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3"/>
  </p:notesMasterIdLst>
  <p:sldIdLst>
    <p:sldId id="256" r:id="rId2"/>
    <p:sldId id="286" r:id="rId3"/>
    <p:sldId id="304" r:id="rId4"/>
    <p:sldId id="303" r:id="rId5"/>
    <p:sldId id="260" r:id="rId6"/>
    <p:sldId id="287" r:id="rId7"/>
    <p:sldId id="324" r:id="rId8"/>
    <p:sldId id="288" r:id="rId9"/>
    <p:sldId id="289" r:id="rId10"/>
    <p:sldId id="290" r:id="rId11"/>
    <p:sldId id="291" r:id="rId12"/>
    <p:sldId id="313" r:id="rId13"/>
    <p:sldId id="327" r:id="rId14"/>
    <p:sldId id="294" r:id="rId15"/>
    <p:sldId id="299" r:id="rId16"/>
    <p:sldId id="315" r:id="rId17"/>
    <p:sldId id="322" r:id="rId18"/>
    <p:sldId id="296" r:id="rId19"/>
    <p:sldId id="297" r:id="rId20"/>
    <p:sldId id="326" r:id="rId21"/>
    <p:sldId id="292" r:id="rId22"/>
    <p:sldId id="300" r:id="rId23"/>
    <p:sldId id="317" r:id="rId24"/>
    <p:sldId id="318" r:id="rId25"/>
    <p:sldId id="325" r:id="rId26"/>
    <p:sldId id="301" r:id="rId27"/>
    <p:sldId id="319" r:id="rId28"/>
    <p:sldId id="298" r:id="rId29"/>
    <p:sldId id="321" r:id="rId30"/>
    <p:sldId id="320" r:id="rId31"/>
    <p:sldId id="314" r:id="rId32"/>
    <p:sldId id="295" r:id="rId33"/>
    <p:sldId id="293" r:id="rId34"/>
    <p:sldId id="302" r:id="rId35"/>
    <p:sldId id="306" r:id="rId36"/>
    <p:sldId id="308" r:id="rId37"/>
    <p:sldId id="316" r:id="rId38"/>
    <p:sldId id="312" r:id="rId39"/>
    <p:sldId id="305" r:id="rId40"/>
    <p:sldId id="323" r:id="rId41"/>
    <p:sldId id="285" r:id="rId4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entury Gothic" pitchFamily="34" charset="0"/>
        <a:ea typeface="+mn-ea"/>
        <a:cs typeface="+mn-cs"/>
      </a:defRPr>
    </a:lvl1pPr>
    <a:lvl2pPr marL="457200" algn="l" rtl="0" eaLnBrk="0" fontAlgn="base" hangingPunct="0">
      <a:spcBef>
        <a:spcPct val="0"/>
      </a:spcBef>
      <a:spcAft>
        <a:spcPct val="0"/>
      </a:spcAft>
      <a:defRPr kern="1200">
        <a:solidFill>
          <a:schemeClr val="tx1"/>
        </a:solidFill>
        <a:latin typeface="Century Gothic" pitchFamily="34" charset="0"/>
        <a:ea typeface="+mn-ea"/>
        <a:cs typeface="+mn-cs"/>
      </a:defRPr>
    </a:lvl2pPr>
    <a:lvl3pPr marL="914400" algn="l" rtl="0" eaLnBrk="0" fontAlgn="base" hangingPunct="0">
      <a:spcBef>
        <a:spcPct val="0"/>
      </a:spcBef>
      <a:spcAft>
        <a:spcPct val="0"/>
      </a:spcAft>
      <a:defRPr kern="1200">
        <a:solidFill>
          <a:schemeClr val="tx1"/>
        </a:solidFill>
        <a:latin typeface="Century Gothic" pitchFamily="34" charset="0"/>
        <a:ea typeface="+mn-ea"/>
        <a:cs typeface="+mn-cs"/>
      </a:defRPr>
    </a:lvl3pPr>
    <a:lvl4pPr marL="1371600" algn="l" rtl="0" eaLnBrk="0" fontAlgn="base" hangingPunct="0">
      <a:spcBef>
        <a:spcPct val="0"/>
      </a:spcBef>
      <a:spcAft>
        <a:spcPct val="0"/>
      </a:spcAft>
      <a:defRPr kern="1200">
        <a:solidFill>
          <a:schemeClr val="tx1"/>
        </a:solidFill>
        <a:latin typeface="Century Gothic" pitchFamily="34" charset="0"/>
        <a:ea typeface="+mn-ea"/>
        <a:cs typeface="+mn-cs"/>
      </a:defRPr>
    </a:lvl4pPr>
    <a:lvl5pPr marL="1828800" algn="l" rtl="0" eaLnBrk="0" fontAlgn="base" hangingPunct="0">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1F1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250" autoAdjust="0"/>
    <p:restoredTop sz="94660"/>
  </p:normalViewPr>
  <p:slideViewPr>
    <p:cSldViewPr snapToGrid="0">
      <p:cViewPr varScale="1">
        <p:scale>
          <a:sx n="58" d="100"/>
          <a:sy n="58" d="100"/>
        </p:scale>
        <p:origin x="-64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33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F6F8F4-C0DC-42F9-9CE8-44A2FF489E57}" type="datetimeFigureOut">
              <a:rPr lang="en-US" smtClean="0"/>
              <a:pPr/>
              <a:t>9/24/2012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F347B9-CEFC-430C-ABA0-86CAD33D15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5123" name="Rectangle 3"/>
          <p:cNvSpPr>
            <a:spLocks noGrp="1" noChangeArrowheads="1"/>
          </p:cNvSpPr>
          <p:nvPr>
            <p:ph type="subTitle" idx="1"/>
          </p:nvPr>
        </p:nvSpPr>
        <p:spPr>
          <a:xfrm>
            <a:off x="1371600" y="3657600"/>
            <a:ext cx="7086600" cy="609600"/>
          </a:xfrm>
        </p:spPr>
        <p:txBody>
          <a:bodyPr/>
          <a:lstStyle>
            <a:lvl1pPr marL="0" indent="0" algn="r">
              <a:buFontTx/>
              <a:buNone/>
              <a:defRPr sz="2800"/>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smtClean="0"/>
            </a:lvl1pPr>
          </a:lstStyle>
          <a:p>
            <a:pPr>
              <a:defRPr/>
            </a:pPr>
            <a:endParaRPr lang="en-US"/>
          </a:p>
        </p:txBody>
      </p:sp>
      <p:sp>
        <p:nvSpPr>
          <p:cNvPr id="5" name="Rectangle 5"/>
          <p:cNvSpPr>
            <a:spLocks noGrp="1" noChangeArrowheads="1"/>
          </p:cNvSpPr>
          <p:nvPr>
            <p:ph type="ftr" sz="quarter" idx="11"/>
          </p:nvPr>
        </p:nvSpPr>
        <p:spPr/>
        <p:txBody>
          <a:bodyPr/>
          <a:lstStyle>
            <a:lvl1pPr>
              <a:defRPr smtClean="0"/>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lvl1pPr>
          </a:lstStyle>
          <a:p>
            <a:pPr>
              <a:defRPr/>
            </a:pPr>
            <a:fld id="{875A4DCB-562F-40B7-95A3-769184AEE03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7A85682-E6A2-4CA2-B401-83AA717A5E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0437B48-0BE7-4CF1-8A92-466CE2ECBBB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2ECF908-4018-426D-809E-D0F0D7A02D0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AD5618-CCCB-44B1-8CA8-6E88D9BA0B4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48100" y="1447800"/>
            <a:ext cx="3238500"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0D65D01-D232-4EFA-8165-9EA9593EF32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FBF41E4-2AF3-437A-BAB7-D18BC0CAF2A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12C626E-2BE1-4614-AFAE-F955EE1EE95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E1A539-3743-48F6-85E8-CD5C8F62F56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E89DC2-D130-4407-8701-3721A23E7BB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3DFB956-407C-40E9-948F-C2346164E8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Worldviews in conflict</a:t>
            </a:r>
          </a:p>
        </p:txBody>
      </p:sp>
      <p:sp>
        <p:nvSpPr>
          <p:cNvPr id="1027" name="Rectangle 3"/>
          <p:cNvSpPr>
            <a:spLocks noGrp="1" noChangeArrowheads="1"/>
          </p:cNvSpPr>
          <p:nvPr>
            <p:ph type="body" idx="1"/>
          </p:nvPr>
        </p:nvSpPr>
        <p:spPr bwMode="auto">
          <a:xfrm>
            <a:off x="457200" y="1447800"/>
            <a:ext cx="66294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smtClean="0">
                <a:latin typeface="Arial" charset="0"/>
              </a:defRPr>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smtClean="0">
                <a:latin typeface="Arial" charset="0"/>
              </a:defRPr>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smtClean="0">
                <a:latin typeface="Arial" charset="0"/>
              </a:defRPr>
            </a:lvl1pPr>
          </a:lstStyle>
          <a:p>
            <a:pPr>
              <a:defRPr/>
            </a:pPr>
            <a:fld id="{C6B77582-C591-4900-9482-81C07BE49CF5}"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entury Gothic" pitchFamily="34" charset="0"/>
        </a:defRPr>
      </a:lvl2pPr>
      <a:lvl3pPr algn="l" rtl="0" eaLnBrk="0" fontAlgn="base" hangingPunct="0">
        <a:spcBef>
          <a:spcPct val="0"/>
        </a:spcBef>
        <a:spcAft>
          <a:spcPct val="0"/>
        </a:spcAft>
        <a:defRPr sz="4400">
          <a:solidFill>
            <a:schemeClr val="tx2"/>
          </a:solidFill>
          <a:latin typeface="Century Gothic" pitchFamily="34" charset="0"/>
        </a:defRPr>
      </a:lvl3pPr>
      <a:lvl4pPr algn="l" rtl="0" eaLnBrk="0" fontAlgn="base" hangingPunct="0">
        <a:spcBef>
          <a:spcPct val="0"/>
        </a:spcBef>
        <a:spcAft>
          <a:spcPct val="0"/>
        </a:spcAft>
        <a:defRPr sz="4400">
          <a:solidFill>
            <a:schemeClr val="tx2"/>
          </a:solidFill>
          <a:latin typeface="Century Gothic" pitchFamily="34" charset="0"/>
        </a:defRPr>
      </a:lvl4pPr>
      <a:lvl5pPr algn="l" rtl="0" eaLnBrk="0" fontAlgn="base" hangingPunct="0">
        <a:spcBef>
          <a:spcPct val="0"/>
        </a:spcBef>
        <a:spcAft>
          <a:spcPct val="0"/>
        </a:spcAft>
        <a:defRPr sz="4400">
          <a:solidFill>
            <a:schemeClr val="tx2"/>
          </a:solidFill>
          <a:latin typeface="Century Gothic" pitchFamily="34" charset="0"/>
        </a:defRPr>
      </a:lvl5pPr>
      <a:lvl6pPr marL="457200" algn="l" rtl="0" fontAlgn="base">
        <a:spcBef>
          <a:spcPct val="0"/>
        </a:spcBef>
        <a:spcAft>
          <a:spcPct val="0"/>
        </a:spcAft>
        <a:defRPr sz="4400">
          <a:solidFill>
            <a:schemeClr val="tx2"/>
          </a:solidFill>
          <a:latin typeface="Century Gothic" pitchFamily="34" charset="0"/>
        </a:defRPr>
      </a:lvl6pPr>
      <a:lvl7pPr marL="914400" algn="l" rtl="0" fontAlgn="base">
        <a:spcBef>
          <a:spcPct val="0"/>
        </a:spcBef>
        <a:spcAft>
          <a:spcPct val="0"/>
        </a:spcAft>
        <a:defRPr sz="4400">
          <a:solidFill>
            <a:schemeClr val="tx2"/>
          </a:solidFill>
          <a:latin typeface="Century Gothic" pitchFamily="34" charset="0"/>
        </a:defRPr>
      </a:lvl7pPr>
      <a:lvl8pPr marL="1371600" algn="l" rtl="0" fontAlgn="base">
        <a:spcBef>
          <a:spcPct val="0"/>
        </a:spcBef>
        <a:spcAft>
          <a:spcPct val="0"/>
        </a:spcAft>
        <a:defRPr sz="4400">
          <a:solidFill>
            <a:schemeClr val="tx2"/>
          </a:solidFill>
          <a:latin typeface="Century Gothic" pitchFamily="34" charset="0"/>
        </a:defRPr>
      </a:lvl8pPr>
      <a:lvl9pPr marL="1828800" algn="l" rtl="0" fontAlgn="base">
        <a:spcBef>
          <a:spcPct val="0"/>
        </a:spcBef>
        <a:spcAft>
          <a:spcPct val="0"/>
        </a:spcAft>
        <a:defRPr sz="44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earch.barnesandnoble.com/booksearch/isbnInquiry.asp?z=y&amp;EAN=9781425743338&amp;itm=1"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dirty="0" smtClean="0"/>
              <a:t>Christian Apologetics</a:t>
            </a:r>
          </a:p>
        </p:txBody>
      </p:sp>
      <p:sp>
        <p:nvSpPr>
          <p:cNvPr id="2051" name="Rectangle 3"/>
          <p:cNvSpPr>
            <a:spLocks noGrp="1" noChangeArrowheads="1"/>
          </p:cNvSpPr>
          <p:nvPr>
            <p:ph type="subTitle" idx="1"/>
          </p:nvPr>
        </p:nvSpPr>
        <p:spPr/>
        <p:txBody>
          <a:bodyPr/>
          <a:lstStyle/>
          <a:p>
            <a:pPr eaLnBrk="1" hangingPunct="1"/>
            <a:r>
              <a:rPr lang="en-US" sz="2400" dirty="0" smtClean="0"/>
              <a:t>Defending the faith: an overview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Effect transition="in" filter="fade">
                                      <p:cBhvr>
                                        <p:cTn id="7" dur="2000"/>
                                        <p:tgtEl>
                                          <p:spTgt spid="20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Apologetics generally demonstrates this by showing the reliability of Scripture and of the testimony of those who knew Christ and the apostles.</a:t>
            </a:r>
          </a:p>
          <a:p>
            <a:pPr eaLnBrk="1" hangingPunct="1"/>
            <a:r>
              <a:rPr lang="en-US" dirty="0" smtClean="0"/>
              <a:t>This presentation will focus primarily on the reliability of the NT manuscripts.</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p:txBody>
      </p:sp>
      <p:pic>
        <p:nvPicPr>
          <p:cNvPr id="11268" name="Picture 4" descr="http://oneyearbible.blogs.com/photos/uncategorized/apostle_paul.jpg"/>
          <p:cNvPicPr>
            <a:picLocks noChangeAspect="1" noChangeArrowheads="1"/>
          </p:cNvPicPr>
          <p:nvPr/>
        </p:nvPicPr>
        <p:blipFill>
          <a:blip r:embed="rId2" cstate="print"/>
          <a:srcRect/>
          <a:stretch>
            <a:fillRect/>
          </a:stretch>
        </p:blipFill>
        <p:spPr bwMode="auto">
          <a:xfrm>
            <a:off x="1956239" y="1963664"/>
            <a:ext cx="3895725" cy="4181475"/>
          </a:xfrm>
          <a:prstGeom prst="rect">
            <a:avLst/>
          </a:prstGeom>
          <a:noFill/>
          <a:ln>
            <a:solidFill>
              <a:srgbClr val="2C1F16"/>
            </a:solidFill>
          </a:ln>
        </p:spPr>
      </p:pic>
      <p:sp>
        <p:nvSpPr>
          <p:cNvPr id="6" name="TextBox 5"/>
          <p:cNvSpPr txBox="1"/>
          <p:nvPr/>
        </p:nvSpPr>
        <p:spPr>
          <a:xfrm>
            <a:off x="7357403" y="2180492"/>
            <a:ext cx="1523174" cy="646331"/>
          </a:xfrm>
          <a:prstGeom prst="rect">
            <a:avLst/>
          </a:prstGeom>
          <a:noFill/>
        </p:spPr>
        <p:txBody>
          <a:bodyPr wrap="none" rtlCol="0">
            <a:spAutoFit/>
          </a:bodyPr>
          <a:lstStyle/>
          <a:p>
            <a:r>
              <a:rPr lang="en-US" dirty="0" smtClean="0"/>
              <a:t>Paul writing </a:t>
            </a:r>
            <a:br>
              <a:rPr lang="en-US" dirty="0" smtClean="0"/>
            </a:br>
            <a:r>
              <a:rPr lang="en-US" dirty="0" smtClean="0"/>
              <a:t>his epistles.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The witness of the NT is very early.</a:t>
            </a:r>
          </a:p>
          <a:p>
            <a:r>
              <a:rPr lang="en-US" dirty="0" smtClean="0"/>
              <a:t>“We have as many as a dozen manuscripts from the second century alone…they attest to most of the NT books and over 40% of the verses of the NT.”</a:t>
            </a:r>
          </a:p>
          <a:p>
            <a:pPr>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smtClean="0"/>
              <a:t>We have a total of 124 manuscripts within 300 years of the composition of the </a:t>
            </a:r>
            <a:r>
              <a:rPr lang="en-US" smtClean="0"/>
              <a:t>New Testament.</a:t>
            </a:r>
            <a:endParaRPr lang="en-US" dirty="0" smtClean="0"/>
          </a:p>
          <a:p>
            <a:pPr>
              <a:buNone/>
            </a:pPr>
            <a:endParaRPr lang="en-US"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indent="-514350" eaLnBrk="1" hangingPunct="1">
              <a:buFont typeface="+mj-lt"/>
              <a:buAutoNum type="arabicPeriod" startAt="2"/>
            </a:pPr>
            <a:r>
              <a:rPr lang="en-US" dirty="0" smtClean="0">
                <a:solidFill>
                  <a:schemeClr val="tx1"/>
                </a:solidFill>
                <a:latin typeface="+mn-lt"/>
                <a:ea typeface="+mn-ea"/>
                <a:cs typeface="+mn-cs"/>
              </a:rPr>
              <a:t>The Scriptures themselves testify to being written very early.</a:t>
            </a:r>
          </a:p>
          <a:p>
            <a:pPr eaLnBrk="1" hangingPunct="1"/>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solidFill>
                  <a:schemeClr val="tx1"/>
                </a:solidFill>
                <a:latin typeface="+mn-lt"/>
                <a:ea typeface="+mn-ea"/>
                <a:cs typeface="+mn-cs"/>
              </a:rPr>
              <a:t>The first mention of the gospel itself was by the Apostle Paul in 1 Corinthians 15.  This was written about AD 55 and it confirms what is written in the four Gospels.</a:t>
            </a:r>
          </a:p>
          <a:p>
            <a:pPr eaLnBrk="1" hangingPunct="1">
              <a:buNone/>
            </a:pPr>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smtClean="0"/>
              <a:t>The Four Gospels were written between AD 60 to 100.  The “first three Gospels were written at a time when many were alive who could remember the things that Jesus said and did” (F. F. Bruce).  </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smtClean="0"/>
              <a:t>Mark was most likely the first of the Gospels written, probably around AD 60.  “If Jesus was put to death in AD 30 or 33, we’re talking about a maximum gap of thirty years or so” (</a:t>
            </a:r>
            <a:r>
              <a:rPr lang="en-US" dirty="0" err="1" smtClean="0"/>
              <a:t>Strobel</a:t>
            </a:r>
            <a:r>
              <a:rPr lang="en-US" dirty="0" smtClean="0"/>
              <a:t> 34).</a:t>
            </a:r>
          </a:p>
          <a:p>
            <a:r>
              <a:rPr lang="en-US" dirty="0" smtClean="0"/>
              <a:t>In terms of today, the four Gospels are a news flash!</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indent="-514350" eaLnBrk="1" hangingPunct="1">
              <a:buFont typeface="+mj-lt"/>
              <a:buAutoNum type="arabicPeriod" startAt="3"/>
            </a:pPr>
            <a:r>
              <a:rPr lang="en-US" dirty="0" smtClean="0"/>
              <a:t>There is more manuscript testimony for the NT than of any other work of antiquity.</a:t>
            </a:r>
          </a:p>
          <a:p>
            <a:pPr eaLnBrk="1" hangingPunct="1"/>
            <a:r>
              <a:rPr lang="en-US" dirty="0" smtClean="0"/>
              <a:t>“We have more than 1,000 times as many copies of the NT as we do of almost any Greco-Roman author…”</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“And the earliest of those copies come from within decades of the completion of the NT, while the average Greco-Roman author’s surviving MSS do not show up for half a millennium” (Wallace 87-88).</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p:txBody>
      </p:sp>
      <p:sp>
        <p:nvSpPr>
          <p:cNvPr id="5" name="Rectangle 4"/>
          <p:cNvSpPr/>
          <p:nvPr/>
        </p:nvSpPr>
        <p:spPr bwMode="auto">
          <a:xfrm>
            <a:off x="1561514" y="1997612"/>
            <a:ext cx="4628271" cy="3615397"/>
          </a:xfrm>
          <a:prstGeom prst="rect">
            <a:avLst/>
          </a:prstGeom>
          <a:solidFill>
            <a:schemeClr val="tx2">
              <a:lumMod val="2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endParaRPr>
          </a:p>
        </p:txBody>
      </p:sp>
      <p:pic>
        <p:nvPicPr>
          <p:cNvPr id="17410" name="Picture 2" descr="http://scienceblogs.com/pharyngula/upload/2006/04/bc_sf.jpg"/>
          <p:cNvPicPr>
            <a:picLocks noChangeAspect="1" noChangeArrowheads="1"/>
          </p:cNvPicPr>
          <p:nvPr/>
        </p:nvPicPr>
        <p:blipFill>
          <a:blip r:embed="rId2" cstate="print"/>
          <a:srcRect/>
          <a:stretch>
            <a:fillRect/>
          </a:stretch>
        </p:blipFill>
        <p:spPr bwMode="auto">
          <a:xfrm>
            <a:off x="1308295" y="1748489"/>
            <a:ext cx="4542796" cy="352689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graphicFrame>
        <p:nvGraphicFramePr>
          <p:cNvPr id="5" name="Table 4"/>
          <p:cNvGraphicFramePr>
            <a:graphicFrameLocks noGrp="1"/>
          </p:cNvGraphicFramePr>
          <p:nvPr/>
        </p:nvGraphicFramePr>
        <p:xfrm>
          <a:off x="562709" y="2067951"/>
          <a:ext cx="8201464" cy="2888398"/>
        </p:xfrm>
        <a:graphic>
          <a:graphicData uri="http://schemas.openxmlformats.org/drawingml/2006/table">
            <a:tbl>
              <a:tblPr/>
              <a:tblGrid>
                <a:gridCol w="1241506"/>
                <a:gridCol w="1937791"/>
                <a:gridCol w="1824348"/>
                <a:gridCol w="1504856"/>
                <a:gridCol w="1692963"/>
              </a:tblGrid>
              <a:tr h="478301">
                <a:tc>
                  <a:txBody>
                    <a:bodyPr/>
                    <a:lstStyle/>
                    <a:p>
                      <a:pPr marL="0" marR="0">
                        <a:lnSpc>
                          <a:spcPct val="115000"/>
                        </a:lnSpc>
                        <a:spcBef>
                          <a:spcPts val="0"/>
                        </a:spcBef>
                        <a:spcAft>
                          <a:spcPts val="0"/>
                        </a:spcAft>
                      </a:pPr>
                      <a:r>
                        <a:rPr lang="en-US" sz="2400" b="1">
                          <a:solidFill>
                            <a:srgbClr val="FFFFFF"/>
                          </a:solidFill>
                          <a:latin typeface="Calibri"/>
                          <a:ea typeface="Calibri"/>
                          <a:cs typeface="Times New Roman"/>
                        </a:rPr>
                        <a:t>Author</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a:solidFill>
                            <a:srgbClr val="FFFFFF"/>
                          </a:solidFill>
                          <a:latin typeface="Calibri"/>
                          <a:ea typeface="Calibri"/>
                          <a:cs typeface="Times New Roman"/>
                        </a:rPr>
                        <a:t>When Written</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a:solidFill>
                            <a:srgbClr val="FFFFFF"/>
                          </a:solidFill>
                          <a:latin typeface="Calibri"/>
                          <a:ea typeface="Calibri"/>
                          <a:cs typeface="Times New Roman"/>
                        </a:rPr>
                        <a:t>Earliest Copy</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a:solidFill>
                            <a:srgbClr val="FFFFFF"/>
                          </a:solidFill>
                          <a:latin typeface="Calibri"/>
                          <a:ea typeface="Calibri"/>
                          <a:cs typeface="Times New Roman"/>
                        </a:rPr>
                        <a:t>Time Span</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b="1" dirty="0" smtClean="0">
                          <a:solidFill>
                            <a:srgbClr val="FFFFFF"/>
                          </a:solidFill>
                          <a:latin typeface="Calibri"/>
                          <a:ea typeface="Calibri"/>
                          <a:cs typeface="Times New Roman"/>
                        </a:rPr>
                        <a:t># </a:t>
                      </a:r>
                      <a:r>
                        <a:rPr lang="en-US" sz="2400" b="1" dirty="0">
                          <a:solidFill>
                            <a:srgbClr val="FFFFFF"/>
                          </a:solidFill>
                          <a:latin typeface="Calibri"/>
                          <a:ea typeface="Calibri"/>
                          <a:cs typeface="Times New Roman"/>
                        </a:rPr>
                        <a:t>of Copies</a:t>
                      </a:r>
                      <a:endParaRPr lang="en-US" sz="2400" dirty="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r>
              <a:tr h="492370">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Caesar</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100-44 B.C.</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900 A.D.</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1,000 yrs.</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solidFill>
                            <a:srgbClr val="FFFFFF"/>
                          </a:solidFill>
                          <a:latin typeface="Calibri"/>
                          <a:ea typeface="Calibri"/>
                          <a:cs typeface="Times New Roman"/>
                        </a:rPr>
                        <a:t>10</a:t>
                      </a:r>
                      <a:endParaRPr lang="en-US" sz="2400" dirty="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r>
              <a:tr h="464233">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Plato</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427-347 B.C.</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900 A.D.</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1,200 yrs.</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solidFill>
                            <a:srgbClr val="FFFFFF"/>
                          </a:solidFill>
                          <a:latin typeface="Calibri"/>
                          <a:ea typeface="Calibri"/>
                          <a:cs typeface="Times New Roman"/>
                        </a:rPr>
                        <a:t>7</a:t>
                      </a:r>
                      <a:endParaRPr lang="en-US" sz="2400" dirty="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r>
              <a:tr h="726747">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Homer</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900 B.C.</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400 B.C.</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500 yrs.</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solidFill>
                            <a:srgbClr val="FFFFFF"/>
                          </a:solidFill>
                          <a:latin typeface="Calibri"/>
                          <a:ea typeface="Calibri"/>
                          <a:cs typeface="Times New Roman"/>
                        </a:rPr>
                        <a:t>643</a:t>
                      </a:r>
                      <a:endParaRPr lang="en-US" sz="2400" dirty="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r>
              <a:tr h="726747">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NT</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40-100 A.D.</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125 A.D.</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a:solidFill>
                            <a:srgbClr val="FFFFFF"/>
                          </a:solidFill>
                          <a:latin typeface="Calibri"/>
                          <a:ea typeface="Calibri"/>
                          <a:cs typeface="Times New Roman"/>
                        </a:rPr>
                        <a:t>25 yrs.</a:t>
                      </a:r>
                      <a:endParaRPr lang="en-US" sz="240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marL="0" marR="0">
                        <a:lnSpc>
                          <a:spcPct val="115000"/>
                        </a:lnSpc>
                        <a:spcBef>
                          <a:spcPts val="0"/>
                        </a:spcBef>
                        <a:spcAft>
                          <a:spcPts val="0"/>
                        </a:spcAft>
                      </a:pPr>
                      <a:r>
                        <a:rPr lang="en-US" sz="2400" dirty="0">
                          <a:solidFill>
                            <a:srgbClr val="FFFFFF"/>
                          </a:solidFill>
                          <a:latin typeface="Calibri"/>
                          <a:ea typeface="Calibri"/>
                          <a:cs typeface="Times New Roman"/>
                        </a:rPr>
                        <a:t>Over 24,000</a:t>
                      </a:r>
                      <a:endParaRPr lang="en-US" sz="2400" dirty="0">
                        <a:latin typeface="Calibri"/>
                        <a:ea typeface="Calibri"/>
                        <a:cs typeface="Times New Roman"/>
                      </a:endParaRPr>
                    </a:p>
                  </a:txBody>
                  <a:tcPr marL="68580" marR="68580" marT="0" marB="0">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For “Caesar’s Gallic War… there are several extant MSS, but only nine or ten are good, and the oldest is some 900 years later than Caesar’s day” (F. F. Bruce 11).</a:t>
            </a:r>
          </a:p>
          <a:p>
            <a:pPr eaLnBrk="1" hangingPunct="1"/>
            <a:r>
              <a:rPr lang="en-US" dirty="0" smtClean="0"/>
              <a:t>There is more and better evidence for Jesus Christ than for Julius Caesar!  Yet we don’t question Caesar’s historicity!</a:t>
            </a:r>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a:p>
            <a:pPr eaLnBrk="1" hangingPunct="1"/>
            <a:endParaRPr lang="en-US" dirty="0" smtClean="0"/>
          </a:p>
        </p:txBody>
      </p:sp>
      <p:pic>
        <p:nvPicPr>
          <p:cNvPr id="1026" name="Picture 2" descr="http://today.indrasinha.com/files/2011/01/Codex_Sinaiticus_open_full.png"/>
          <p:cNvPicPr>
            <a:picLocks noChangeAspect="1" noChangeArrowheads="1"/>
          </p:cNvPicPr>
          <p:nvPr/>
        </p:nvPicPr>
        <p:blipFill>
          <a:blip r:embed="rId2" cstate="print"/>
          <a:srcRect/>
          <a:stretch>
            <a:fillRect/>
          </a:stretch>
        </p:blipFill>
        <p:spPr bwMode="auto">
          <a:xfrm>
            <a:off x="282184" y="1717210"/>
            <a:ext cx="6667500" cy="3048001"/>
          </a:xfrm>
          <a:prstGeom prst="rect">
            <a:avLst/>
          </a:prstGeom>
          <a:noFill/>
        </p:spPr>
      </p:pic>
      <p:sp>
        <p:nvSpPr>
          <p:cNvPr id="5" name="TextBox 4"/>
          <p:cNvSpPr txBox="1"/>
          <p:nvPr/>
        </p:nvSpPr>
        <p:spPr>
          <a:xfrm>
            <a:off x="7160449" y="1856935"/>
            <a:ext cx="1439818" cy="1477328"/>
          </a:xfrm>
          <a:prstGeom prst="rect">
            <a:avLst/>
          </a:prstGeom>
          <a:noFill/>
        </p:spPr>
        <p:txBody>
          <a:bodyPr wrap="none" rtlCol="0">
            <a:spAutoFit/>
          </a:bodyPr>
          <a:lstStyle/>
          <a:p>
            <a:r>
              <a:rPr lang="en-US" dirty="0" smtClean="0"/>
              <a:t>Codex</a:t>
            </a:r>
          </a:p>
          <a:p>
            <a:r>
              <a:rPr lang="en-US" dirty="0" err="1" smtClean="0"/>
              <a:t>Sinaiticus</a:t>
            </a:r>
            <a:r>
              <a:rPr lang="en-US" dirty="0" smtClean="0"/>
              <a:t> – </a:t>
            </a:r>
          </a:p>
          <a:p>
            <a:r>
              <a:rPr lang="en-US" dirty="0" smtClean="0"/>
              <a:t>A Fourth </a:t>
            </a:r>
          </a:p>
          <a:p>
            <a:r>
              <a:rPr lang="en-US" dirty="0" smtClean="0"/>
              <a:t>Century</a:t>
            </a:r>
          </a:p>
          <a:p>
            <a:r>
              <a:rPr lang="en-US" dirty="0" smtClean="0"/>
              <a:t>Manuscript</a:t>
            </a:r>
            <a:endParaRPr lang="en-US" dirty="0"/>
          </a:p>
        </p:txBody>
      </p:sp>
      <p:sp>
        <p:nvSpPr>
          <p:cNvPr id="7" name="Rectangle 6"/>
          <p:cNvSpPr/>
          <p:nvPr/>
        </p:nvSpPr>
        <p:spPr bwMode="auto">
          <a:xfrm>
            <a:off x="4290646" y="3896750"/>
            <a:ext cx="3362179" cy="2067951"/>
          </a:xfrm>
          <a:prstGeom prst="rect">
            <a:avLst/>
          </a:prstGeom>
          <a:solidFill>
            <a:srgbClr val="2C1F1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endParaRPr>
          </a:p>
        </p:txBody>
      </p:sp>
      <p:pic>
        <p:nvPicPr>
          <p:cNvPr id="1028" name="Picture 4" descr="http://www.nautis.com/wp-content/uploads/2009/07/thumb.php.jpg"/>
          <p:cNvPicPr>
            <a:picLocks noChangeAspect="1" noChangeArrowheads="1"/>
          </p:cNvPicPr>
          <p:nvPr/>
        </p:nvPicPr>
        <p:blipFill>
          <a:blip r:embed="rId3" cstate="print"/>
          <a:srcRect/>
          <a:stretch>
            <a:fillRect/>
          </a:stretch>
        </p:blipFill>
        <p:spPr bwMode="auto">
          <a:xfrm>
            <a:off x="4079630" y="3756572"/>
            <a:ext cx="3383524" cy="2022759"/>
          </a:xfrm>
          <a:prstGeom prst="rect">
            <a:avLst/>
          </a:prstGeom>
          <a:noFill/>
        </p:spPr>
      </p:pic>
      <p:sp>
        <p:nvSpPr>
          <p:cNvPr id="8" name="TextBox 7"/>
          <p:cNvSpPr txBox="1"/>
          <p:nvPr/>
        </p:nvSpPr>
        <p:spPr>
          <a:xfrm>
            <a:off x="7554350" y="3235570"/>
            <a:ext cx="1197764" cy="1569660"/>
          </a:xfrm>
          <a:prstGeom prst="rect">
            <a:avLst/>
          </a:prstGeom>
          <a:noFill/>
          <a:effectLst>
            <a:outerShdw blurRad="50800" dist="38100" dir="2700000" algn="tl" rotWithShape="0">
              <a:prstClr val="black">
                <a:alpha val="40000"/>
              </a:prstClr>
            </a:outerShdw>
          </a:effectLst>
        </p:spPr>
        <p:txBody>
          <a:bodyPr wrap="none" rtlCol="0">
            <a:spAutoFit/>
          </a:bodyPr>
          <a:lstStyle/>
          <a:p>
            <a:r>
              <a:rPr lang="en-US" sz="9600" dirty="0" smtClean="0">
                <a:sym typeface="Symbol"/>
              </a:rPr>
              <a:t></a:t>
            </a:r>
            <a:endParaRPr lang="en-US" sz="9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smtClean="0"/>
              <a:t>The codex was a proven survivor when Dr. </a:t>
            </a:r>
            <a:r>
              <a:rPr lang="en-US" dirty="0" err="1" smtClean="0"/>
              <a:t>Constantin</a:t>
            </a:r>
            <a:r>
              <a:rPr lang="en-US" dirty="0" smtClean="0"/>
              <a:t> von </a:t>
            </a:r>
            <a:r>
              <a:rPr lang="en-US" dirty="0" err="1" smtClean="0"/>
              <a:t>Tischendorf</a:t>
            </a:r>
            <a:r>
              <a:rPr lang="en-US" dirty="0" smtClean="0"/>
              <a:t> discovered what was left of it at St. Catharine’s monastery on Mt. Sinai in 1844. </a:t>
            </a:r>
          </a:p>
          <a:p>
            <a:pPr>
              <a:buNone/>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err="1" smtClean="0"/>
              <a:t>Tischendorf</a:t>
            </a:r>
            <a:r>
              <a:rPr lang="en-US" dirty="0" smtClean="0"/>
              <a:t>, searching for Biblical manuscripts in the Middle East, found pages of the codex in a basket by a fire. The monks were using its leaves to stoke their oven.</a:t>
            </a:r>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4" name="Rectangle 3"/>
          <p:cNvSpPr/>
          <p:nvPr/>
        </p:nvSpPr>
        <p:spPr bwMode="auto">
          <a:xfrm>
            <a:off x="2011680" y="2053882"/>
            <a:ext cx="3938954" cy="4220308"/>
          </a:xfrm>
          <a:prstGeom prst="rect">
            <a:avLst/>
          </a:prstGeom>
          <a:solidFill>
            <a:srgbClr val="2C1F1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endParaRPr>
          </a:p>
        </p:txBody>
      </p:sp>
      <p:pic>
        <p:nvPicPr>
          <p:cNvPr id="3" name="il_fi" descr="http://www.katapi.org.uk/images/Churches/StCatherinesMonasterySinai800hH.jpg"/>
          <p:cNvPicPr/>
          <p:nvPr/>
        </p:nvPicPr>
        <p:blipFill>
          <a:blip r:embed="rId2" cstate="print"/>
          <a:srcRect/>
          <a:stretch>
            <a:fillRect/>
          </a:stretch>
        </p:blipFill>
        <p:spPr bwMode="auto">
          <a:xfrm>
            <a:off x="1713621" y="1775966"/>
            <a:ext cx="4000500" cy="4262669"/>
          </a:xfrm>
          <a:prstGeom prst="rect">
            <a:avLst/>
          </a:prstGeom>
          <a:noFill/>
          <a:ln w="9525">
            <a:solidFill>
              <a:srgbClr val="2C1F16"/>
            </a:solidFill>
            <a:miter lim="800000"/>
            <a:headEnd/>
            <a:tailEnd/>
          </a:ln>
        </p:spPr>
      </p:pic>
      <p:sp>
        <p:nvSpPr>
          <p:cNvPr id="5" name="TextBox 4"/>
          <p:cNvSpPr txBox="1"/>
          <p:nvPr/>
        </p:nvSpPr>
        <p:spPr>
          <a:xfrm>
            <a:off x="7188590" y="2025748"/>
            <a:ext cx="1806905" cy="1200329"/>
          </a:xfrm>
          <a:prstGeom prst="rect">
            <a:avLst/>
          </a:prstGeom>
          <a:noFill/>
        </p:spPr>
        <p:txBody>
          <a:bodyPr wrap="none" rtlCol="0">
            <a:spAutoFit/>
          </a:bodyPr>
          <a:lstStyle/>
          <a:p>
            <a:r>
              <a:rPr lang="en-US" dirty="0" smtClean="0"/>
              <a:t>St. Catharine’s</a:t>
            </a:r>
            <a:br>
              <a:rPr lang="en-US" dirty="0" smtClean="0"/>
            </a:br>
            <a:r>
              <a:rPr lang="en-US" dirty="0" smtClean="0"/>
              <a:t>monastery at</a:t>
            </a:r>
            <a:br>
              <a:rPr lang="en-US" dirty="0" smtClean="0"/>
            </a:br>
            <a:r>
              <a:rPr lang="en-US" dirty="0" smtClean="0"/>
              <a:t>the base of </a:t>
            </a:r>
            <a:br>
              <a:rPr lang="en-US" dirty="0" smtClean="0"/>
            </a:br>
            <a:r>
              <a:rPr lang="en-US" dirty="0" smtClean="0"/>
              <a:t>Mt. Sinai. </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a:p>
            <a:pPr eaLnBrk="1" hangingPunct="1"/>
            <a:endParaRPr lang="en-US" dirty="0" smtClean="0"/>
          </a:p>
        </p:txBody>
      </p:sp>
      <p:sp>
        <p:nvSpPr>
          <p:cNvPr id="5" name="TextBox 4"/>
          <p:cNvSpPr txBox="1"/>
          <p:nvPr/>
        </p:nvSpPr>
        <p:spPr>
          <a:xfrm>
            <a:off x="7118245" y="1856935"/>
            <a:ext cx="1949573" cy="3139321"/>
          </a:xfrm>
          <a:prstGeom prst="rect">
            <a:avLst/>
          </a:prstGeom>
          <a:noFill/>
        </p:spPr>
        <p:txBody>
          <a:bodyPr wrap="none" rtlCol="0">
            <a:spAutoFit/>
          </a:bodyPr>
          <a:lstStyle/>
          <a:p>
            <a:r>
              <a:rPr lang="en-US" dirty="0" smtClean="0"/>
              <a:t>P52 – The oldest</a:t>
            </a:r>
          </a:p>
          <a:p>
            <a:r>
              <a:rPr lang="en-US" dirty="0" smtClean="0"/>
              <a:t>NT fragment, </a:t>
            </a:r>
          </a:p>
          <a:p>
            <a:r>
              <a:rPr lang="en-US" dirty="0" smtClean="0"/>
              <a:t>contains</a:t>
            </a:r>
          </a:p>
          <a:p>
            <a:r>
              <a:rPr lang="en-US" dirty="0" smtClean="0"/>
              <a:t>four verses of</a:t>
            </a:r>
          </a:p>
          <a:p>
            <a:r>
              <a:rPr lang="en-US" dirty="0" smtClean="0"/>
              <a:t>John 18 </a:t>
            </a:r>
            <a:br>
              <a:rPr lang="en-US" dirty="0" smtClean="0"/>
            </a:br>
            <a:r>
              <a:rPr lang="en-US" dirty="0" smtClean="0"/>
              <a:t>(vs. 31-33 front,</a:t>
            </a:r>
            <a:br>
              <a:rPr lang="en-US" dirty="0" smtClean="0"/>
            </a:br>
            <a:r>
              <a:rPr lang="en-US" dirty="0" smtClean="0"/>
              <a:t>vs. 37-38 back)</a:t>
            </a:r>
          </a:p>
          <a:p>
            <a:r>
              <a:rPr lang="en-US" dirty="0" smtClean="0"/>
              <a:t>and dates from</a:t>
            </a:r>
            <a:br>
              <a:rPr lang="en-US" dirty="0" smtClean="0"/>
            </a:br>
            <a:r>
              <a:rPr lang="en-US" dirty="0" smtClean="0"/>
              <a:t>the first half of </a:t>
            </a:r>
            <a:br>
              <a:rPr lang="en-US" dirty="0" smtClean="0"/>
            </a:br>
            <a:r>
              <a:rPr lang="en-US" dirty="0" smtClean="0"/>
              <a:t>the Second</a:t>
            </a:r>
            <a:br>
              <a:rPr lang="en-US" dirty="0" smtClean="0"/>
            </a:br>
            <a:r>
              <a:rPr lang="en-US" dirty="0" smtClean="0"/>
              <a:t>Century.</a:t>
            </a:r>
            <a:endParaRPr lang="en-US" dirty="0"/>
          </a:p>
        </p:txBody>
      </p:sp>
      <p:sp>
        <p:nvSpPr>
          <p:cNvPr id="7" name="Rectangle 6"/>
          <p:cNvSpPr/>
          <p:nvPr/>
        </p:nvSpPr>
        <p:spPr bwMode="auto">
          <a:xfrm>
            <a:off x="2602522" y="1899137"/>
            <a:ext cx="2968284" cy="4656408"/>
          </a:xfrm>
          <a:prstGeom prst="rect">
            <a:avLst/>
          </a:prstGeom>
          <a:solidFill>
            <a:srgbClr val="2C1F1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endParaRPr>
          </a:p>
        </p:txBody>
      </p:sp>
      <p:pic>
        <p:nvPicPr>
          <p:cNvPr id="31746" name="Picture 2" descr="http://www.kchanson.com/ancdocs/greek/johnpap.jpg"/>
          <p:cNvPicPr>
            <a:picLocks noChangeAspect="1" noChangeArrowheads="1"/>
          </p:cNvPicPr>
          <p:nvPr/>
        </p:nvPicPr>
        <p:blipFill>
          <a:blip r:embed="rId2" cstate="print"/>
          <a:srcRect/>
          <a:stretch>
            <a:fillRect/>
          </a:stretch>
        </p:blipFill>
        <p:spPr bwMode="auto">
          <a:xfrm>
            <a:off x="2096917" y="1485364"/>
            <a:ext cx="2971945" cy="4676286"/>
          </a:xfrm>
          <a:prstGeom prst="rect">
            <a:avLst/>
          </a:prstGeom>
          <a:noFill/>
          <a:ln>
            <a:solidFill>
              <a:srgbClr val="2C1F16"/>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5" descr="chester%20beatty%20romans%20papyrus">
            <a:hlinkClick r:id="rId2"/>
          </p:cNvPr>
          <p:cNvPicPr>
            <a:picLocks noChangeAspect="1" noChangeArrowheads="1"/>
          </p:cNvPicPr>
          <p:nvPr/>
        </p:nvPicPr>
        <p:blipFill>
          <a:blip r:embed="rId3" cstate="print"/>
          <a:srcRect/>
          <a:stretch>
            <a:fillRect/>
          </a:stretch>
        </p:blipFill>
        <p:spPr bwMode="auto">
          <a:xfrm>
            <a:off x="425543" y="1514622"/>
            <a:ext cx="6265718" cy="4084320"/>
          </a:xfrm>
          <a:prstGeom prst="rect">
            <a:avLst/>
          </a:prstGeom>
          <a:noFill/>
        </p:spPr>
      </p:pic>
      <p:sp>
        <p:nvSpPr>
          <p:cNvPr id="5" name="TextBox 4"/>
          <p:cNvSpPr txBox="1"/>
          <p:nvPr/>
        </p:nvSpPr>
        <p:spPr>
          <a:xfrm>
            <a:off x="7117088" y="1494078"/>
            <a:ext cx="1856598" cy="3416320"/>
          </a:xfrm>
          <a:prstGeom prst="rect">
            <a:avLst/>
          </a:prstGeom>
          <a:noFill/>
        </p:spPr>
        <p:txBody>
          <a:bodyPr wrap="none" rtlCol="0">
            <a:spAutoFit/>
          </a:bodyPr>
          <a:lstStyle/>
          <a:p>
            <a:r>
              <a:rPr lang="en-US" dirty="0" smtClean="0"/>
              <a:t>Chester Beatty</a:t>
            </a:r>
            <a:br>
              <a:rPr lang="en-US" dirty="0" smtClean="0"/>
            </a:br>
            <a:r>
              <a:rPr lang="en-US" dirty="0" smtClean="0"/>
              <a:t>Papyrus (P46) </a:t>
            </a:r>
            <a:br>
              <a:rPr lang="en-US" dirty="0" smtClean="0"/>
            </a:br>
            <a:r>
              <a:rPr lang="en-US" dirty="0" smtClean="0"/>
              <a:t>c. AD 200. </a:t>
            </a:r>
            <a:br>
              <a:rPr lang="en-US" dirty="0" smtClean="0"/>
            </a:br>
            <a:r>
              <a:rPr lang="en-US" dirty="0" smtClean="0"/>
              <a:t>Here shown is</a:t>
            </a:r>
            <a:br>
              <a:rPr lang="en-US" dirty="0" smtClean="0"/>
            </a:br>
            <a:r>
              <a:rPr lang="en-US" dirty="0" smtClean="0"/>
              <a:t>Paul's Letter to </a:t>
            </a:r>
            <a:br>
              <a:rPr lang="en-US" dirty="0" smtClean="0"/>
            </a:br>
            <a:r>
              <a:rPr lang="en-US" dirty="0" smtClean="0"/>
              <a:t>the Romans.  </a:t>
            </a:r>
            <a:br>
              <a:rPr lang="en-US" dirty="0" smtClean="0"/>
            </a:br>
            <a:r>
              <a:rPr lang="en-US" dirty="0" smtClean="0"/>
              <a:t>P46 is the </a:t>
            </a:r>
            <a:br>
              <a:rPr lang="en-US" dirty="0" smtClean="0"/>
            </a:br>
            <a:r>
              <a:rPr lang="en-US" dirty="0" smtClean="0"/>
              <a:t>earliest </a:t>
            </a:r>
            <a:br>
              <a:rPr lang="en-US" dirty="0" smtClean="0"/>
            </a:br>
            <a:r>
              <a:rPr lang="en-US" dirty="0" smtClean="0"/>
              <a:t>manuscript</a:t>
            </a:r>
            <a:br>
              <a:rPr lang="en-US" dirty="0" smtClean="0"/>
            </a:br>
            <a:r>
              <a:rPr lang="en-US" dirty="0" smtClean="0"/>
              <a:t>containing </a:t>
            </a:r>
            <a:br>
              <a:rPr lang="en-US" dirty="0" smtClean="0"/>
            </a:br>
            <a:r>
              <a:rPr lang="en-US" dirty="0" smtClean="0"/>
              <a:t>Paul’s Epistles.</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“The official number of known Greek NT MSS stand now at </a:t>
            </a:r>
            <a:br>
              <a:rPr lang="en-US" dirty="0" smtClean="0"/>
            </a:br>
            <a:r>
              <a:rPr lang="en-US" dirty="0" smtClean="0"/>
              <a:t>5, 760” (Wallace 96).</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Although there are several thousand variants among the manuscripts (they were, after all, copied by hand), no variant affects a core belief of Christianity.</a:t>
            </a:r>
          </a:p>
          <a:p>
            <a:pPr eaLnBrk="1" hangingPunct="1"/>
            <a:r>
              <a:rPr lang="en-US" dirty="0" smtClean="0"/>
              <a:t>Most variants have to do with mechanical matters such as spelling or style.</a:t>
            </a:r>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endParaRPr lang="en-US" dirty="0" smtClean="0"/>
          </a:p>
          <a:p>
            <a:pPr eaLnBrk="1" hangingPunct="1"/>
            <a:endParaRPr lang="en-US" dirty="0" smtClean="0"/>
          </a:p>
        </p:txBody>
      </p:sp>
      <p:sp>
        <p:nvSpPr>
          <p:cNvPr id="6" name="Rectangle 5"/>
          <p:cNvSpPr/>
          <p:nvPr/>
        </p:nvSpPr>
        <p:spPr bwMode="auto">
          <a:xfrm>
            <a:off x="886266" y="2475914"/>
            <a:ext cx="6443010" cy="3277774"/>
          </a:xfrm>
          <a:prstGeom prst="rect">
            <a:avLst/>
          </a:prstGeom>
          <a:solidFill>
            <a:schemeClr val="tx2">
              <a:lumMod val="2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entury Gothic" pitchFamily="34" charset="0"/>
            </a:endParaRPr>
          </a:p>
        </p:txBody>
      </p:sp>
      <p:pic>
        <p:nvPicPr>
          <p:cNvPr id="34818" name="Picture 2" descr="http://scienceblogs.com/pharyngula/upload/2006/04/bc_def.jpg"/>
          <p:cNvPicPr>
            <a:picLocks noChangeAspect="1" noChangeArrowheads="1"/>
          </p:cNvPicPr>
          <p:nvPr/>
        </p:nvPicPr>
        <p:blipFill>
          <a:blip r:embed="rId2" cstate="print"/>
          <a:srcRect/>
          <a:stretch>
            <a:fillRect/>
          </a:stretch>
        </p:blipFill>
        <p:spPr bwMode="auto">
          <a:xfrm>
            <a:off x="594979" y="2138289"/>
            <a:ext cx="6473610" cy="3263705"/>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smtClean="0"/>
              <a:t>Through the process of dating the manuscripts, correlating them into family-types, and determining the causes of the errors, scholars are able to make a reasonable determination as to the original wording.</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indent="-514350" eaLnBrk="1" hangingPunct="1">
              <a:buFont typeface="+mj-lt"/>
              <a:buAutoNum type="arabicPeriod" startAt="4"/>
            </a:pPr>
            <a:r>
              <a:rPr lang="en-US" dirty="0" smtClean="0"/>
              <a:t>The testimony of the Early Church Fathers confirms the NT as we have it.</a:t>
            </a:r>
          </a:p>
          <a:p>
            <a:pPr eaLnBrk="1" hangingPunct="1"/>
            <a:r>
              <a:rPr lang="en-US" dirty="0" smtClean="0"/>
              <a:t>There are over one million quotations of the NT in the writings of the Early Church fathers and they quote all but eleven verses of the NT. </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The Early Church historian, Eusebius wrote this, “The Elder (John) used to say this also: ‘Mark, having been the interpreter of Peter, wrote down accurately all that he mentioned…not to omit anything he had heard, not to include any false statement...’”</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Irenaeus, an Early Church father (c. 130-202) and bishop of Lyons, was taught by Polycarp, a disciple of John and bishop of Smyrna, who often spoke of what John and other eyewitnesses told him about Christ.</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Irenaeus said this about the canon of Scripture: “Matthew also issued a written Gospel among the Hebrews in their own dialect, while Peter and Paul were preaching at Rome, and laying the foundations of the Church. </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“After their departure, Mark, the disciple and interpreter of Peter, did also hand down to us in writing what had been preached by Peter…</a:t>
            </a:r>
          </a:p>
          <a:p>
            <a:pPr eaLnBrk="1" hangingPunct="1"/>
            <a:r>
              <a:rPr lang="en-US" dirty="0" smtClean="0"/>
              <a:t>“Luke also, the companion of Paul, recorded in a book the Gospel preached by him. </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“Afterwards, John, the disciple of the Lord, who also had leaned upon His breast, did himself publish a Gospel during his residence at Ephesus in Asia” (Irenaeus, </a:t>
            </a:r>
            <a:r>
              <a:rPr lang="en-US" i="1" dirty="0" smtClean="0"/>
              <a:t>Against Heresies; </a:t>
            </a:r>
            <a:r>
              <a:rPr lang="en-US" dirty="0" smtClean="0"/>
              <a:t>Book III, Chapter I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5"/>
            </a:pPr>
            <a:r>
              <a:rPr lang="en-US" dirty="0" smtClean="0"/>
              <a:t>The formation of the NT canon came to be recognized early.</a:t>
            </a:r>
          </a:p>
          <a:p>
            <a:r>
              <a:rPr lang="en-US" dirty="0" smtClean="0"/>
              <a:t>With a few exceptions, the New Testament canon as we have it was listed as early as AD 170 (the </a:t>
            </a:r>
            <a:r>
              <a:rPr lang="en-US" dirty="0" err="1" smtClean="0"/>
              <a:t>Muratorian</a:t>
            </a:r>
            <a:r>
              <a:rPr lang="en-US" dirty="0" smtClean="0"/>
              <a:t> Canon).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a:buClr>
                <a:srgbClr val="FF9966"/>
              </a:buClr>
            </a:pPr>
            <a:r>
              <a:rPr lang="en-US" dirty="0" smtClean="0"/>
              <a:t>By AD 367 Athanasius, an Early Church father and bishop of Alexandria, listed all the books of the New Testament that we use today.</a:t>
            </a:r>
          </a:p>
          <a:p>
            <a:pPr>
              <a:buClr>
                <a:srgbClr val="FF9966"/>
              </a:buClr>
            </a:pPr>
            <a:r>
              <a:rPr lang="en-US" dirty="0" smtClean="0"/>
              <a:t>The Council of Carthage in AD 397 again affirmed the twenty-seven books of the New Testament.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marL="514350" indent="-514350" eaLnBrk="1" hangingPunct="1">
              <a:buFont typeface="+mj-lt"/>
              <a:buAutoNum type="arabicPeriod" startAt="6"/>
            </a:pPr>
            <a:r>
              <a:rPr lang="en-US" dirty="0" smtClean="0"/>
              <a:t>Conclusion</a:t>
            </a:r>
          </a:p>
          <a:p>
            <a:pPr eaLnBrk="1" hangingPunct="1"/>
            <a:r>
              <a:rPr lang="en-US" dirty="0" smtClean="0"/>
              <a:t>We can be assured that the text of the Bible has come down to us substantially as they were originally written and are based on actual events.</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r>
              <a:rPr lang="en-US" dirty="0" smtClean="0"/>
              <a:t>The word “apologetics” comes from the Greek word “apologia” meaning “to speak on behalf of oneself or of others against accusations</a:t>
            </a:r>
            <a:br>
              <a:rPr lang="en-US" dirty="0" smtClean="0"/>
            </a:br>
            <a:r>
              <a:rPr lang="en-US" dirty="0" smtClean="0"/>
              <a:t>—‘</a:t>
            </a:r>
            <a:r>
              <a:rPr lang="en-US" i="1" dirty="0" smtClean="0"/>
              <a:t>to defend oneself</a:t>
            </a:r>
            <a:r>
              <a:rPr lang="en-US" dirty="0" smtClean="0"/>
              <a:t>.’ (</a:t>
            </a:r>
            <a:r>
              <a:rPr lang="en-US" dirty="0" err="1" smtClean="0"/>
              <a:t>Louw</a:t>
            </a:r>
            <a:r>
              <a:rPr lang="en-US" dirty="0" smtClean="0"/>
              <a:t> &amp; </a:t>
            </a:r>
            <a:r>
              <a:rPr lang="en-US" dirty="0" err="1" smtClean="0"/>
              <a:t>Nida</a:t>
            </a:r>
            <a:r>
              <a:rPr lang="en-US" dirty="0" smtClean="0"/>
              <a:t> Lexicon) </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28-6-bc-cartoon"/>
          <p:cNvPicPr>
            <a:picLocks noChangeAspect="1" noChangeArrowheads="1"/>
          </p:cNvPicPr>
          <p:nvPr/>
        </p:nvPicPr>
        <p:blipFill>
          <a:blip r:embed="rId2" cstate="print"/>
          <a:srcRect/>
          <a:stretch>
            <a:fillRect/>
          </a:stretch>
        </p:blipFill>
        <p:spPr bwMode="auto">
          <a:xfrm>
            <a:off x="1519309" y="1758462"/>
            <a:ext cx="4477871" cy="43656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dirty="0" smtClean="0"/>
              <a:t>Christian Apologetics</a:t>
            </a:r>
          </a:p>
        </p:txBody>
      </p:sp>
      <p:sp>
        <p:nvSpPr>
          <p:cNvPr id="45059" name="Rectangle 3"/>
          <p:cNvSpPr>
            <a:spLocks noGrp="1" noChangeArrowheads="1"/>
          </p:cNvSpPr>
          <p:nvPr>
            <p:ph type="body" idx="1"/>
          </p:nvPr>
        </p:nvSpPr>
        <p:spPr/>
        <p:txBody>
          <a:bodyPr/>
          <a:lstStyle/>
          <a:p>
            <a:pPr eaLnBrk="1" hangingPunct="1"/>
            <a:r>
              <a:rPr lang="en-US" sz="1600" dirty="0" smtClean="0"/>
              <a:t>Bruce, F. F.  </a:t>
            </a:r>
            <a:r>
              <a:rPr lang="en-US" sz="1600" i="1" dirty="0" smtClean="0"/>
              <a:t>The New Testament Documents: Are They Reliable?</a:t>
            </a:r>
            <a:r>
              <a:rPr lang="en-US" sz="1600" dirty="0" smtClean="0"/>
              <a:t>  Grand Rapids: Eerdmans, 1981.</a:t>
            </a:r>
          </a:p>
          <a:p>
            <a:pPr eaLnBrk="1" hangingPunct="1"/>
            <a:r>
              <a:rPr lang="en-US" sz="1600" dirty="0" err="1" smtClean="0"/>
              <a:t>Strobel</a:t>
            </a:r>
            <a:r>
              <a:rPr lang="en-US" sz="1600" dirty="0" smtClean="0"/>
              <a:t>, Lee.  </a:t>
            </a:r>
            <a:r>
              <a:rPr lang="en-US" sz="1600" i="1" dirty="0" smtClean="0"/>
              <a:t>The Case for Faith.</a:t>
            </a:r>
            <a:r>
              <a:rPr lang="en-US" sz="1600" dirty="0" smtClean="0"/>
              <a:t>  Grand Rapids: Zondervan, 2000.</a:t>
            </a:r>
          </a:p>
          <a:p>
            <a:pPr eaLnBrk="1" hangingPunct="1"/>
            <a:r>
              <a:rPr lang="en-US" sz="1600" dirty="0" smtClean="0"/>
              <a:t>Wallace, Daniel</a:t>
            </a:r>
            <a:r>
              <a:rPr lang="en-US" sz="1600" i="1" dirty="0" smtClean="0"/>
              <a:t>.  Challenges in New Testament Textual Criticism for the Twenty-First Century</a:t>
            </a:r>
            <a:r>
              <a:rPr lang="en-US" sz="1600" dirty="0" smtClean="0"/>
              <a:t>.  </a:t>
            </a:r>
            <a:r>
              <a:rPr lang="en-US" sz="1600" b="1" dirty="0" smtClean="0"/>
              <a:t>Journal of the Evangelical Theological Society</a:t>
            </a:r>
            <a:r>
              <a:rPr lang="en-US" sz="1600" dirty="0" smtClean="0"/>
              <a:t>: 52/1 (March 2009).</a:t>
            </a:r>
          </a:p>
          <a:p>
            <a:pPr eaLnBrk="1" hangingPunct="1"/>
            <a:r>
              <a:rPr lang="en-US" sz="1600" dirty="0" smtClean="0"/>
              <a:t>White, James Emory.  </a:t>
            </a:r>
            <a:r>
              <a:rPr lang="en-US" sz="1600" i="1" dirty="0" smtClean="0"/>
              <a:t>A Mind for God.  </a:t>
            </a:r>
            <a:r>
              <a:rPr lang="en-US" sz="1600" dirty="0" smtClean="0"/>
              <a:t>Downers Grove: InterVarsity Press, 2006.</a:t>
            </a:r>
          </a:p>
          <a:p>
            <a:pPr eaLnBrk="1" hangingPunct="1"/>
            <a:endParaRPr lang="en-US" sz="16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“But in your hearts set apart Christ as Lord.  Always be prepared to give an answer to everyone who asks you to give the reason for the hope that you have” (1 Pt. 3:15).</a:t>
            </a:r>
          </a:p>
          <a:p>
            <a:pPr eaLnBrk="1" hangingPunct="1"/>
            <a:r>
              <a:rPr lang="en-US" dirty="0" smtClean="0"/>
              <a:t>Apologetics means to “give an answer,” or “make a defense.” </a:t>
            </a:r>
          </a:p>
          <a:p>
            <a:pPr eaLnBrk="1" hangingPunct="1"/>
            <a:r>
              <a:rPr lang="en-US" dirty="0" smtClean="0"/>
              <a:t>It does not mean to apologize.</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a:xfrm>
            <a:off x="457200" y="1447800"/>
            <a:ext cx="6759526" cy="4678363"/>
          </a:xfrm>
        </p:spPr>
        <p:txBody>
          <a:bodyPr/>
          <a:lstStyle/>
          <a:p>
            <a:pPr eaLnBrk="1" hangingPunct="1"/>
            <a:r>
              <a:rPr lang="en-US" dirty="0" smtClean="0"/>
              <a:t>Christian faith is intelligent and reasonable.  It is </a:t>
            </a:r>
            <a:r>
              <a:rPr lang="en-US" i="1" dirty="0" smtClean="0"/>
              <a:t>not</a:t>
            </a:r>
            <a:r>
              <a:rPr lang="en-US" dirty="0" smtClean="0"/>
              <a:t> blind faith.</a:t>
            </a:r>
          </a:p>
          <a:p>
            <a:r>
              <a:rPr lang="en-US" dirty="0" smtClean="0"/>
              <a:t>God said to “Love the Lord your God with all your heart and with all your soul and with all your strength and with all your mind” (Lk. 10:27). </a:t>
            </a:r>
          </a:p>
          <a:p>
            <a:r>
              <a:rPr lang="en-US" dirty="0" smtClean="0"/>
              <a:t>“…all your…muscle and intelligence…” (</a:t>
            </a:r>
            <a:r>
              <a:rPr lang="en-US" dirty="0" err="1" smtClean="0"/>
              <a:t>Msg</a:t>
            </a:r>
            <a:r>
              <a:rPr lang="en-US" dirty="0" smtClean="0"/>
              <a:t>).</a:t>
            </a:r>
          </a:p>
          <a:p>
            <a:pPr eaLnBrk="1" hangingPunct="1"/>
            <a:endParaRPr lang="en-US" dirty="0" smtClean="0"/>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Christian Apologetics</a:t>
            </a:r>
            <a:endParaRPr lang="en-US" dirty="0"/>
          </a:p>
        </p:txBody>
      </p:sp>
      <p:sp>
        <p:nvSpPr>
          <p:cNvPr id="3" name="Content Placeholder 2"/>
          <p:cNvSpPr>
            <a:spLocks noGrp="1"/>
          </p:cNvSpPr>
          <p:nvPr>
            <p:ph idx="1"/>
          </p:nvPr>
        </p:nvSpPr>
        <p:spPr/>
        <p:txBody>
          <a:bodyPr/>
          <a:lstStyle/>
          <a:p>
            <a:r>
              <a:rPr lang="en-US" dirty="0" smtClean="0"/>
              <a:t>“Through apologetics the mind supports the task of evangelism, clearing away barriers and objections so that faith may be examined at face value” (White 90).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Christianity is based on an historical event: </a:t>
            </a:r>
            <a:r>
              <a:rPr lang="en-US" i="1" dirty="0" smtClean="0"/>
              <a:t>that Jesus really died and rose again.</a:t>
            </a:r>
          </a:p>
          <a:p>
            <a:pPr eaLnBrk="1" hangingPunct="1"/>
            <a:r>
              <a:rPr lang="en-US" dirty="0" smtClean="0"/>
              <a:t>If you remove Christ, then you no longer have Christianity.</a:t>
            </a:r>
          </a:p>
          <a:p>
            <a:pPr eaLnBrk="1" hangingPunct="1"/>
            <a:r>
              <a:rPr lang="en-US" dirty="0" smtClean="0"/>
              <a:t>But to prove something historically, you must provide the historical evidence of its veracity.</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dirty="0" smtClean="0"/>
              <a:t>Christian Apologetics</a:t>
            </a:r>
          </a:p>
        </p:txBody>
      </p:sp>
      <p:sp>
        <p:nvSpPr>
          <p:cNvPr id="10243" name="Rectangle 3"/>
          <p:cNvSpPr>
            <a:spLocks noGrp="1" noChangeArrowheads="1"/>
          </p:cNvSpPr>
          <p:nvPr>
            <p:ph type="body" idx="1"/>
          </p:nvPr>
        </p:nvSpPr>
        <p:spPr/>
        <p:txBody>
          <a:bodyPr/>
          <a:lstStyle/>
          <a:p>
            <a:pPr eaLnBrk="1" hangingPunct="1"/>
            <a:r>
              <a:rPr lang="en-US" dirty="0" smtClean="0"/>
              <a:t>Apologetics shows the solid weight of evidence for the historical reliability of Christ’s life, including His death, burial, and resurrection.</a:t>
            </a:r>
          </a:p>
          <a:p>
            <a:pPr eaLnBrk="1" hangingPunct="1"/>
            <a:r>
              <a:rPr lang="en-US" dirty="0" smtClean="0"/>
              <a:t>In other words, Christ’s life can be substantiated historically beyond a reasonable doubt.</a:t>
            </a:r>
          </a:p>
          <a:p>
            <a:pPr eaLnBrk="1" hangingPunct="1"/>
            <a:endParaRPr lang="en-US" dirty="0" smtClean="0"/>
          </a:p>
          <a:p>
            <a:pPr eaLnBrk="1" hangingPunct="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theme/theme1.xml><?xml version="1.0" encoding="utf-8"?>
<a:theme xmlns:a="http://schemas.openxmlformats.org/drawingml/2006/main" name="Focused senses design template">
  <a:themeElements>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fontScheme name="Focused sense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entury Gothic" pitchFamily="34" charset="0"/>
          </a:defRPr>
        </a:defPPr>
      </a:lstStyle>
    </a:lnDef>
  </a:objectDefaults>
  <a:extraClrSchemeLst>
    <a:extraClrScheme>
      <a:clrScheme name="Focused sense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ocused sense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ocused sense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ocused sense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ocused sense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ocused sense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ocused sense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ocused sense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ocused sense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ocused sense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ocused sense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ocused sense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Focused senses design template</Template>
  <TotalTime>1103</TotalTime>
  <Words>1372</Words>
  <Application>Microsoft Office PowerPoint</Application>
  <PresentationFormat>On-screen Show (4:3)</PresentationFormat>
  <Paragraphs>145</Paragraphs>
  <Slides>41</Slides>
  <Notes>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Focused senses design template</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Slide 27</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lpstr>Christian Apologetics</vt:lpstr>
    </vt:vector>
  </TitlesOfParts>
  <Company>Atlanta City Church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Worldviews in conflict</dc:title>
  <dc:creator>Randy Colver</dc:creator>
  <cp:lastModifiedBy>Randy Colver</cp:lastModifiedBy>
  <cp:revision>115</cp:revision>
  <dcterms:created xsi:type="dcterms:W3CDTF">2008-02-11T10:50:27Z</dcterms:created>
  <dcterms:modified xsi:type="dcterms:W3CDTF">2012-09-24T22:58:22Z</dcterms:modified>
</cp:coreProperties>
</file>