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5"/>
  </p:notesMasterIdLst>
  <p:sldIdLst>
    <p:sldId id="256" r:id="rId2"/>
    <p:sldId id="257" r:id="rId3"/>
    <p:sldId id="258" r:id="rId4"/>
    <p:sldId id="259" r:id="rId5"/>
    <p:sldId id="279" r:id="rId6"/>
    <p:sldId id="260" r:id="rId7"/>
    <p:sldId id="280" r:id="rId8"/>
    <p:sldId id="304" r:id="rId9"/>
    <p:sldId id="261" r:id="rId10"/>
    <p:sldId id="281" r:id="rId11"/>
    <p:sldId id="282" r:id="rId12"/>
    <p:sldId id="303" r:id="rId13"/>
    <p:sldId id="262" r:id="rId14"/>
    <p:sldId id="283" r:id="rId15"/>
    <p:sldId id="302" r:id="rId16"/>
    <p:sldId id="284" r:id="rId17"/>
    <p:sldId id="305" r:id="rId18"/>
    <p:sldId id="263" r:id="rId19"/>
    <p:sldId id="285" r:id="rId20"/>
    <p:sldId id="306" r:id="rId21"/>
    <p:sldId id="286" r:id="rId22"/>
    <p:sldId id="264" r:id="rId23"/>
    <p:sldId id="287" r:id="rId24"/>
    <p:sldId id="307" r:id="rId25"/>
    <p:sldId id="265" r:id="rId26"/>
    <p:sldId id="288" r:id="rId27"/>
    <p:sldId id="308" r:id="rId28"/>
    <p:sldId id="289" r:id="rId29"/>
    <p:sldId id="266" r:id="rId30"/>
    <p:sldId id="290" r:id="rId31"/>
    <p:sldId id="291" r:id="rId32"/>
    <p:sldId id="267" r:id="rId33"/>
    <p:sldId id="292" r:id="rId34"/>
    <p:sldId id="268" r:id="rId35"/>
    <p:sldId id="293" r:id="rId36"/>
    <p:sldId id="269" r:id="rId37"/>
    <p:sldId id="294" r:id="rId38"/>
    <p:sldId id="270" r:id="rId39"/>
    <p:sldId id="295" r:id="rId40"/>
    <p:sldId id="296" r:id="rId41"/>
    <p:sldId id="271" r:id="rId42"/>
    <p:sldId id="272" r:id="rId43"/>
    <p:sldId id="273" r:id="rId44"/>
    <p:sldId id="297" r:id="rId45"/>
    <p:sldId id="309" r:id="rId46"/>
    <p:sldId id="298" r:id="rId47"/>
    <p:sldId id="274" r:id="rId48"/>
    <p:sldId id="299" r:id="rId49"/>
    <p:sldId id="275" r:id="rId50"/>
    <p:sldId id="276" r:id="rId51"/>
    <p:sldId id="300" r:id="rId52"/>
    <p:sldId id="301" r:id="rId53"/>
    <p:sldId id="278"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527" autoAdjust="0"/>
  </p:normalViewPr>
  <p:slideViewPr>
    <p:cSldViewPr>
      <p:cViewPr varScale="1">
        <p:scale>
          <a:sx n="42" d="100"/>
          <a:sy n="42" d="100"/>
        </p:scale>
        <p:origin x="-96" y="-30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579258-BFDA-4CA6-A030-E0196E741540}" type="datetimeFigureOut">
              <a:rPr lang="en-US" smtClean="0"/>
              <a:pPr/>
              <a:t>5/10/2013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25B25B-68A0-4223-81BC-215560AC0CC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E7295A90-B876-4C28-AA08-009EC52902ED}" type="slidenum">
              <a:rPr lang="en-US"/>
              <a:pPr/>
              <a:t>2</a:t>
            </a:fld>
            <a:endParaRPr lang="en-US"/>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C5917EDC-2C96-41C1-8940-BBF92E515C98}" type="slidenum">
              <a:rPr lang="en-US"/>
              <a:pPr/>
              <a:t>29</a:t>
            </a:fld>
            <a:endParaRPr lang="en-US"/>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xfrm>
            <a:off x="685800" y="4343519"/>
            <a:ext cx="5486400" cy="4432682"/>
          </a:xfrm>
          <a:noFill/>
          <a:ln/>
        </p:spPr>
        <p:txBody>
          <a:bodyPr/>
          <a:lstStyle/>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7C862197-4202-4D97-A285-5C01A7F06F63}" type="slidenum">
              <a:rPr lang="en-US"/>
              <a:pPr/>
              <a:t>32</a:t>
            </a:fld>
            <a:endParaRPr lang="en-US"/>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1EFDB2EF-61DF-4D67-9348-53EA57BD2FF9}" type="slidenum">
              <a:rPr lang="en-US"/>
              <a:pPr/>
              <a:t>34</a:t>
            </a:fld>
            <a:endParaRPr lang="en-US"/>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89B7A444-2EC8-4E3D-9097-231D23DDC1F6}" type="slidenum">
              <a:rPr lang="en-US"/>
              <a:pPr/>
              <a:t>36</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AF822EA9-D7A4-44D2-A357-D42BF81066BD}" type="slidenum">
              <a:rPr lang="en-US"/>
              <a:pPr/>
              <a:t>38</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119CB616-5D1F-4877-9070-AA03995A681E}" type="slidenum">
              <a:rPr lang="en-US"/>
              <a:pPr/>
              <a:t>41</a:t>
            </a:fld>
            <a:endParaRPr lang="en-US"/>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6CF1AC77-CFF5-4173-8EDC-4533DEBADA56}" type="slidenum">
              <a:rPr lang="en-US"/>
              <a:pPr/>
              <a:t>42</a:t>
            </a:fld>
            <a:endParaRPr lang="en-US"/>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4F460646-BA57-49D9-8C0F-34A80467DC0E}" type="slidenum">
              <a:rPr lang="en-US"/>
              <a:pPr/>
              <a:t>43</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29FCEF7F-3EF2-488B-AD20-996501D7B1CD}" type="slidenum">
              <a:rPr lang="en-US"/>
              <a:pPr/>
              <a:t>47</a:t>
            </a:fld>
            <a:endParaRPr lang="en-US"/>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1E196B94-82BD-417F-ADF3-E48E33A26E30}" type="slidenum">
              <a:rPr lang="en-US"/>
              <a:pPr/>
              <a:t>49</a:t>
            </a:fld>
            <a:endParaRPr lang="en-US"/>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endParaRPr lang="en-US" smtClean="0"/>
          </a:p>
        </p:txBody>
      </p:sp>
      <p:sp>
        <p:nvSpPr>
          <p:cNvPr id="109573" name="Text Box 4"/>
          <p:cNvSpPr txBox="1">
            <a:spLocks noChangeArrowheads="1"/>
          </p:cNvSpPr>
          <p:nvPr/>
        </p:nvSpPr>
        <p:spPr bwMode="auto">
          <a:xfrm>
            <a:off x="685800" y="4725647"/>
            <a:ext cx="1676400" cy="1468008"/>
          </a:xfrm>
          <a:prstGeom prst="rect">
            <a:avLst/>
          </a:prstGeom>
          <a:noFill/>
          <a:ln w="9525">
            <a:noFill/>
            <a:miter lim="800000"/>
            <a:headEnd/>
            <a:tailEnd/>
          </a:ln>
        </p:spPr>
        <p:txBody>
          <a:bodyPr>
            <a:spAutoFit/>
          </a:bodyPr>
          <a:lstStyle/>
          <a:p>
            <a:r>
              <a:rPr lang="en-US" sz="1000">
                <a:latin typeface="Tahoma" charset="0"/>
              </a:rPr>
              <a:t>KJV</a:t>
            </a:r>
          </a:p>
          <a:p>
            <a:r>
              <a:rPr lang="en-US" sz="1000">
                <a:latin typeface="Tahoma" charset="0"/>
              </a:rPr>
              <a:t>Let this mind be in you, which was also in Christ Jesus: Who, being in the form of God, thought it not robbery to be equal with God: But made himself of no reputation…</a:t>
            </a:r>
            <a:br>
              <a:rPr lang="en-US" sz="1000">
                <a:latin typeface="Tahoma" charset="0"/>
              </a:rPr>
            </a:br>
            <a:r>
              <a:rPr lang="en-US" sz="1000">
                <a:latin typeface="Tahoma" charset="0"/>
              </a:rPr>
              <a:t>—Phil 2:5-7a</a:t>
            </a:r>
            <a:endParaRPr lang="en-US" sz="1000" i="1">
              <a:latin typeface="Tahoma" charset="0"/>
            </a:endParaRPr>
          </a:p>
        </p:txBody>
      </p:sp>
      <p:sp>
        <p:nvSpPr>
          <p:cNvPr id="109574" name="Text Box 5"/>
          <p:cNvSpPr txBox="1">
            <a:spLocks noChangeArrowheads="1"/>
          </p:cNvSpPr>
          <p:nvPr/>
        </p:nvSpPr>
        <p:spPr bwMode="auto">
          <a:xfrm>
            <a:off x="2590800" y="4725647"/>
            <a:ext cx="1600200" cy="1620859"/>
          </a:xfrm>
          <a:prstGeom prst="rect">
            <a:avLst/>
          </a:prstGeom>
          <a:noFill/>
          <a:ln w="9525">
            <a:noFill/>
            <a:miter lim="800000"/>
            <a:headEnd/>
            <a:tailEnd/>
          </a:ln>
        </p:spPr>
        <p:txBody>
          <a:bodyPr>
            <a:spAutoFit/>
          </a:bodyPr>
          <a:lstStyle/>
          <a:p>
            <a:r>
              <a:rPr lang="en-US" sz="1000">
                <a:latin typeface="Tahoma" charset="0"/>
              </a:rPr>
              <a:t>NIV</a:t>
            </a:r>
          </a:p>
          <a:p>
            <a:r>
              <a:rPr lang="en-US" sz="1000">
                <a:latin typeface="Tahoma" charset="0"/>
              </a:rPr>
              <a:t>Your attitude should be the same as that of Christ Jesus: Who, being in very nature God, did not consider equality with God something to be grasped, but made himself nothing.…</a:t>
            </a:r>
            <a:br>
              <a:rPr lang="en-US" sz="1000">
                <a:latin typeface="Tahoma" charset="0"/>
              </a:rPr>
            </a:br>
            <a:r>
              <a:rPr lang="en-US" sz="1000">
                <a:latin typeface="Tahoma" charset="0"/>
              </a:rPr>
              <a:t>—Phil 2:5-7a</a:t>
            </a:r>
          </a:p>
        </p:txBody>
      </p:sp>
      <p:sp>
        <p:nvSpPr>
          <p:cNvPr id="109575" name="Text Box 6"/>
          <p:cNvSpPr txBox="1">
            <a:spLocks noChangeArrowheads="1"/>
          </p:cNvSpPr>
          <p:nvPr/>
        </p:nvSpPr>
        <p:spPr bwMode="auto">
          <a:xfrm>
            <a:off x="4495800" y="4725647"/>
            <a:ext cx="1676400" cy="2079412"/>
          </a:xfrm>
          <a:prstGeom prst="rect">
            <a:avLst/>
          </a:prstGeom>
          <a:noFill/>
          <a:ln w="9525">
            <a:noFill/>
            <a:miter lim="800000"/>
            <a:headEnd/>
            <a:tailEnd/>
          </a:ln>
        </p:spPr>
        <p:txBody>
          <a:bodyPr>
            <a:spAutoFit/>
          </a:bodyPr>
          <a:lstStyle/>
          <a:p>
            <a:r>
              <a:rPr lang="en-US" sz="1000">
                <a:latin typeface="Tahoma" charset="0"/>
              </a:rPr>
              <a:t>MSG</a:t>
            </a:r>
          </a:p>
          <a:p>
            <a:r>
              <a:rPr lang="en-US" sz="1000">
                <a:latin typeface="Tahoma" charset="0"/>
              </a:rPr>
              <a:t>Think of yourselves the way Christ Jesus thought of himself. He had equal status with God but didn’t think so much of himself that he had to cling to the advantages of that status no matter what. Not at all. When the time came, he set aside the privileges of deity..…</a:t>
            </a:r>
            <a:br>
              <a:rPr lang="en-US" sz="1000">
                <a:latin typeface="Tahoma" charset="0"/>
              </a:rPr>
            </a:br>
            <a:r>
              <a:rPr lang="en-US" sz="1000">
                <a:latin typeface="Tahoma" charset="0"/>
              </a:rPr>
              <a:t>—Phil 2:5-7a</a:t>
            </a:r>
          </a:p>
        </p:txBody>
      </p:sp>
      <p:sp>
        <p:nvSpPr>
          <p:cNvPr id="109576" name="Line 7"/>
          <p:cNvSpPr>
            <a:spLocks noChangeShapeType="1"/>
          </p:cNvSpPr>
          <p:nvPr/>
        </p:nvSpPr>
        <p:spPr bwMode="auto">
          <a:xfrm>
            <a:off x="2438400" y="4343519"/>
            <a:ext cx="0" cy="4126980"/>
          </a:xfrm>
          <a:prstGeom prst="line">
            <a:avLst/>
          </a:prstGeom>
          <a:noFill/>
          <a:ln w="9525">
            <a:solidFill>
              <a:schemeClr val="tx1"/>
            </a:solidFill>
            <a:round/>
            <a:headEnd/>
            <a:tailEnd/>
          </a:ln>
        </p:spPr>
        <p:txBody>
          <a:bodyPr/>
          <a:lstStyle/>
          <a:p>
            <a:endParaRPr lang="en-US"/>
          </a:p>
        </p:txBody>
      </p:sp>
      <p:sp>
        <p:nvSpPr>
          <p:cNvPr id="109577" name="Line 8"/>
          <p:cNvSpPr>
            <a:spLocks noChangeShapeType="1"/>
          </p:cNvSpPr>
          <p:nvPr/>
        </p:nvSpPr>
        <p:spPr bwMode="auto">
          <a:xfrm>
            <a:off x="4343400" y="4343519"/>
            <a:ext cx="0" cy="4126980"/>
          </a:xfrm>
          <a:prstGeom prst="line">
            <a:avLst/>
          </a:prstGeom>
          <a:noFill/>
          <a:ln w="9525">
            <a:solidFill>
              <a:schemeClr val="tx1"/>
            </a:solidFill>
            <a:round/>
            <a:headEnd/>
            <a:tailEnd/>
          </a:ln>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CFAA36DC-0CBF-45C8-B063-9B7B95385A4B}" type="slidenum">
              <a:rPr lang="en-US"/>
              <a:pPr/>
              <a:t>3</a:t>
            </a:fld>
            <a:endParaRPr lang="en-US"/>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86343366-9F8B-46E7-873D-A9F7070FB5E8}" type="slidenum">
              <a:rPr lang="en-US"/>
              <a:pPr/>
              <a:t>50</a:t>
            </a:fld>
            <a:endParaRPr lang="en-US"/>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AF44F9AC-33B2-4390-843B-D0D303DC438D}" type="slidenum">
              <a:rPr lang="en-US"/>
              <a:pPr/>
              <a:t>53</a:t>
            </a:fld>
            <a:endParaRPr lang="en-US"/>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BD6CBD98-716C-4AD0-874C-06AA4BF0AE4F}" type="slidenum">
              <a:rPr lang="en-US"/>
              <a:pPr/>
              <a:t>4</a:t>
            </a:fld>
            <a:endParaRPr 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en-US" i="1"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25799A84-5EC7-4221-8B07-2F788264E768}" type="slidenum">
              <a:rPr lang="en-US"/>
              <a:pPr/>
              <a:t>6</a:t>
            </a:fld>
            <a:endParaRPr lang="en-US"/>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A5999D86-C97F-49CF-9944-5D0EB465E4DA}" type="slidenum">
              <a:rPr lang="en-US"/>
              <a:pPr/>
              <a:t>9</a:t>
            </a:fld>
            <a:endParaRPr lang="en-US"/>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xfrm>
            <a:off x="685800" y="4343519"/>
            <a:ext cx="5486400" cy="4343519"/>
          </a:xfrm>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7C24E3B8-1CC6-421E-993A-1491B6452452}" type="slidenum">
              <a:rPr lang="en-US"/>
              <a:pPr/>
              <a:t>13</a:t>
            </a:fld>
            <a:endParaRPr lang="en-US"/>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xfrm>
            <a:off x="685800" y="4343519"/>
            <a:ext cx="5486400" cy="4343519"/>
          </a:xfrm>
          <a:noFill/>
          <a:ln/>
        </p:spPr>
        <p:txBody>
          <a:bodyPr/>
          <a:lstStyle/>
          <a:p>
            <a:pPr eaLnBrk="1" hangingPunct="1">
              <a:lnSpc>
                <a:spcPct val="90000"/>
              </a:lnSpc>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216C2E32-AC03-4C78-91F2-79CC77F6FDCA}" type="slidenum">
              <a:rPr lang="en-US"/>
              <a:pPr/>
              <a:t>18</a:t>
            </a:fld>
            <a:endParaRPr lang="en-US"/>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45D2A625-BD25-4085-A8B1-67956DC37953}" type="slidenum">
              <a:rPr lang="en-US"/>
              <a:pPr/>
              <a:t>22</a:t>
            </a:fld>
            <a:endParaRPr lang="en-US"/>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xfrm>
            <a:off x="685800" y="4343519"/>
            <a:ext cx="5486400" cy="4343519"/>
          </a:xfrm>
          <a:noFill/>
          <a:ln/>
        </p:spPr>
        <p:txBody>
          <a:bodyPr/>
          <a:lstStyle/>
          <a:p>
            <a:pPr eaLnBrk="1" hangingPunct="1"/>
            <a:endParaRPr lang="en-US" dirty="0" smtClean="0"/>
          </a:p>
        </p:txBody>
      </p:sp>
      <p:sp>
        <p:nvSpPr>
          <p:cNvPr id="98309" name="Line 4"/>
          <p:cNvSpPr>
            <a:spLocks noChangeShapeType="1"/>
          </p:cNvSpPr>
          <p:nvPr/>
        </p:nvSpPr>
        <p:spPr bwMode="auto">
          <a:xfrm flipV="1">
            <a:off x="1143000" y="7496073"/>
            <a:ext cx="1106488" cy="288189"/>
          </a:xfrm>
          <a:prstGeom prst="line">
            <a:avLst/>
          </a:prstGeom>
          <a:noFill/>
          <a:ln w="12700">
            <a:solidFill>
              <a:srgbClr val="000000"/>
            </a:solidFill>
            <a:round/>
            <a:headEnd/>
            <a:tailEnd/>
          </a:ln>
        </p:spPr>
        <p:txBody>
          <a:bodyPr/>
          <a:lstStyle/>
          <a:p>
            <a:endParaRPr lang="en-US"/>
          </a:p>
        </p:txBody>
      </p:sp>
      <p:sp>
        <p:nvSpPr>
          <p:cNvPr id="98310" name="Line 5"/>
          <p:cNvSpPr>
            <a:spLocks noChangeShapeType="1"/>
          </p:cNvSpPr>
          <p:nvPr/>
        </p:nvSpPr>
        <p:spPr bwMode="auto">
          <a:xfrm>
            <a:off x="2260601" y="7496074"/>
            <a:ext cx="498475" cy="499951"/>
          </a:xfrm>
          <a:prstGeom prst="line">
            <a:avLst/>
          </a:prstGeom>
          <a:noFill/>
          <a:ln w="12700">
            <a:solidFill>
              <a:srgbClr val="000000"/>
            </a:solidFill>
            <a:round/>
            <a:headEnd/>
            <a:tailEnd/>
          </a:ln>
        </p:spPr>
        <p:txBody>
          <a:bodyPr/>
          <a:lstStyle/>
          <a:p>
            <a:endParaRPr lang="en-US"/>
          </a:p>
        </p:txBody>
      </p:sp>
      <p:sp>
        <p:nvSpPr>
          <p:cNvPr id="98311" name="Line 6"/>
          <p:cNvSpPr>
            <a:spLocks noChangeShapeType="1"/>
          </p:cNvSpPr>
          <p:nvPr/>
        </p:nvSpPr>
        <p:spPr bwMode="auto">
          <a:xfrm flipV="1">
            <a:off x="2763839" y="7718982"/>
            <a:ext cx="1106487" cy="285004"/>
          </a:xfrm>
          <a:prstGeom prst="line">
            <a:avLst/>
          </a:prstGeom>
          <a:noFill/>
          <a:ln w="12700">
            <a:solidFill>
              <a:srgbClr val="000000"/>
            </a:solidFill>
            <a:round/>
            <a:headEnd/>
            <a:tailEnd/>
          </a:ln>
        </p:spPr>
        <p:txBody>
          <a:bodyPr/>
          <a:lstStyle/>
          <a:p>
            <a:endParaRPr lang="en-US"/>
          </a:p>
        </p:txBody>
      </p:sp>
      <p:sp>
        <p:nvSpPr>
          <p:cNvPr id="98312" name="Line 7"/>
          <p:cNvSpPr>
            <a:spLocks noChangeShapeType="1"/>
          </p:cNvSpPr>
          <p:nvPr/>
        </p:nvSpPr>
        <p:spPr bwMode="auto">
          <a:xfrm rot="3741089">
            <a:off x="3720363" y="7127421"/>
            <a:ext cx="499951" cy="498475"/>
          </a:xfrm>
          <a:prstGeom prst="line">
            <a:avLst/>
          </a:prstGeom>
          <a:noFill/>
          <a:ln w="12700">
            <a:solidFill>
              <a:srgbClr val="000000"/>
            </a:solidFill>
            <a:round/>
            <a:headEnd/>
            <a:tailEnd/>
          </a:ln>
        </p:spPr>
        <p:txBody>
          <a:bodyPr/>
          <a:lstStyle/>
          <a:p>
            <a:endParaRPr lang="en-US"/>
          </a:p>
        </p:txBody>
      </p:sp>
      <p:sp>
        <p:nvSpPr>
          <p:cNvPr id="98313" name="Line 8"/>
          <p:cNvSpPr>
            <a:spLocks noChangeShapeType="1"/>
          </p:cNvSpPr>
          <p:nvPr/>
        </p:nvSpPr>
        <p:spPr bwMode="auto">
          <a:xfrm flipV="1">
            <a:off x="4076700" y="6559861"/>
            <a:ext cx="1511300" cy="476068"/>
          </a:xfrm>
          <a:prstGeom prst="line">
            <a:avLst/>
          </a:prstGeom>
          <a:noFill/>
          <a:ln w="12700">
            <a:solidFill>
              <a:srgbClr val="000000"/>
            </a:solidFill>
            <a:round/>
            <a:headEnd/>
            <a:tailEnd type="triangle" w="med" len="med"/>
          </a:ln>
        </p:spPr>
        <p:txBody>
          <a:bodyPr/>
          <a:lstStyle/>
          <a:p>
            <a:endParaRPr lang="en-US"/>
          </a:p>
        </p:txBody>
      </p:sp>
      <p:sp>
        <p:nvSpPr>
          <p:cNvPr id="98314" name="Text Box 9"/>
          <p:cNvSpPr txBox="1">
            <a:spLocks noChangeArrowheads="1"/>
          </p:cNvSpPr>
          <p:nvPr/>
        </p:nvSpPr>
        <p:spPr bwMode="auto">
          <a:xfrm>
            <a:off x="1143000" y="7276350"/>
            <a:ext cx="1047750" cy="343915"/>
          </a:xfrm>
          <a:prstGeom prst="rect">
            <a:avLst/>
          </a:prstGeom>
          <a:noFill/>
          <a:ln w="9525">
            <a:noFill/>
            <a:miter lim="800000"/>
            <a:headEnd/>
            <a:tailEnd/>
          </a:ln>
        </p:spPr>
        <p:txBody>
          <a:bodyPr/>
          <a:lstStyle/>
          <a:p>
            <a:r>
              <a:rPr lang="en-US" sz="1200"/>
              <a:t>Teaching</a:t>
            </a:r>
            <a:endParaRPr lang="en-US"/>
          </a:p>
        </p:txBody>
      </p:sp>
      <p:sp>
        <p:nvSpPr>
          <p:cNvPr id="98315" name="Text Box 10"/>
          <p:cNvSpPr txBox="1">
            <a:spLocks noChangeArrowheads="1"/>
          </p:cNvSpPr>
          <p:nvPr/>
        </p:nvSpPr>
        <p:spPr bwMode="auto">
          <a:xfrm>
            <a:off x="2279650" y="8039014"/>
            <a:ext cx="1047750" cy="342322"/>
          </a:xfrm>
          <a:prstGeom prst="rect">
            <a:avLst/>
          </a:prstGeom>
          <a:noFill/>
          <a:ln w="9525">
            <a:noFill/>
            <a:miter lim="800000"/>
            <a:headEnd/>
            <a:tailEnd/>
          </a:ln>
        </p:spPr>
        <p:txBody>
          <a:bodyPr/>
          <a:lstStyle/>
          <a:p>
            <a:r>
              <a:rPr lang="en-US" sz="1200"/>
              <a:t>Rebuking</a:t>
            </a:r>
            <a:endParaRPr lang="en-US"/>
          </a:p>
        </p:txBody>
      </p:sp>
      <p:sp>
        <p:nvSpPr>
          <p:cNvPr id="98316" name="Text Box 11"/>
          <p:cNvSpPr txBox="1">
            <a:spLocks noChangeArrowheads="1"/>
          </p:cNvSpPr>
          <p:nvPr/>
        </p:nvSpPr>
        <p:spPr bwMode="auto">
          <a:xfrm>
            <a:off x="3886200" y="7924375"/>
            <a:ext cx="1816100" cy="609812"/>
          </a:xfrm>
          <a:prstGeom prst="rect">
            <a:avLst/>
          </a:prstGeom>
          <a:noFill/>
          <a:ln w="9525">
            <a:noFill/>
            <a:miter lim="800000"/>
            <a:headEnd/>
            <a:tailEnd/>
          </a:ln>
        </p:spPr>
        <p:txBody>
          <a:bodyPr/>
          <a:lstStyle/>
          <a:p>
            <a:pPr algn="ctr"/>
            <a:r>
              <a:rPr lang="en-US" sz="1600"/>
              <a:t>The Inspired Word: The Right Path</a:t>
            </a:r>
            <a:endParaRPr lang="en-US"/>
          </a:p>
        </p:txBody>
      </p:sp>
      <p:sp>
        <p:nvSpPr>
          <p:cNvPr id="98317" name="Text Box 12"/>
          <p:cNvSpPr txBox="1">
            <a:spLocks noChangeArrowheads="1"/>
          </p:cNvSpPr>
          <p:nvPr/>
        </p:nvSpPr>
        <p:spPr bwMode="auto">
          <a:xfrm>
            <a:off x="4051300" y="7276350"/>
            <a:ext cx="1047750" cy="343915"/>
          </a:xfrm>
          <a:prstGeom prst="rect">
            <a:avLst/>
          </a:prstGeom>
          <a:noFill/>
          <a:ln w="9525">
            <a:noFill/>
            <a:miter lim="800000"/>
            <a:headEnd/>
            <a:tailEnd/>
          </a:ln>
        </p:spPr>
        <p:txBody>
          <a:bodyPr/>
          <a:lstStyle/>
          <a:p>
            <a:r>
              <a:rPr lang="en-US" sz="1200"/>
              <a:t>Correcting</a:t>
            </a:r>
            <a:endParaRPr lang="en-US"/>
          </a:p>
        </p:txBody>
      </p:sp>
      <p:sp>
        <p:nvSpPr>
          <p:cNvPr id="98318" name="Text Box 13"/>
          <p:cNvSpPr txBox="1">
            <a:spLocks noChangeArrowheads="1"/>
          </p:cNvSpPr>
          <p:nvPr/>
        </p:nvSpPr>
        <p:spPr bwMode="auto">
          <a:xfrm>
            <a:off x="3867150" y="6553492"/>
            <a:ext cx="1047750" cy="342323"/>
          </a:xfrm>
          <a:prstGeom prst="rect">
            <a:avLst/>
          </a:prstGeom>
          <a:noFill/>
          <a:ln w="9525">
            <a:noFill/>
            <a:miter lim="800000"/>
            <a:headEnd/>
            <a:tailEnd/>
          </a:ln>
        </p:spPr>
        <p:txBody>
          <a:bodyPr/>
          <a:lstStyle/>
          <a:p>
            <a:r>
              <a:rPr lang="en-US" sz="1200"/>
              <a:t>Training</a:t>
            </a:r>
            <a:endParaRPr lang="en-US"/>
          </a:p>
        </p:txBody>
      </p:sp>
      <p:sp>
        <p:nvSpPr>
          <p:cNvPr id="98319" name="Text Box 14"/>
          <p:cNvSpPr txBox="1">
            <a:spLocks noChangeArrowheads="1"/>
          </p:cNvSpPr>
          <p:nvPr/>
        </p:nvSpPr>
        <p:spPr bwMode="auto">
          <a:xfrm>
            <a:off x="5105400" y="6096531"/>
            <a:ext cx="1047750" cy="533386"/>
          </a:xfrm>
          <a:prstGeom prst="rect">
            <a:avLst/>
          </a:prstGeom>
          <a:noFill/>
          <a:ln w="9525">
            <a:noFill/>
            <a:miter lim="800000"/>
            <a:headEnd/>
            <a:tailEnd/>
          </a:ln>
        </p:spPr>
        <p:txBody>
          <a:bodyPr/>
          <a:lstStyle/>
          <a:p>
            <a:pPr algn="ctr"/>
            <a:r>
              <a:rPr lang="en-US" sz="1200"/>
              <a:t>Thoroughly Equipped</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8D24A777-8745-4ABA-9EDE-8AAD6EA9EBE5}" type="slidenum">
              <a:rPr lang="en-US"/>
              <a:pPr/>
              <a:t>25</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xfrm>
            <a:off x="685800" y="4343519"/>
            <a:ext cx="5486400" cy="4203406"/>
          </a:xfrm>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5AF358C9-F8E3-4EF6-B779-1BE09204D592}" type="datetimeFigureOut">
              <a:rPr lang="en-US" smtClean="0"/>
              <a:pPr/>
              <a:t>5/10/2013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EF84E669-1D36-456D-B1B2-52876FAD853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AF358C9-F8E3-4EF6-B779-1BE09204D592}" type="datetimeFigureOut">
              <a:rPr lang="en-US" smtClean="0"/>
              <a:pPr/>
              <a:t>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84E669-1D36-456D-B1B2-52876FAD853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AF358C9-F8E3-4EF6-B779-1BE09204D592}" type="datetimeFigureOut">
              <a:rPr lang="en-US" smtClean="0"/>
              <a:pPr/>
              <a:t>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84E669-1D36-456D-B1B2-52876FAD853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AF358C9-F8E3-4EF6-B779-1BE09204D592}" type="datetimeFigureOut">
              <a:rPr lang="en-US" smtClean="0"/>
              <a:pPr/>
              <a:t>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84E669-1D36-456D-B1B2-52876FAD853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AF358C9-F8E3-4EF6-B779-1BE09204D592}" type="datetimeFigureOut">
              <a:rPr lang="en-US" smtClean="0"/>
              <a:pPr/>
              <a:t>5/10/2013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84E669-1D36-456D-B1B2-52876FAD853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AF358C9-F8E3-4EF6-B779-1BE09204D592}" type="datetimeFigureOut">
              <a:rPr lang="en-US" smtClean="0"/>
              <a:pPr/>
              <a:t>5/10/2013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84E669-1D36-456D-B1B2-52876FAD853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AF358C9-F8E3-4EF6-B779-1BE09204D592}" type="datetimeFigureOut">
              <a:rPr lang="en-US" smtClean="0"/>
              <a:pPr/>
              <a:t>5/10/2013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84E669-1D36-456D-B1B2-52876FAD853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5AF358C9-F8E3-4EF6-B779-1BE09204D592}" type="datetimeFigureOut">
              <a:rPr lang="en-US" smtClean="0"/>
              <a:pPr/>
              <a:t>5/10/2013</a:t>
            </a:fld>
            <a:endParaRPr lang="en-US"/>
          </a:p>
        </p:txBody>
      </p:sp>
      <p:sp>
        <p:nvSpPr>
          <p:cNvPr id="8" name="Slide Number Placeholder 7"/>
          <p:cNvSpPr>
            <a:spLocks noGrp="1"/>
          </p:cNvSpPr>
          <p:nvPr>
            <p:ph type="sldNum" sz="quarter" idx="11"/>
          </p:nvPr>
        </p:nvSpPr>
        <p:spPr/>
        <p:txBody>
          <a:bodyPr/>
          <a:lstStyle/>
          <a:p>
            <a:fld id="{EF84E669-1D36-456D-B1B2-52876FAD8535}"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F358C9-F8E3-4EF6-B779-1BE09204D592}" type="datetimeFigureOut">
              <a:rPr lang="en-US" smtClean="0"/>
              <a:pPr/>
              <a:t>5/10/2013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84E669-1D36-456D-B1B2-52876FAD853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AF358C9-F8E3-4EF6-B779-1BE09204D592}" type="datetimeFigureOut">
              <a:rPr lang="en-US" smtClean="0"/>
              <a:pPr/>
              <a:t>5/10/2013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EF84E669-1D36-456D-B1B2-52876FAD853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5AF358C9-F8E3-4EF6-B779-1BE09204D592}" type="datetimeFigureOut">
              <a:rPr lang="en-US" smtClean="0"/>
              <a:pPr/>
              <a:t>5/10/2013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84E669-1D36-456D-B1B2-52876FAD853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5AF358C9-F8E3-4EF6-B779-1BE09204D592}" type="datetimeFigureOut">
              <a:rPr lang="en-US" smtClean="0"/>
              <a:pPr/>
              <a:t>5/10/2013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EF84E669-1D36-456D-B1B2-52876FAD8535}"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Inspiration of the Scriptures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An early heretic named </a:t>
            </a:r>
            <a:r>
              <a:rPr lang="en-US" dirty="0" err="1" smtClean="0"/>
              <a:t>Marcion</a:t>
            </a:r>
            <a:r>
              <a:rPr lang="en-US" dirty="0" smtClean="0"/>
              <a:t> rejected the entire Old Testament, accepted only the Gospel of Luke, allowed only the epistles of Paul (except the pastorals),—a total of eleven books—and then radically erased or altered any remaining verses that disagreed with his new beliefs. </a:t>
            </a:r>
          </a:p>
          <a:p>
            <a:r>
              <a:rPr lang="en-US" dirty="0" smtClean="0"/>
              <a:t>In one way, </a:t>
            </a:r>
            <a:r>
              <a:rPr lang="en-US" dirty="0" err="1" smtClean="0"/>
              <a:t>Marcion</a:t>
            </a:r>
            <a:r>
              <a:rPr lang="en-US" dirty="0" smtClean="0"/>
              <a:t> helped us by causing the issue of the canon of Scripture to come to the forefront.  There soon had to be an answer to the question, “What constitutes the books of inspired writings?”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a:bodyPr>
          <a:lstStyle/>
          <a:p>
            <a:r>
              <a:rPr lang="en-US" dirty="0" smtClean="0"/>
              <a:t>However, many of the Early Church Fathers quoted from many of the books we now call the New Testament.  Irenaeus said this about the canon of Scripture: “Matthew also issued a written Gospel among the Hebrews in their own dialect, while Peter and Paul were preaching at Rome, and laying the foundations of the Church…</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After their departure, Mark, the disciple and interpreter of Peter, did also hand down to us in writing what had been preached by Peter…Luke also, the companion of Paul, recorded in a book the Gospel preached by him. Afterwards, John, the disciple of the Lord, who also had leaned upon His breast, did himself publish a Gospel during his residence at Ephesus in Asia” (Irenaeus, </a:t>
            </a:r>
            <a:r>
              <a:rPr lang="en-US" i="1" dirty="0" smtClean="0"/>
              <a:t>Against Heresies; </a:t>
            </a:r>
            <a:r>
              <a:rPr lang="en-US" dirty="0" smtClean="0"/>
              <a:t>Book III, Chapter I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solidFill>
                <a:srgbClr val="FF9966"/>
              </a:solidFill>
            </a:endParaRPr>
          </a:p>
        </p:txBody>
      </p:sp>
      <p:sp>
        <p:nvSpPr>
          <p:cNvPr id="107524" name="Rectangle 4"/>
          <p:cNvSpPr>
            <a:spLocks noGrp="1" noChangeArrowheads="1"/>
          </p:cNvSpPr>
          <p:nvPr>
            <p:ph idx="1"/>
          </p:nvPr>
        </p:nvSpPr>
        <p:spPr>
          <a:xfrm>
            <a:off x="457200" y="1447800"/>
            <a:ext cx="7391400" cy="4191000"/>
          </a:xfrm>
        </p:spPr>
        <p:txBody>
          <a:bodyPr/>
          <a:lstStyle/>
          <a:p>
            <a:pPr>
              <a:defRPr/>
            </a:pPr>
            <a:r>
              <a:rPr lang="en-US" dirty="0" smtClean="0"/>
              <a:t>By </a:t>
            </a:r>
            <a:r>
              <a:rPr lang="en-US" sz="2400" dirty="0" smtClean="0"/>
              <a:t>A.D.</a:t>
            </a:r>
            <a:r>
              <a:rPr lang="en-US" dirty="0" smtClean="0"/>
              <a:t> 367 Athanasius, an Early Church father and bishop of Alexandria, listed all the books of the New Testament that we use today.</a:t>
            </a:r>
          </a:p>
          <a:p>
            <a:pPr>
              <a:defRPr/>
            </a:pPr>
            <a:r>
              <a:rPr lang="en-US" dirty="0" smtClean="0"/>
              <a:t>The Council of Carthage in </a:t>
            </a:r>
            <a:r>
              <a:rPr lang="en-US" sz="2400" dirty="0" smtClean="0"/>
              <a:t>A.D.</a:t>
            </a:r>
            <a:r>
              <a:rPr lang="en-US" dirty="0" smtClean="0"/>
              <a:t> 397 again affirmed the twenty-seven books of the New Testament.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2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4"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lnSpcReduction="10000"/>
          </a:bodyPr>
          <a:lstStyle/>
          <a:p>
            <a:pPr>
              <a:lnSpc>
                <a:spcPct val="90000"/>
              </a:lnSpc>
            </a:pPr>
            <a:r>
              <a:rPr lang="en-US" dirty="0" smtClean="0"/>
              <a:t>Much controversy has risen recently, especially surrounding the bestselling </a:t>
            </a:r>
            <a:r>
              <a:rPr lang="en-US" i="1" dirty="0" smtClean="0"/>
              <a:t>The </a:t>
            </a:r>
            <a:r>
              <a:rPr lang="en-US" i="1" dirty="0" err="1" smtClean="0"/>
              <a:t>Da</a:t>
            </a:r>
            <a:r>
              <a:rPr lang="en-US" i="1" dirty="0" smtClean="0"/>
              <a:t> Vinci Code</a:t>
            </a:r>
            <a:r>
              <a:rPr lang="en-US" dirty="0" smtClean="0"/>
              <a:t>, about the Gnostic Gospels.  However, these were written about a hundred and fifty years later than the four gospels we know—Matthew, Mark, Luke, and John.  The Gnostic Gospels could not have been written by the apostles.  Actually, these so-called gospels are not really gospel narrative at all.  They are just collections of sayings.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a:bodyPr>
          <a:lstStyle/>
          <a:p>
            <a:r>
              <a:rPr lang="en-US" dirty="0" smtClean="0"/>
              <a:t>Gnostics were a religious group that mixed Greek philosophy, secret rituals, and various other beliefs, including some Christian ideas into a stew of heresy.  They believed that the God of the Old Testament was evil and vindictive, and that the real God could not relate to Creation.  This is totally contrary to the Bible which teaches that God took on human flesh to suffer and die for our sins. </a:t>
            </a:r>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a:bodyPr>
          <a:lstStyle/>
          <a:p>
            <a:pPr>
              <a:lnSpc>
                <a:spcPct val="90000"/>
              </a:lnSpc>
            </a:pPr>
            <a:r>
              <a:rPr lang="en-US" dirty="0" smtClean="0"/>
              <a:t>Paul admonished Timothy to preserve truth by passing it down to faithful men (2 Timothy 2:2). </a:t>
            </a:r>
          </a:p>
          <a:p>
            <a:pPr>
              <a:lnSpc>
                <a:spcPct val="90000"/>
              </a:lnSpc>
            </a:pPr>
            <a:r>
              <a:rPr lang="en-US" dirty="0" smtClean="0"/>
              <a:t>The apostle John taught a disciple named Polycarp, who in turn taught a disciple named Irenaeus.  Irenaeus wrote against the heresies in these so-called other gospels, specifically naming the Gospel of Judas, one of the recently discovered false gospels.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lnSpcReduction="10000"/>
          </a:bodyPr>
          <a:lstStyle/>
          <a:p>
            <a:r>
              <a:rPr lang="en-US" dirty="0" smtClean="0"/>
              <a:t>In contrast, the Bible’s Gospels were written between AD 65 to 100 by men who would have been alive at the time of Christ.  The first mention of the gospel itself was by the Apostle Paul in 1 Corinthians 15.  This was written about 55 AD and it confirms what is written in the four Gospels—not these other later writings.  In terms of today, the four Gospels are a news flash! </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solidFill>
                <a:srgbClr val="FF9966"/>
              </a:solidFill>
            </a:endParaRPr>
          </a:p>
        </p:txBody>
      </p:sp>
      <p:sp>
        <p:nvSpPr>
          <p:cNvPr id="14339" name="Rectangle 3"/>
          <p:cNvSpPr>
            <a:spLocks noGrp="1" noChangeArrowheads="1"/>
          </p:cNvSpPr>
          <p:nvPr>
            <p:ph idx="1"/>
          </p:nvPr>
        </p:nvSpPr>
        <p:spPr>
          <a:xfrm>
            <a:off x="457200" y="1447800"/>
            <a:ext cx="7391400" cy="4267200"/>
          </a:xfrm>
        </p:spPr>
        <p:txBody>
          <a:bodyPr/>
          <a:lstStyle/>
          <a:p>
            <a:pPr>
              <a:defRPr/>
            </a:pPr>
            <a:r>
              <a:rPr lang="en-US" sz="2800" dirty="0" smtClean="0"/>
              <a:t>When we say that the Scriptures are inspired, we do not mean that the Bible was created by “mechanical dictation” of God (Horton 22) nor, on the opposite end, that it contains only human ideas or ethics.</a:t>
            </a:r>
          </a:p>
          <a:p>
            <a:pPr>
              <a:defRPr/>
            </a:pPr>
            <a:r>
              <a:rPr lang="en-US" sz="2800" dirty="0" smtClean="0"/>
              <a:t>“The Greek word most nearly equivalent to our word ‘inspiration’ is found in 2 Timothy 3:16.  It is </a:t>
            </a:r>
            <a:r>
              <a:rPr lang="en-US" sz="2800" i="1" dirty="0" err="1" smtClean="0"/>
              <a:t>theopneustos</a:t>
            </a:r>
            <a:r>
              <a:rPr lang="en-US" sz="2800" dirty="0" smtClean="0"/>
              <a:t>.  It means, literally, ‘God-breathed.’” (Horton 21).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a:bodyPr>
          <a:lstStyle/>
          <a:p>
            <a:r>
              <a:rPr lang="en-US" dirty="0" smtClean="0"/>
              <a:t>The Bible has remained the #1 bestseller of all time.  It was the first book published on the printing press, has been translated into hundreds of languages, and continues to be re-translated into English for each generation.  The rich stories and universal appeal have made it the most popular book ever.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solidFill>
                <a:srgbClr val="FF9966"/>
              </a:solidFill>
            </a:endParaRPr>
          </a:p>
        </p:txBody>
      </p:sp>
      <p:sp>
        <p:nvSpPr>
          <p:cNvPr id="7" name="Rectangle 3"/>
          <p:cNvSpPr>
            <a:spLocks noGrp="1" noChangeArrowheads="1"/>
          </p:cNvSpPr>
          <p:nvPr>
            <p:ph idx="1"/>
          </p:nvPr>
        </p:nvSpPr>
        <p:spPr>
          <a:xfrm>
            <a:off x="533400" y="1600200"/>
            <a:ext cx="7391400" cy="4114800"/>
          </a:xfrm>
        </p:spPr>
        <p:txBody>
          <a:bodyPr>
            <a:normAutofit fontScale="85000" lnSpcReduction="10000"/>
          </a:bodyPr>
          <a:lstStyle/>
          <a:p>
            <a:pPr>
              <a:defRPr/>
            </a:pPr>
            <a:r>
              <a:rPr lang="en-US" dirty="0" smtClean="0"/>
              <a:t>A good place to start our discussion is with the Assemblies of God Statement of Fundamental Truths.  It </a:t>
            </a:r>
            <a:r>
              <a:rPr lang="en-US" dirty="0" err="1" smtClean="0"/>
              <a:t>states“Inspiration</a:t>
            </a:r>
            <a:r>
              <a:rPr lang="en-US" dirty="0" smtClean="0"/>
              <a:t>: Did the book bear the special quality that speaks of divine inspiration?” (Horton 29-30).</a:t>
            </a:r>
          </a:p>
          <a:p>
            <a:pPr>
              <a:defRPr/>
            </a:pPr>
            <a:r>
              <a:rPr lang="en-US" dirty="0" smtClean="0"/>
              <a:t>“The Scriptures, both the Old and New Testaments, are verbally inspired of God and are the revelation of God to man, the infallible, authoritative rule of faith and conduct (2 Timothy 3:15-17; </a:t>
            </a:r>
            <a:br>
              <a:rPr lang="en-US" dirty="0" smtClean="0"/>
            </a:br>
            <a:r>
              <a:rPr lang="en-US" dirty="0" smtClean="0"/>
              <a:t>1 Thessalonians 2:13; 2 Peter 1:21).”</a:t>
            </a:r>
          </a:p>
          <a:p>
            <a:pPr>
              <a:defRPr/>
            </a:pPr>
            <a:endParaRPr lang="en-US" dirty="0" smtClean="0"/>
          </a:p>
          <a:p>
            <a:pPr>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lstStyle/>
          <a:p>
            <a:r>
              <a:rPr lang="en-US" dirty="0" smtClean="0"/>
              <a:t>But is it more than just interesting literature?  Paul said it was “God-breathed” (2 Tim. 3:16) and the writer of Hebrews declared it to be “living and active” (He. 4:12).  When Jeremiah prophesied, he said he spoke the words of the Lord (Jer. 1:9, 2:1).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remarkable continuity of the Bible proves its inspiration.  It is unified in its Christ-centeredness.  The prophets spoke with great specificity regarding the future, especially of the coming Messiah.  One can only conclude that a supernatural power was inspiring them.</a:t>
            </a:r>
          </a:p>
          <a:p>
            <a:r>
              <a:rPr lang="en-US" dirty="0" smtClean="0"/>
              <a:t>No book produced by so many over so many years could ever contain such unity unless it was the result of one Divine Author guiding the human authors as they wrote.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solidFill>
                <a:srgbClr val="FF9966"/>
              </a:solidFill>
            </a:endParaRPr>
          </a:p>
        </p:txBody>
      </p:sp>
      <p:sp>
        <p:nvSpPr>
          <p:cNvPr id="8195" name="Rectangle 3"/>
          <p:cNvSpPr>
            <a:spLocks noGrp="1" noChangeArrowheads="1"/>
          </p:cNvSpPr>
          <p:nvPr>
            <p:ph idx="1"/>
          </p:nvPr>
        </p:nvSpPr>
        <p:spPr>
          <a:xfrm>
            <a:off x="457200" y="1600200"/>
            <a:ext cx="7315200" cy="4114800"/>
          </a:xfrm>
        </p:spPr>
        <p:txBody>
          <a:bodyPr>
            <a:normAutofit/>
          </a:bodyPr>
          <a:lstStyle/>
          <a:p>
            <a:pPr>
              <a:buFontTx/>
              <a:buNone/>
              <a:defRPr/>
            </a:pPr>
            <a:r>
              <a:rPr lang="en-US" sz="2800" dirty="0" smtClean="0">
                <a:effectLst/>
              </a:rPr>
              <a:t>	</a:t>
            </a:r>
            <a:r>
              <a:rPr lang="en-US" sz="2800" dirty="0" smtClean="0"/>
              <a:t>“…and how from infancy you have known the holy Scriptures, which are able to make you wise for salvation through faith in Christ Jesus.  All Scripture is God-breathed and is useful for teaching, rebuking, correcting and training in righteousness, so that the man of God may be thoroughly equipped for every good work.”—2 Tim 3:15-17</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Because the Scriptures are inspired, they have the stamp of God’s character on them.  Just as God breathed life into Adam and he became a living soul, so He breathed life into the authors of Scripture and the words they wrote became living Scripture (He. 4:12).  As a result, they are valuable for application to our lives in many practical and spiritual ways.  They equip us with the means to conform to His image in all we do.</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lstStyle/>
          <a:p>
            <a:r>
              <a:rPr lang="en-US" dirty="0" smtClean="0"/>
              <a:t>God continues to breathe His breath into the words, giving life to all who read them and receive them.  For a Christian who has the witness of the Holy Spirit, the words of the pages of the Bible come alive with truth.</a:t>
            </a:r>
          </a:p>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p>
        </p:txBody>
      </p:sp>
      <p:sp>
        <p:nvSpPr>
          <p:cNvPr id="16387" name="Rectangle 3"/>
          <p:cNvSpPr>
            <a:spLocks noGrp="1" noChangeArrowheads="1"/>
          </p:cNvSpPr>
          <p:nvPr>
            <p:ph idx="1"/>
          </p:nvPr>
        </p:nvSpPr>
        <p:spPr>
          <a:xfrm>
            <a:off x="457200" y="1447800"/>
            <a:ext cx="7391400" cy="4267200"/>
          </a:xfrm>
        </p:spPr>
        <p:txBody>
          <a:bodyPr/>
          <a:lstStyle/>
          <a:p>
            <a:pPr>
              <a:defRPr/>
            </a:pPr>
            <a:r>
              <a:rPr lang="en-US" dirty="0" smtClean="0"/>
              <a:t>Inspiration means that by “divine breath and power the Holy Spirit moved the (human) authors of the Bible with such a precision that the product accurately reflects the intention of God himself” (Horton 21).</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a:bodyPr>
          <a:lstStyle/>
          <a:p>
            <a:r>
              <a:rPr lang="en-US" dirty="0" smtClean="0"/>
              <a:t>The corollary of inspiration is inerrancy, since what the Bible says is what God says.</a:t>
            </a:r>
          </a:p>
          <a:p>
            <a:r>
              <a:rPr lang="en-US" dirty="0" smtClean="0"/>
              <a:t>The Psalmist declared that the words of the Lord are “sure and righteous altogether.”  Proverbs says that the Word is flawless (Prov. 30:5-6).  Since God “cannot lie” (Titus 1:2), the Bible is inerrant.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lstStyle/>
          <a:p>
            <a:r>
              <a:rPr lang="en-US" dirty="0" smtClean="0"/>
              <a:t>One way we can count on the veracity of the Bible is to calculate the odds for any one person to fulfill all the prophecies about Christ (of which many, such as His birth and death, were out of His control).  </a:t>
            </a:r>
          </a:p>
          <a:p>
            <a:pPr lvl="1"/>
            <a:r>
              <a:rPr lang="en-US" dirty="0" smtClean="0"/>
              <a:t>48 prophecies = 10</a:t>
            </a:r>
            <a:r>
              <a:rPr lang="en-US" baseline="30000" dirty="0" smtClean="0"/>
              <a:t>157</a:t>
            </a:r>
            <a:r>
              <a:rPr lang="en-US" dirty="0" smtClean="0"/>
              <a:t> for any one man to fulfill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Though attacked by many over the years, the veracity of the Bible continues to overturn the challenges.  Some have proclaimed its doom, declared it to be outmoded, attempted to overwhelm it with torrent of criticism, and accused it of inaccuracy.  Yet it prevails to this day, not only withstanding the challenges, but overcoming them!  It continues to speak truth into the lives of countless millions long after the memory of its critics has faded.</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p>
        </p:txBody>
      </p:sp>
      <p:sp>
        <p:nvSpPr>
          <p:cNvPr id="141316" name="Rectangle 4"/>
          <p:cNvSpPr>
            <a:spLocks noGrp="1" noChangeArrowheads="1"/>
          </p:cNvSpPr>
          <p:nvPr>
            <p:ph idx="1"/>
          </p:nvPr>
        </p:nvSpPr>
        <p:spPr>
          <a:xfrm>
            <a:off x="457200" y="1524000"/>
            <a:ext cx="7391400" cy="4267200"/>
          </a:xfrm>
        </p:spPr>
        <p:txBody>
          <a:bodyPr/>
          <a:lstStyle/>
          <a:p>
            <a:pPr>
              <a:defRPr/>
            </a:pPr>
            <a:r>
              <a:rPr lang="en-US" dirty="0" smtClean="0"/>
              <a:t>The human authors wrote from their own background, language, and culture, yet they were led or “carried along” by the Holy Spirit, thus ensuring the divine content of what they wrote.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solidFill>
                <a:srgbClr val="FF9966"/>
              </a:solidFill>
            </a:endParaRPr>
          </a:p>
        </p:txBody>
      </p:sp>
      <p:sp>
        <p:nvSpPr>
          <p:cNvPr id="9219" name="Rectangle 3"/>
          <p:cNvSpPr>
            <a:spLocks noGrp="1" noChangeArrowheads="1"/>
          </p:cNvSpPr>
          <p:nvPr>
            <p:ph idx="1"/>
          </p:nvPr>
        </p:nvSpPr>
        <p:spPr>
          <a:xfrm>
            <a:off x="457200" y="1524000"/>
            <a:ext cx="7467600" cy="4525963"/>
          </a:xfrm>
        </p:spPr>
        <p:txBody>
          <a:bodyPr/>
          <a:lstStyle/>
          <a:p>
            <a:pPr>
              <a:defRPr/>
            </a:pPr>
            <a:r>
              <a:rPr lang="en-US" dirty="0" smtClean="0"/>
              <a:t>The Old and New Testaments contain the sixty-six books of the Protestant canon.</a:t>
            </a:r>
          </a:p>
          <a:p>
            <a:pPr>
              <a:defRPr/>
            </a:pPr>
            <a:r>
              <a:rPr lang="en-US" dirty="0" smtClean="0"/>
              <a:t>“The word ‘canon’ means ‘a rule, a standard, a measuring rod.’  Therefore, a book considered canonical is a book that has met certain criteria, or standards” (Horton 29).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Another corollary of inspiration and inerrancy is preservation. Of the ancient writings, the Bible has far more evidence than any other work of antiquity.  For instance, we have only a handful of copies of the Iliad and the Odyssey.  In contrast we have over 5,000 manuscripts—in part or in whole—of the New Testament.  There is more evidence for Jesus Christ than for Julius Caesar!  Yet we don’t question Caesar’s historicity! </a:t>
            </a:r>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When a family has a wonderful treasure—perhaps an antique piece of jewelry or furniture—they carefully keep it and protect it because of its value.  This become an heirloom—something almost sacred to the family.  They deliberately preserve it.  They never sell it or give it away.  Instead, they would cherish it and see that it is passed from generation to generation. So it was with the authors of Scripture, who carefully preserved Scripture as a precious heirloom for all future generations.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p>
        </p:txBody>
      </p:sp>
      <p:sp>
        <p:nvSpPr>
          <p:cNvPr id="2" name="Rectangle 3"/>
          <p:cNvSpPr>
            <a:spLocks noGrp="1" noChangeArrowheads="1"/>
          </p:cNvSpPr>
          <p:nvPr>
            <p:ph idx="1"/>
          </p:nvPr>
        </p:nvSpPr>
        <p:spPr>
          <a:xfrm>
            <a:off x="457200" y="1524000"/>
            <a:ext cx="7391400" cy="4114800"/>
          </a:xfrm>
        </p:spPr>
        <p:txBody>
          <a:bodyPr/>
          <a:lstStyle/>
          <a:p>
            <a:pPr>
              <a:buFontTx/>
              <a:buNone/>
              <a:defRPr/>
            </a:pPr>
            <a:r>
              <a:rPr lang="en-US" dirty="0" smtClean="0">
                <a:effectLst/>
              </a:rPr>
              <a:t>	</a:t>
            </a:r>
            <a:r>
              <a:rPr lang="en-US" dirty="0" smtClean="0"/>
              <a:t>“Above all, you must understand that no prophecy of Scripture came about by the prophet’s own interpretation.  For prophecy never had its origin in the will of man, but men spoke from God as they were carried along by the Holy Spirit.”—2 Peter 1:20-21</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Although there is a human and a divine authorship to Scripture, behind all Scripture lies a divine initiative. The Holy Spirit led the men and women of God to speak and record His thoughts and sayings.  What the Scripture says, the Holy Spirit says (He. 3:7; 10:15).</a:t>
            </a:r>
          </a:p>
          <a:p>
            <a:r>
              <a:rPr lang="en-US" dirty="0" smtClean="0"/>
              <a:t>Amos declared, The Sovereign LORD has spoken—who can but prophesy?</a:t>
            </a:r>
            <a:r>
              <a:rPr lang="en-US" i="1" dirty="0" smtClean="0"/>
              <a:t> (</a:t>
            </a:r>
            <a:r>
              <a:rPr lang="en-US" dirty="0" smtClean="0"/>
              <a:t>Amos 3:8).  And David affirmed the same, “The Spirit of the LORD spoke through me; his word was on my tongue” (2 Sam. 23:2; cf. Acts 4:25).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p>
        </p:txBody>
      </p:sp>
      <p:sp>
        <p:nvSpPr>
          <p:cNvPr id="2" name="Rectangle 3"/>
          <p:cNvSpPr>
            <a:spLocks noGrp="1" noChangeArrowheads="1"/>
          </p:cNvSpPr>
          <p:nvPr>
            <p:ph idx="1"/>
          </p:nvPr>
        </p:nvSpPr>
        <p:spPr>
          <a:xfrm>
            <a:off x="457200" y="1524000"/>
            <a:ext cx="7391400" cy="4114800"/>
          </a:xfrm>
        </p:spPr>
        <p:txBody>
          <a:bodyPr/>
          <a:lstStyle/>
          <a:p>
            <a:pPr>
              <a:buFontTx/>
              <a:buNone/>
              <a:defRPr/>
            </a:pPr>
            <a:r>
              <a:rPr lang="en-US" dirty="0" smtClean="0">
                <a:effectLst/>
              </a:rPr>
              <a:t>	</a:t>
            </a:r>
            <a:r>
              <a:rPr lang="en-US" dirty="0" smtClean="0"/>
              <a:t>“And we also thank God continually because, when you received the word of God, which you heard from us, you accepted it not as the word of men, but as it actually is, the word of God, which is at work in you who believe.”</a:t>
            </a:r>
            <a:br>
              <a:rPr lang="en-US" dirty="0" smtClean="0"/>
            </a:br>
            <a:r>
              <a:rPr lang="en-US" dirty="0" smtClean="0"/>
              <a:t>—1 Thess. 2:13</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When we recognize the divine authorship of Scripture, we are in a position to let it work in our lives.  The people of Berea were even more receptive to the Word of God:</a:t>
            </a:r>
          </a:p>
          <a:p>
            <a:r>
              <a:rPr lang="en-US" dirty="0" smtClean="0"/>
              <a:t>“Now the </a:t>
            </a:r>
            <a:r>
              <a:rPr lang="en-US" dirty="0" err="1" smtClean="0"/>
              <a:t>Bereans</a:t>
            </a:r>
            <a:r>
              <a:rPr lang="en-US" dirty="0" smtClean="0"/>
              <a:t> were of more noble character than the Thessalonians, for they received the message with great eagerness and examined the Scriptures every day to see if what Paul said was true.”—Acts 17:11</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p>
        </p:txBody>
      </p:sp>
      <p:sp>
        <p:nvSpPr>
          <p:cNvPr id="20484" name="Rectangle 4"/>
          <p:cNvSpPr>
            <a:spLocks noGrp="1" noChangeArrowheads="1"/>
          </p:cNvSpPr>
          <p:nvPr>
            <p:ph idx="1"/>
          </p:nvPr>
        </p:nvSpPr>
        <p:spPr/>
        <p:txBody>
          <a:bodyPr/>
          <a:lstStyle/>
          <a:p>
            <a:pPr>
              <a:lnSpc>
                <a:spcPct val="90000"/>
              </a:lnSpc>
              <a:defRPr/>
            </a:pPr>
            <a:r>
              <a:rPr lang="en-US" dirty="0" smtClean="0"/>
              <a:t>What else can we briefly note about the Scriptures?  The Bible is:</a:t>
            </a:r>
          </a:p>
          <a:p>
            <a:pPr>
              <a:lnSpc>
                <a:spcPct val="90000"/>
              </a:lnSpc>
              <a:defRPr/>
            </a:pPr>
            <a:r>
              <a:rPr lang="en-US" dirty="0" smtClean="0"/>
              <a:t>God’s written word to humankind – </a:t>
            </a:r>
            <a:br>
              <a:rPr lang="en-US" dirty="0" smtClean="0"/>
            </a:br>
            <a:r>
              <a:rPr lang="en-US" dirty="0" smtClean="0"/>
              <a:t>Mk. 7:13; Acts 4:25; 28:25</a:t>
            </a:r>
          </a:p>
          <a:p>
            <a:pPr>
              <a:lnSpc>
                <a:spcPct val="90000"/>
              </a:lnSpc>
              <a:defRPr/>
            </a:pPr>
            <a:r>
              <a:rPr lang="en-US" dirty="0" smtClean="0"/>
              <a:t>Infallible – Ps. 19:7 (cf. Titus 1:2)</a:t>
            </a:r>
          </a:p>
          <a:p>
            <a:pPr>
              <a:lnSpc>
                <a:spcPct val="90000"/>
              </a:lnSpc>
              <a:defRPr/>
            </a:pPr>
            <a:r>
              <a:rPr lang="en-US" dirty="0" smtClean="0"/>
              <a:t>Inerrant – Prov. 30:5</a:t>
            </a:r>
          </a:p>
          <a:p>
            <a:pPr>
              <a:lnSpc>
                <a:spcPct val="90000"/>
              </a:lnSpc>
              <a:defRPr/>
            </a:pPr>
            <a:r>
              <a:rPr lang="en-US" dirty="0" smtClean="0"/>
              <a:t>Inspired in its entirety – Ro. 15:4</a:t>
            </a:r>
          </a:p>
          <a:p>
            <a:pPr>
              <a:lnSpc>
                <a:spcPct val="90000"/>
              </a:lnSpc>
              <a:defRPr/>
            </a:pPr>
            <a:r>
              <a:rPr lang="en-US" dirty="0" smtClean="0"/>
              <a:t>Verbal (a language deposit) – Mt. 4:4</a:t>
            </a:r>
          </a:p>
          <a:p>
            <a:pPr>
              <a:lnSpc>
                <a:spcPct val="90000"/>
              </a:lnSpc>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48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48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lstStyle/>
          <a:p>
            <a:r>
              <a:rPr lang="en-US" dirty="0" smtClean="0"/>
              <a:t>Inerrant – Right in the middle of an explanation of His deity in John 10:34-38, Jesus made the following profound statement: “Scripture cannot be broken.”  The Bible, as the Word of God, cannot be annulled or diminished.</a:t>
            </a:r>
          </a:p>
          <a:p>
            <a:r>
              <a:rPr lang="en-US" dirty="0" smtClean="0"/>
              <a:t>The Bible is inspired in its entirety (see also Acts 24:14).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p>
        </p:txBody>
      </p:sp>
      <p:sp>
        <p:nvSpPr>
          <p:cNvPr id="21507" name="Rectangle 3"/>
          <p:cNvSpPr>
            <a:spLocks noGrp="1" noChangeArrowheads="1"/>
          </p:cNvSpPr>
          <p:nvPr>
            <p:ph idx="1"/>
          </p:nvPr>
        </p:nvSpPr>
        <p:spPr/>
        <p:txBody>
          <a:bodyPr/>
          <a:lstStyle/>
          <a:p>
            <a:pPr>
              <a:lnSpc>
                <a:spcPct val="90000"/>
              </a:lnSpc>
              <a:defRPr/>
            </a:pPr>
            <a:r>
              <a:rPr lang="en-US" sz="2800" smtClean="0"/>
              <a:t>Confluent (dual authorship) – 2 Sa. 23:2</a:t>
            </a:r>
          </a:p>
          <a:p>
            <a:pPr>
              <a:lnSpc>
                <a:spcPct val="90000"/>
              </a:lnSpc>
              <a:defRPr/>
            </a:pPr>
            <a:r>
              <a:rPr lang="en-US" sz="2800" smtClean="0"/>
              <a:t>Authoritative – Is. 1:2</a:t>
            </a:r>
          </a:p>
          <a:p>
            <a:pPr>
              <a:lnSpc>
                <a:spcPct val="90000"/>
              </a:lnSpc>
              <a:defRPr/>
            </a:pPr>
            <a:r>
              <a:rPr lang="en-US" sz="2800" smtClean="0"/>
              <a:t>Sufficient – 2 Tim. 3:15 (cf. Acts 17:11)</a:t>
            </a:r>
          </a:p>
          <a:p>
            <a:pPr>
              <a:lnSpc>
                <a:spcPct val="90000"/>
              </a:lnSpc>
              <a:defRPr/>
            </a:pPr>
            <a:r>
              <a:rPr lang="en-US" sz="2800" smtClean="0"/>
              <a:t>Lucid – Ps. 119:105 (cf. 2 Pt. 3:16)</a:t>
            </a:r>
          </a:p>
          <a:p>
            <a:pPr>
              <a:lnSpc>
                <a:spcPct val="90000"/>
              </a:lnSpc>
              <a:defRPr/>
            </a:pPr>
            <a:r>
              <a:rPr lang="en-US" sz="2800" smtClean="0"/>
              <a:t>Efficacious (life-changing) – He. 4:12; </a:t>
            </a:r>
            <a:br>
              <a:rPr lang="en-US" sz="2800" smtClean="0"/>
            </a:br>
            <a:r>
              <a:rPr lang="en-US" sz="2800" smtClean="0"/>
              <a:t>Is. 55:11</a:t>
            </a:r>
          </a:p>
          <a:p>
            <a:pPr>
              <a:lnSpc>
                <a:spcPct val="90000"/>
              </a:lnSpc>
              <a:defRPr/>
            </a:pPr>
            <a:r>
              <a:rPr lang="en-US" sz="2800" smtClean="0"/>
              <a:t>Christ-centered – Lk. 24:27; Jn. 20:31</a:t>
            </a:r>
          </a:p>
          <a:p>
            <a:pPr>
              <a:lnSpc>
                <a:spcPct val="90000"/>
              </a:lnSpc>
              <a:buFontTx/>
              <a:buNone/>
              <a:defRPr/>
            </a:pPr>
            <a:r>
              <a:rPr lang="en-US" sz="2800" smtClean="0"/>
              <a:t>	</a:t>
            </a:r>
            <a:r>
              <a:rPr lang="en-US" sz="2400" smtClean="0"/>
              <a:t>(Ideas condensed from “Biblical Revelation,” by Clark Pinnock.)</a:t>
            </a:r>
          </a:p>
          <a:p>
            <a:pPr>
              <a:lnSpc>
                <a:spcPct val="90000"/>
              </a:lnSpc>
              <a:defRPr/>
            </a:pPr>
            <a:endParaRPr lang="en-US" sz="28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0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0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50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50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Confluent - The Word did not have its origin in the thoughts, research, or intellect of humankind, but neither did the Spirit obliterate the human authors style, language, or perspective.  Neither the Spirit nor the human author subsumes the other, but </a:t>
            </a:r>
            <a:r>
              <a:rPr lang="en-US" i="1" dirty="0" smtClean="0"/>
              <a:t>both joined together</a:t>
            </a:r>
            <a:r>
              <a:rPr lang="en-US" dirty="0" smtClean="0"/>
              <a:t> to produce the Word.</a:t>
            </a:r>
          </a:p>
          <a:p>
            <a:r>
              <a:rPr lang="en-US" dirty="0" smtClean="0"/>
              <a:t>The Word of God is both divine and human.  Just as Christ is both Divine and Human, yet without sin, so the Word of God is both divine and human, yet without error.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solidFill>
                <a:srgbClr val="FF9966"/>
              </a:solidFill>
            </a:endParaRPr>
          </a:p>
        </p:txBody>
      </p:sp>
      <p:sp>
        <p:nvSpPr>
          <p:cNvPr id="12291" name="Rectangle 3"/>
          <p:cNvSpPr>
            <a:spLocks noGrp="1" noChangeArrowheads="1"/>
          </p:cNvSpPr>
          <p:nvPr>
            <p:ph idx="1"/>
          </p:nvPr>
        </p:nvSpPr>
        <p:spPr>
          <a:xfrm>
            <a:off x="457200" y="1447800"/>
            <a:ext cx="7315200" cy="4114800"/>
          </a:xfrm>
        </p:spPr>
        <p:txBody>
          <a:bodyPr/>
          <a:lstStyle/>
          <a:p>
            <a:pPr>
              <a:defRPr/>
            </a:pPr>
            <a:r>
              <a:rPr lang="en-US" dirty="0" smtClean="0"/>
              <a:t>Four standards were generally applied to early texts:</a:t>
            </a:r>
          </a:p>
          <a:p>
            <a:pPr>
              <a:defRPr/>
            </a:pPr>
            <a:r>
              <a:rPr lang="en-US" dirty="0" smtClean="0"/>
              <a:t>“Apostolicity: Was the book the product of an apostle or a close associate of an apostle” (such as Mark or Luke)?</a:t>
            </a:r>
          </a:p>
          <a:p>
            <a:pPr>
              <a:defRPr/>
            </a:pPr>
            <a:r>
              <a:rPr lang="en-US" dirty="0" smtClean="0"/>
              <a:t>Universality: Was the book widely accepted and used in the churches?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lstStyle/>
          <a:p>
            <a:r>
              <a:rPr lang="en-US" dirty="0" smtClean="0"/>
              <a:t>We respect the language, literary style, and culture reflected in the human side of Scripture, yet we submit to the divine revelation and truthfulness that God brings to His Word. </a:t>
            </a:r>
          </a:p>
          <a:p>
            <a:r>
              <a:rPr lang="en-US" dirty="0" smtClean="0"/>
              <a:t>Sufficient – The Word of God contains all we need for “life and godliness” (2 Pt. 1:2-3)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p>
        </p:txBody>
      </p:sp>
      <p:sp>
        <p:nvSpPr>
          <p:cNvPr id="23555" name="Rectangle 3"/>
          <p:cNvSpPr>
            <a:spLocks noGrp="1" noChangeArrowheads="1"/>
          </p:cNvSpPr>
          <p:nvPr>
            <p:ph idx="1"/>
          </p:nvPr>
        </p:nvSpPr>
        <p:spPr/>
        <p:txBody>
          <a:bodyPr/>
          <a:lstStyle/>
          <a:p>
            <a:pPr>
              <a:lnSpc>
                <a:spcPct val="90000"/>
              </a:lnSpc>
              <a:defRPr/>
            </a:pPr>
            <a:r>
              <a:rPr lang="en-US" dirty="0" smtClean="0"/>
              <a:t>What can we say about Bible translations?</a:t>
            </a:r>
          </a:p>
          <a:p>
            <a:pPr>
              <a:lnSpc>
                <a:spcPct val="90000"/>
              </a:lnSpc>
              <a:defRPr/>
            </a:pPr>
            <a:r>
              <a:rPr lang="en-US" dirty="0" smtClean="0"/>
              <a:t>Bible translations usually fall into one of three types:</a:t>
            </a:r>
          </a:p>
          <a:p>
            <a:pPr lvl="1">
              <a:lnSpc>
                <a:spcPct val="90000"/>
              </a:lnSpc>
              <a:buClr>
                <a:srgbClr val="FFCC99"/>
              </a:buClr>
              <a:defRPr/>
            </a:pPr>
            <a:r>
              <a:rPr lang="en-US" dirty="0" smtClean="0"/>
              <a:t>Literal – word for word</a:t>
            </a:r>
          </a:p>
          <a:p>
            <a:pPr lvl="1">
              <a:lnSpc>
                <a:spcPct val="90000"/>
              </a:lnSpc>
              <a:buClr>
                <a:srgbClr val="FFCC99"/>
              </a:buClr>
              <a:defRPr/>
            </a:pPr>
            <a:r>
              <a:rPr lang="en-US" dirty="0" smtClean="0"/>
              <a:t>Dynamic Equivalence – thought for thought</a:t>
            </a:r>
          </a:p>
          <a:p>
            <a:pPr lvl="1">
              <a:lnSpc>
                <a:spcPct val="90000"/>
              </a:lnSpc>
              <a:buClr>
                <a:srgbClr val="FFCC99"/>
              </a:buClr>
              <a:defRPr/>
            </a:pPr>
            <a:r>
              <a:rPr lang="en-US" dirty="0" smtClean="0"/>
              <a:t>Paraphrase – much more free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Line 3"/>
          <p:cNvSpPr>
            <a:spLocks noChangeShapeType="1"/>
          </p:cNvSpPr>
          <p:nvPr/>
        </p:nvSpPr>
        <p:spPr bwMode="auto">
          <a:xfrm>
            <a:off x="762000" y="3611563"/>
            <a:ext cx="7543800" cy="0"/>
          </a:xfrm>
          <a:prstGeom prst="line">
            <a:avLst/>
          </a:prstGeom>
          <a:noFill/>
          <a:ln w="76200">
            <a:solidFill>
              <a:schemeClr val="tx1"/>
            </a:solidFill>
            <a:round/>
            <a:headEnd/>
            <a:tailEnd/>
          </a:ln>
        </p:spPr>
        <p:txBody>
          <a:bodyPr/>
          <a:lstStyle/>
          <a:p>
            <a:endParaRPr lang="en-US"/>
          </a:p>
        </p:txBody>
      </p:sp>
      <p:sp>
        <p:nvSpPr>
          <p:cNvPr id="25604" name="Text Box 4"/>
          <p:cNvSpPr txBox="1">
            <a:spLocks noChangeArrowheads="1"/>
          </p:cNvSpPr>
          <p:nvPr/>
        </p:nvSpPr>
        <p:spPr bwMode="auto">
          <a:xfrm>
            <a:off x="739775" y="2727325"/>
            <a:ext cx="1851025" cy="701675"/>
          </a:xfrm>
          <a:prstGeom prst="rect">
            <a:avLst/>
          </a:prstGeom>
          <a:noFill/>
          <a:ln w="9525">
            <a:noFill/>
            <a:miter lim="800000"/>
            <a:headEnd/>
            <a:tailEnd/>
          </a:ln>
        </p:spPr>
        <p:txBody>
          <a:bodyPr wrap="none">
            <a:spAutoFit/>
          </a:bodyPr>
          <a:lstStyle/>
          <a:p>
            <a:r>
              <a:rPr lang="en-US" sz="2000">
                <a:latin typeface="Tahoma" charset="0"/>
              </a:rPr>
              <a:t>Literal – </a:t>
            </a:r>
            <a:br>
              <a:rPr lang="en-US" sz="2000">
                <a:latin typeface="Tahoma" charset="0"/>
              </a:rPr>
            </a:br>
            <a:r>
              <a:rPr lang="en-US" sz="2000">
                <a:latin typeface="Tahoma" charset="0"/>
              </a:rPr>
              <a:t>Word for Word</a:t>
            </a:r>
          </a:p>
        </p:txBody>
      </p:sp>
      <p:sp>
        <p:nvSpPr>
          <p:cNvPr id="25605" name="Text Box 5"/>
          <p:cNvSpPr txBox="1">
            <a:spLocks noChangeArrowheads="1"/>
          </p:cNvSpPr>
          <p:nvPr/>
        </p:nvSpPr>
        <p:spPr bwMode="auto">
          <a:xfrm>
            <a:off x="3321050" y="2727325"/>
            <a:ext cx="2851150" cy="701675"/>
          </a:xfrm>
          <a:prstGeom prst="rect">
            <a:avLst/>
          </a:prstGeom>
          <a:noFill/>
          <a:ln w="9525">
            <a:noFill/>
            <a:miter lim="800000"/>
            <a:headEnd/>
            <a:tailEnd/>
          </a:ln>
        </p:spPr>
        <p:txBody>
          <a:bodyPr wrap="none">
            <a:spAutoFit/>
          </a:bodyPr>
          <a:lstStyle/>
          <a:p>
            <a:r>
              <a:rPr lang="en-US" sz="2000">
                <a:latin typeface="Tahoma" charset="0"/>
              </a:rPr>
              <a:t>Dynamic Equivalence – </a:t>
            </a:r>
            <a:br>
              <a:rPr lang="en-US" sz="2000">
                <a:latin typeface="Tahoma" charset="0"/>
              </a:rPr>
            </a:br>
            <a:r>
              <a:rPr lang="en-US" sz="2000">
                <a:latin typeface="Tahoma" charset="0"/>
              </a:rPr>
              <a:t>Thought for Thought</a:t>
            </a:r>
          </a:p>
        </p:txBody>
      </p:sp>
      <p:sp>
        <p:nvSpPr>
          <p:cNvPr id="25606" name="Text Box 6"/>
          <p:cNvSpPr txBox="1">
            <a:spLocks noChangeArrowheads="1"/>
          </p:cNvSpPr>
          <p:nvPr/>
        </p:nvSpPr>
        <p:spPr bwMode="auto">
          <a:xfrm>
            <a:off x="6794500" y="2803525"/>
            <a:ext cx="1435100" cy="396875"/>
          </a:xfrm>
          <a:prstGeom prst="rect">
            <a:avLst/>
          </a:prstGeom>
          <a:noFill/>
          <a:ln w="9525">
            <a:noFill/>
            <a:miter lim="800000"/>
            <a:headEnd/>
            <a:tailEnd/>
          </a:ln>
        </p:spPr>
        <p:txBody>
          <a:bodyPr wrap="none">
            <a:spAutoFit/>
          </a:bodyPr>
          <a:lstStyle/>
          <a:p>
            <a:pPr algn="ctr"/>
            <a:r>
              <a:rPr lang="en-US" sz="2000">
                <a:latin typeface="Tahoma" charset="0"/>
              </a:rPr>
              <a:t>Paraphrase</a:t>
            </a:r>
          </a:p>
        </p:txBody>
      </p:sp>
      <p:sp>
        <p:nvSpPr>
          <p:cNvPr id="25607" name="Text Box 7"/>
          <p:cNvSpPr txBox="1">
            <a:spLocks noChangeArrowheads="1"/>
          </p:cNvSpPr>
          <p:nvPr/>
        </p:nvSpPr>
        <p:spPr bwMode="auto">
          <a:xfrm>
            <a:off x="685800" y="3706813"/>
            <a:ext cx="8305800" cy="581025"/>
          </a:xfrm>
          <a:prstGeom prst="rect">
            <a:avLst/>
          </a:prstGeom>
          <a:noFill/>
          <a:ln w="9525">
            <a:noFill/>
            <a:miter lim="800000"/>
            <a:headEnd/>
            <a:tailEnd/>
          </a:ln>
        </p:spPr>
        <p:txBody>
          <a:bodyPr>
            <a:spAutoFit/>
          </a:bodyPr>
          <a:lstStyle/>
          <a:p>
            <a:r>
              <a:rPr lang="en-US" sz="1600">
                <a:solidFill>
                  <a:srgbClr val="FFCC99"/>
                </a:solidFill>
                <a:latin typeface="Tahoma" charset="0"/>
              </a:rPr>
              <a:t>Interlinear  NASB  KJV	     RSV  NIV  NJB  GNB	           JBP  NLB  MSG  </a:t>
            </a:r>
            <a:br>
              <a:rPr lang="en-US" sz="1600">
                <a:solidFill>
                  <a:srgbClr val="FFCC99"/>
                </a:solidFill>
                <a:latin typeface="Tahoma" charset="0"/>
              </a:rPr>
            </a:br>
            <a:r>
              <a:rPr lang="en-US" sz="1600">
                <a:solidFill>
                  <a:srgbClr val="FFCC99"/>
                </a:solidFill>
                <a:latin typeface="Tahoma" charset="0"/>
              </a:rPr>
              <a:t>		   NKJV	            TNIV</a:t>
            </a:r>
          </a:p>
        </p:txBody>
      </p:sp>
      <p:sp>
        <p:nvSpPr>
          <p:cNvPr id="22536" name="Rectangle 8"/>
          <p:cNvSpPr>
            <a:spLocks noChangeArrowheads="1"/>
          </p:cNvSpPr>
          <p:nvPr/>
        </p:nvSpPr>
        <p:spPr bwMode="auto">
          <a:xfrm>
            <a:off x="838200" y="762000"/>
            <a:ext cx="7772400" cy="1143000"/>
          </a:xfrm>
          <a:prstGeom prst="rect">
            <a:avLst/>
          </a:prstGeom>
          <a:noFill/>
          <a:ln w="9525">
            <a:noFill/>
            <a:miter lim="800000"/>
            <a:headEnd/>
            <a:tailEnd/>
          </a:ln>
        </p:spPr>
        <p:txBody>
          <a:bodyPr lIns="92075" tIns="46038" rIns="92075" bIns="46038" anchor="ctr"/>
          <a:lstStyle/>
          <a:p>
            <a:r>
              <a:rPr lang="en-US" sz="4400" dirty="0" smtClean="0">
                <a:solidFill>
                  <a:schemeClr val="accent1"/>
                </a:solidFill>
              </a:rPr>
              <a:t>The Inspiration of Scripture</a:t>
            </a:r>
            <a:endParaRPr lang="en-US" sz="4400" dirty="0">
              <a:solidFill>
                <a:schemeClr val="tx2"/>
              </a:solidFill>
            </a:endParaRPr>
          </a:p>
        </p:txBody>
      </p:sp>
      <p:sp>
        <p:nvSpPr>
          <p:cNvPr id="25610" name="Text Box 10"/>
          <p:cNvSpPr txBox="1">
            <a:spLocks noChangeArrowheads="1"/>
          </p:cNvSpPr>
          <p:nvPr/>
        </p:nvSpPr>
        <p:spPr bwMode="auto">
          <a:xfrm>
            <a:off x="1524000" y="5410200"/>
            <a:ext cx="6083300" cy="641350"/>
          </a:xfrm>
          <a:prstGeom prst="rect">
            <a:avLst/>
          </a:prstGeom>
          <a:noFill/>
          <a:ln w="9525">
            <a:noFill/>
            <a:miter lim="800000"/>
            <a:headEnd/>
            <a:tailEnd/>
          </a:ln>
        </p:spPr>
        <p:txBody>
          <a:bodyPr wrap="none">
            <a:spAutoFit/>
          </a:bodyPr>
          <a:lstStyle/>
          <a:p>
            <a:r>
              <a:rPr lang="en-US"/>
              <a:t>Chart inspired by Gordon Fee and Douglas Stuart, </a:t>
            </a:r>
            <a:r>
              <a:rPr lang="en-US" i="1"/>
              <a:t>How to Read</a:t>
            </a:r>
            <a:br>
              <a:rPr lang="en-US" i="1"/>
            </a:br>
            <a:r>
              <a:rPr lang="en-US" i="1"/>
              <a:t> the Bible for All Its Worth</a:t>
            </a:r>
            <a:r>
              <a:rPr lang="en-US"/>
              <a:t>, Grand Rapids: Zondervan, 1982, 36.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500" fill="hold"/>
                                        <p:tgtEl>
                                          <p:spTgt spid="25603"/>
                                        </p:tgtEl>
                                        <p:attrNameLst>
                                          <p:attrName>ppt_w</p:attrName>
                                        </p:attrNameLst>
                                      </p:cBhvr>
                                      <p:tavLst>
                                        <p:tav tm="0">
                                          <p:val>
                                            <p:fltVal val="0"/>
                                          </p:val>
                                        </p:tav>
                                        <p:tav tm="100000">
                                          <p:val>
                                            <p:strVal val="#ppt_w"/>
                                          </p:val>
                                        </p:tav>
                                      </p:tavLst>
                                    </p:anim>
                                    <p:anim calcmode="lin" valueType="num">
                                      <p:cBhvr>
                                        <p:cTn id="8" dur="500" fill="hold"/>
                                        <p:tgtEl>
                                          <p:spTgt spid="2560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60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60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560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60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6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p:bldP spid="25604" grpId="0"/>
      <p:bldP spid="25605" grpId="0"/>
      <p:bldP spid="25606" grpId="0"/>
      <p:bldP spid="25607" grpId="0"/>
      <p:bldP spid="256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a:xfrm>
            <a:off x="457200" y="1524000"/>
            <a:ext cx="7391400" cy="4267200"/>
          </a:xfrm>
        </p:spPr>
        <p:txBody>
          <a:bodyPr/>
          <a:lstStyle/>
          <a:p>
            <a:pPr>
              <a:lnSpc>
                <a:spcPct val="90000"/>
              </a:lnSpc>
              <a:defRPr/>
            </a:pPr>
            <a:r>
              <a:rPr lang="en-US" dirty="0" smtClean="0"/>
              <a:t>Literal translations are often more faithful to the original languages, but are often more difficult to read in the receptor language.</a:t>
            </a:r>
          </a:p>
          <a:p>
            <a:pPr>
              <a:lnSpc>
                <a:spcPct val="90000"/>
              </a:lnSpc>
              <a:defRPr/>
            </a:pPr>
            <a:r>
              <a:rPr lang="en-US" dirty="0" smtClean="0"/>
              <a:t>Paraphrases are often very easy to read, but may add more interpretation than is necessary.</a:t>
            </a:r>
          </a:p>
          <a:p>
            <a:pPr>
              <a:lnSpc>
                <a:spcPct val="90000"/>
              </a:lnSpc>
              <a:defRPr/>
            </a:pPr>
            <a:r>
              <a:rPr lang="en-US" dirty="0" smtClean="0"/>
              <a:t>Dynamic equivalence translations try to strike a balance between the two.</a:t>
            </a:r>
          </a:p>
        </p:txBody>
      </p:sp>
      <p:sp>
        <p:nvSpPr>
          <p:cNvPr id="5" name="Rectangle 2"/>
          <p:cNvSpPr>
            <a:spLocks noGrp="1" noChangeArrowheads="1"/>
          </p:cNvSpPr>
          <p:nvPr>
            <p:ph type="title"/>
          </p:nvPr>
        </p:nvSpPr>
        <p:spPr>
          <a:xfrm>
            <a:off x="457200" y="274638"/>
            <a:ext cx="7467600" cy="1143000"/>
          </a:xfrm>
        </p:spPr>
        <p:txBody>
          <a:bodyPr/>
          <a:lstStyle/>
          <a:p>
            <a:r>
              <a:rPr lang="en-US" dirty="0" smtClean="0">
                <a:solidFill>
                  <a:schemeClr val="accent1"/>
                </a:solidFill>
              </a:rPr>
              <a:t>The Inspiration of Scripture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57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a:bodyPr>
          <a:lstStyle/>
          <a:p>
            <a:r>
              <a:rPr lang="en-US" dirty="0" smtClean="0"/>
              <a:t>Literal translations are more faithful to the original languages, but are not as meaningful in the receptor language. </a:t>
            </a:r>
          </a:p>
          <a:p>
            <a:r>
              <a:rPr lang="en-US" dirty="0" smtClean="0"/>
              <a:t>Often, more literal translations are better for Bible study, especially when one studies the original languages.  Paraphrases are often beneficial for devotions.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lnSpcReduction="20000"/>
          </a:bodyPr>
          <a:lstStyle/>
          <a:p>
            <a:r>
              <a:rPr lang="en-US" sz="3200" dirty="0" smtClean="0"/>
              <a:t>“Literal, word-for-word translations, even if shorter than dynamically equivalent ones, tend to be more difficult to understand for the simple reason that they preserve and perpetuate for us in English (or whatever receptor language we are dealing with) not the grammar and structure of English but of Hebrew, Aramaic and Greek.  This is why such versions are more often praised as “faithful” than as “meaningful”  (Glassman 109).</a:t>
            </a:r>
            <a:endParaRPr 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lstStyle/>
          <a:p>
            <a:r>
              <a:rPr lang="en-US" dirty="0" smtClean="0"/>
              <a:t>How would you translate Amos 4:6?  This verse literally means “I gave you cleanness of teeth.”</a:t>
            </a:r>
          </a:p>
          <a:p>
            <a:r>
              <a:rPr lang="en-US" dirty="0" smtClean="0"/>
              <a:t>Is Luke 13:11 over-paraphrased in the JBP New Testament?  The JBP has “ill from some psychological cause.”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a:xfrm>
            <a:off x="457200" y="1600200"/>
            <a:ext cx="7391400" cy="4648200"/>
          </a:xfrm>
        </p:spPr>
        <p:txBody>
          <a:bodyPr/>
          <a:lstStyle/>
          <a:p>
            <a:pPr>
              <a:defRPr/>
            </a:pPr>
            <a:r>
              <a:rPr lang="en-US" dirty="0" smtClean="0"/>
              <a:t>Dynamic equivalence and paraphrase are a necessary part of any translation to transfer meaning from the original to the receptor language.</a:t>
            </a:r>
          </a:p>
          <a:p>
            <a:pPr>
              <a:defRPr/>
            </a:pPr>
            <a:r>
              <a:rPr lang="en-US" dirty="0" smtClean="0"/>
              <a:t>Since there is a residue of untranslatable truth in the original language and no one translation captures all the meaning, use several translations.</a:t>
            </a:r>
          </a:p>
        </p:txBody>
      </p:sp>
      <p:sp>
        <p:nvSpPr>
          <p:cNvPr id="5" name="Rectangle 2"/>
          <p:cNvSpPr>
            <a:spLocks noGrp="1" noChangeArrowheads="1"/>
          </p:cNvSpPr>
          <p:nvPr>
            <p:ph type="title"/>
          </p:nvPr>
        </p:nvSpPr>
        <p:spPr>
          <a:xfrm>
            <a:off x="457200" y="274638"/>
            <a:ext cx="7467600" cy="1143000"/>
          </a:xfrm>
        </p:spPr>
        <p:txBody>
          <a:bodyPr/>
          <a:lstStyle/>
          <a:p>
            <a:r>
              <a:rPr lang="en-US" dirty="0" smtClean="0">
                <a:solidFill>
                  <a:schemeClr val="accent1"/>
                </a:solidFill>
              </a:rPr>
              <a:t>The Inspiration of Scripture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Nevertheless, paraphrase is a necessary part of any translation to transfer meaning from the original to the receptor language. </a:t>
            </a:r>
          </a:p>
          <a:p>
            <a:r>
              <a:rPr lang="en-US" dirty="0" smtClean="0"/>
              <a:t>As a rule of thumb, we should translate as literal as possible and as free as necessary.</a:t>
            </a:r>
          </a:p>
          <a:p>
            <a:r>
              <a:rPr lang="en-US" dirty="0" smtClean="0"/>
              <a:t>Since there is a residue of untranslatable truth in the original language and no one translation captures all meaning, using several translations is recommended.</a:t>
            </a:r>
          </a:p>
          <a:p>
            <a:r>
              <a:rPr lang="en-US" dirty="0" smtClean="0"/>
              <a:t>Retranslation is a necessary part of keeping the Word accessible for all.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idx="1"/>
          </p:nvPr>
        </p:nvSpPr>
        <p:spPr>
          <a:xfrm>
            <a:off x="457200" y="1600200"/>
            <a:ext cx="7391400" cy="4191000"/>
          </a:xfrm>
        </p:spPr>
        <p:txBody>
          <a:bodyPr/>
          <a:lstStyle/>
          <a:p>
            <a:pPr>
              <a:defRPr/>
            </a:pPr>
            <a:r>
              <a:rPr lang="en-US" dirty="0" smtClean="0"/>
              <a:t>Generally, choose a more literal translation or a translation that uses dynamic equivalence for study and devotional purposes; use a paraphrase for devotions only.</a:t>
            </a:r>
          </a:p>
          <a:p>
            <a:pPr>
              <a:defRPr/>
            </a:pPr>
            <a:r>
              <a:rPr lang="en-US" dirty="0" smtClean="0"/>
              <a:t>In addition, follow the lead of your senior pastor to use the translation in the services that he or she prefers.</a:t>
            </a:r>
          </a:p>
        </p:txBody>
      </p:sp>
      <p:sp>
        <p:nvSpPr>
          <p:cNvPr id="5" name="Rectangle 2"/>
          <p:cNvSpPr>
            <a:spLocks noGrp="1" noChangeArrowheads="1"/>
          </p:cNvSpPr>
          <p:nvPr>
            <p:ph type="title"/>
          </p:nvPr>
        </p:nvSpPr>
        <p:spPr>
          <a:xfrm>
            <a:off x="457200" y="274638"/>
            <a:ext cx="7467600" cy="1143000"/>
          </a:xfrm>
        </p:spPr>
        <p:txBody>
          <a:bodyPr/>
          <a:lstStyle/>
          <a:p>
            <a:r>
              <a:rPr lang="en-US" dirty="0" smtClean="0">
                <a:solidFill>
                  <a:schemeClr val="accent1"/>
                </a:solidFill>
              </a:rPr>
              <a:t>The Inspiration of Scripture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The teachings and writings of the apostles was carefully preserved by the Early Church.</a:t>
            </a:r>
          </a:p>
          <a:p>
            <a:r>
              <a:rPr lang="en-US" dirty="0" smtClean="0"/>
              <a:t>Irenaeus, an Early Church Father who was a disciple of Polycarp (who was, in turn, a disciple of the Apostle John) said this about apostolic authority.  “As I have already observed, the Church, having received this preaching and this faith, although scattered throughout the whole world, yet, as if occupying but one house, carefully preserves it” (Irenaeus, </a:t>
            </a:r>
            <a:r>
              <a:rPr lang="en-US" i="1" dirty="0" smtClean="0"/>
              <a:t>Against Heresies; Book I, Chapter X).</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idx="1"/>
          </p:nvPr>
        </p:nvSpPr>
        <p:spPr>
          <a:xfrm>
            <a:off x="457200" y="1676400"/>
            <a:ext cx="7620000" cy="4419600"/>
          </a:xfrm>
        </p:spPr>
        <p:txBody>
          <a:bodyPr>
            <a:normAutofit lnSpcReduction="10000"/>
          </a:bodyPr>
          <a:lstStyle/>
          <a:p>
            <a:pPr>
              <a:lnSpc>
                <a:spcPct val="90000"/>
              </a:lnSpc>
              <a:defRPr/>
            </a:pPr>
            <a:r>
              <a:rPr lang="en-US" sz="2800" dirty="0" smtClean="0"/>
              <a:t>As Christians we believe that God has revealed himself through His Word—that He has disclosed His names, will, purpose, and character.</a:t>
            </a:r>
          </a:p>
          <a:p>
            <a:pPr>
              <a:lnSpc>
                <a:spcPct val="90000"/>
              </a:lnSpc>
              <a:defRPr/>
            </a:pPr>
            <a:r>
              <a:rPr lang="en-US" sz="2800" dirty="0" smtClean="0"/>
              <a:t>But what about those who do not believe the Bible?  How has God left evidence for humankind so that we might recognize His handiwork (Ro. 1:20)?</a:t>
            </a:r>
          </a:p>
          <a:p>
            <a:pPr>
              <a:lnSpc>
                <a:spcPct val="90000"/>
              </a:lnSpc>
              <a:defRPr/>
            </a:pPr>
            <a:r>
              <a:rPr lang="en-US" sz="2800" dirty="0" smtClean="0"/>
              <a:t>Further, what has the Bible revealed about the nature of God?  To these questions we now turn.</a:t>
            </a:r>
          </a:p>
        </p:txBody>
      </p:sp>
      <p:sp>
        <p:nvSpPr>
          <p:cNvPr id="5" name="Rectangle 2"/>
          <p:cNvSpPr>
            <a:spLocks noGrp="1" noChangeArrowheads="1"/>
          </p:cNvSpPr>
          <p:nvPr>
            <p:ph type="title"/>
          </p:nvPr>
        </p:nvSpPr>
        <p:spPr>
          <a:xfrm>
            <a:off x="457200" y="274638"/>
            <a:ext cx="7467600" cy="1143000"/>
          </a:xfrm>
        </p:spPr>
        <p:txBody>
          <a:bodyPr/>
          <a:lstStyle/>
          <a:p>
            <a:r>
              <a:rPr lang="en-US" dirty="0" smtClean="0">
                <a:solidFill>
                  <a:schemeClr val="accent1"/>
                </a:solidFill>
              </a:rPr>
              <a:t>The Inspiration of Scripture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5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05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lnSpcReduction="10000"/>
          </a:bodyPr>
          <a:lstStyle/>
          <a:p>
            <a:r>
              <a:rPr lang="en-US" dirty="0" smtClean="0"/>
              <a:t>Christian apologetics means to make a formal, rational defense for Biblical Christianity; to give evidence to support the Christian faith.</a:t>
            </a:r>
          </a:p>
          <a:p>
            <a:r>
              <a:rPr lang="en-US" dirty="0" smtClean="0"/>
              <a:t>C. S. Lewis wrote, “One must keep on pointing out that Christianity is a statement which, if false, is of no importance, and if true, of infinite importance.  The one thing it cannot be is moderately important” (Quotable 49).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“Here is a door, behind which, according to some people, the secret of the universe is waiting for you.  Either that’s true, or it isn’t.  And if it isn’t, then what the door really conceals is simply the greatest fraud, the most colossal ‘sell’ on record.  Isn’t it obviously the job of every man (that is a man not a rabbit) to try to find out which, and then to devote his full energies either to serving this tremendous secret or to exposing and destroying this gigantic humbug?” (Quotable 49).</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idx="1"/>
          </p:nvPr>
        </p:nvSpPr>
        <p:spPr>
          <a:xfrm>
            <a:off x="685800" y="1600200"/>
            <a:ext cx="7467600" cy="4648200"/>
          </a:xfrm>
        </p:spPr>
        <p:txBody>
          <a:bodyPr/>
          <a:lstStyle/>
          <a:p>
            <a:pPr>
              <a:lnSpc>
                <a:spcPct val="80000"/>
              </a:lnSpc>
              <a:defRPr/>
            </a:pPr>
            <a:r>
              <a:rPr lang="en-US" sz="1800" dirty="0" err="1" smtClean="0"/>
              <a:t>Barackman</a:t>
            </a:r>
            <a:r>
              <a:rPr lang="en-US" sz="1800" dirty="0" smtClean="0"/>
              <a:t>, Floyd.  </a:t>
            </a:r>
            <a:r>
              <a:rPr lang="en-US" sz="1800" u="sng" dirty="0" smtClean="0"/>
              <a:t>Practical Christian Theology: Examining the Great Doctrines of the Faith</a:t>
            </a:r>
            <a:r>
              <a:rPr lang="en-US" sz="1800" dirty="0" smtClean="0"/>
              <a:t>.  Grand Rapids: </a:t>
            </a:r>
            <a:r>
              <a:rPr lang="en-US" sz="1800" dirty="0" err="1" smtClean="0"/>
              <a:t>Kregel</a:t>
            </a:r>
            <a:r>
              <a:rPr lang="en-US" sz="1800" dirty="0" smtClean="0"/>
              <a:t> Publications 1998.</a:t>
            </a:r>
          </a:p>
          <a:p>
            <a:pPr>
              <a:lnSpc>
                <a:spcPct val="80000"/>
              </a:lnSpc>
              <a:defRPr/>
            </a:pPr>
            <a:r>
              <a:rPr lang="en-US" sz="1800" dirty="0" err="1" smtClean="0"/>
              <a:t>Enns</a:t>
            </a:r>
            <a:r>
              <a:rPr lang="en-US" sz="1800" dirty="0" smtClean="0"/>
              <a:t>, Paul.  </a:t>
            </a:r>
            <a:r>
              <a:rPr lang="en-US" sz="1800" u="sng" dirty="0" smtClean="0"/>
              <a:t>The Moody Handbook of Theology</a:t>
            </a:r>
            <a:r>
              <a:rPr lang="en-US" sz="1800" dirty="0" smtClean="0"/>
              <a:t>.  Chicago: Moody Press 1989.</a:t>
            </a:r>
          </a:p>
          <a:p>
            <a:pPr>
              <a:lnSpc>
                <a:spcPct val="80000"/>
              </a:lnSpc>
              <a:defRPr/>
            </a:pPr>
            <a:r>
              <a:rPr lang="en-US" sz="1800" dirty="0" smtClean="0"/>
              <a:t>Glassman, Eugene.  </a:t>
            </a:r>
            <a:r>
              <a:rPr lang="en-US" sz="1800" u="sng" dirty="0" smtClean="0"/>
              <a:t>The Translation Debate</a:t>
            </a:r>
            <a:r>
              <a:rPr lang="en-US" sz="1800" dirty="0" smtClean="0"/>
              <a:t>.  Downers Grove: InterVarsity Press,  109.</a:t>
            </a:r>
          </a:p>
          <a:p>
            <a:pPr>
              <a:lnSpc>
                <a:spcPct val="80000"/>
              </a:lnSpc>
              <a:defRPr/>
            </a:pPr>
            <a:r>
              <a:rPr lang="en-US" sz="1800" dirty="0" smtClean="0"/>
              <a:t>Lewis, C. S.  </a:t>
            </a:r>
            <a:r>
              <a:rPr lang="en-US" sz="1800" i="1" dirty="0" smtClean="0"/>
              <a:t>God in the Dock, “Christian Apologetics.”</a:t>
            </a:r>
            <a:r>
              <a:rPr lang="en-US" sz="1800" dirty="0" smtClean="0"/>
              <a:t>  Cited in Wayne Martindale and Jerry Root, editors, </a:t>
            </a:r>
            <a:r>
              <a:rPr lang="en-US" sz="1800" i="1" dirty="0" smtClean="0"/>
              <a:t>The Quotable Lewis: An Encyclopedic Selection of Quotes from the Complete Published Works of C. S. Lewis</a:t>
            </a:r>
            <a:r>
              <a:rPr lang="en-US" sz="1800" dirty="0" smtClean="0"/>
              <a:t>.  Wheaton: Tyndale House, 1989.</a:t>
            </a:r>
          </a:p>
          <a:p>
            <a:pPr>
              <a:lnSpc>
                <a:spcPct val="80000"/>
              </a:lnSpc>
              <a:defRPr/>
            </a:pPr>
            <a:r>
              <a:rPr lang="en-US" sz="1800" dirty="0" err="1" smtClean="0"/>
              <a:t>Menzies</a:t>
            </a:r>
            <a:r>
              <a:rPr lang="en-US" sz="1800" dirty="0" smtClean="0"/>
              <a:t>, William and Stanley Horton.</a:t>
            </a:r>
            <a:r>
              <a:rPr lang="en-US" sz="1800" i="1" dirty="0" smtClean="0"/>
              <a:t> </a:t>
            </a:r>
            <a:r>
              <a:rPr lang="en-US" sz="1800" u="sng" dirty="0" smtClean="0"/>
              <a:t>Bible Doctrines: A Pentecostal Perspective</a:t>
            </a:r>
            <a:r>
              <a:rPr lang="en-US" sz="1800" dirty="0" smtClean="0"/>
              <a:t>.  Springfield: Logion Press 1993.</a:t>
            </a:r>
          </a:p>
          <a:p>
            <a:pPr>
              <a:lnSpc>
                <a:spcPct val="80000"/>
              </a:lnSpc>
              <a:defRPr/>
            </a:pPr>
            <a:r>
              <a:rPr lang="en-US" sz="1800" dirty="0" err="1" smtClean="0"/>
              <a:t>Pinnock</a:t>
            </a:r>
            <a:r>
              <a:rPr lang="en-US" sz="1800" dirty="0" smtClean="0"/>
              <a:t>, Clark.  </a:t>
            </a:r>
            <a:r>
              <a:rPr lang="en-US" sz="1800" u="sng" dirty="0" smtClean="0"/>
              <a:t>Biblical Revelation—The Foundation of Christian Theology</a:t>
            </a:r>
            <a:r>
              <a:rPr lang="en-US" sz="1800" dirty="0" smtClean="0"/>
              <a:t>.  Chicago: Moody Press 1971.</a:t>
            </a:r>
          </a:p>
          <a:p>
            <a:pPr>
              <a:lnSpc>
                <a:spcPct val="80000"/>
              </a:lnSpc>
              <a:defRPr/>
            </a:pPr>
            <a:r>
              <a:rPr lang="en-US" sz="1800" dirty="0" err="1" smtClean="0"/>
              <a:t>Schaff</a:t>
            </a:r>
            <a:r>
              <a:rPr lang="en-US" sz="1800" dirty="0" smtClean="0"/>
              <a:t>, Philip and David Schley </a:t>
            </a:r>
            <a:r>
              <a:rPr lang="en-US" sz="1800" dirty="0" err="1" smtClean="0"/>
              <a:t>Schaff</a:t>
            </a:r>
            <a:r>
              <a:rPr lang="en-US" sz="1800" dirty="0" smtClean="0"/>
              <a:t>.  </a:t>
            </a:r>
            <a:r>
              <a:rPr lang="en-US" sz="1800" u="sng" dirty="0" smtClean="0"/>
              <a:t>History of the Christian Church</a:t>
            </a:r>
            <a:r>
              <a:rPr lang="en-US" sz="1800" i="1" dirty="0" smtClean="0"/>
              <a:t>.</a:t>
            </a:r>
            <a:r>
              <a:rPr lang="en-US" sz="1800" dirty="0" smtClean="0"/>
              <a:t>  Oak Harbor, Washington: Logos Research Systems, Inc., 1997.</a:t>
            </a:r>
          </a:p>
          <a:p>
            <a:pPr>
              <a:lnSpc>
                <a:spcPct val="80000"/>
              </a:lnSpc>
              <a:defRPr/>
            </a:pPr>
            <a:endParaRPr lang="en-US" sz="1800" dirty="0" smtClean="0"/>
          </a:p>
          <a:p>
            <a:pPr>
              <a:lnSpc>
                <a:spcPct val="80000"/>
              </a:lnSpc>
              <a:defRPr/>
            </a:pPr>
            <a:endParaRPr lang="en-US" sz="1800" dirty="0" smtClean="0"/>
          </a:p>
          <a:p>
            <a:pPr>
              <a:lnSpc>
                <a:spcPct val="80000"/>
              </a:lnSpc>
              <a:defRPr/>
            </a:pPr>
            <a:endParaRPr lang="en-US" sz="1800" dirty="0" smtClean="0"/>
          </a:p>
        </p:txBody>
      </p:sp>
      <p:sp>
        <p:nvSpPr>
          <p:cNvPr id="80900" name="Rectangle 3"/>
          <p:cNvSpPr>
            <a:spLocks noChangeArrowheads="1"/>
          </p:cNvSpPr>
          <p:nvPr/>
        </p:nvSpPr>
        <p:spPr bwMode="auto">
          <a:xfrm>
            <a:off x="381000" y="304800"/>
            <a:ext cx="7772400" cy="1143000"/>
          </a:xfrm>
          <a:prstGeom prst="rect">
            <a:avLst/>
          </a:prstGeom>
          <a:noFill/>
          <a:ln w="9525">
            <a:noFill/>
            <a:miter lim="800000"/>
            <a:headEnd/>
            <a:tailEnd/>
          </a:ln>
        </p:spPr>
        <p:txBody>
          <a:bodyPr lIns="92075" tIns="46038" rIns="92075" bIns="46038" anchor="ctr"/>
          <a:lstStyle/>
          <a:p>
            <a:r>
              <a:rPr lang="en-US" sz="4400" dirty="0">
                <a:solidFill>
                  <a:schemeClr val="tx2"/>
                </a:solidFill>
              </a:rPr>
              <a:t>Works Cited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solidFill>
                <a:srgbClr val="FF9966"/>
              </a:solidFill>
            </a:endParaRPr>
          </a:p>
        </p:txBody>
      </p:sp>
      <p:sp>
        <p:nvSpPr>
          <p:cNvPr id="13315" name="Rectangle 3"/>
          <p:cNvSpPr>
            <a:spLocks noGrp="1" noChangeArrowheads="1"/>
          </p:cNvSpPr>
          <p:nvPr>
            <p:ph idx="1"/>
          </p:nvPr>
        </p:nvSpPr>
        <p:spPr>
          <a:xfrm>
            <a:off x="457200" y="1447800"/>
            <a:ext cx="7391400" cy="4114800"/>
          </a:xfrm>
        </p:spPr>
        <p:txBody>
          <a:bodyPr/>
          <a:lstStyle/>
          <a:p>
            <a:pPr>
              <a:defRPr/>
            </a:pPr>
            <a:r>
              <a:rPr lang="en-US" dirty="0" smtClean="0"/>
              <a:t>“Contents: Did the subject matter of the book appear to be on a plane with known Scripture?”</a:t>
            </a:r>
          </a:p>
          <a:p>
            <a:pPr>
              <a:defRPr/>
            </a:pPr>
            <a:r>
              <a:rPr lang="en-US" dirty="0" smtClean="0"/>
              <a:t>“Inspiration: Did the book bear the special quality that speaks of divine inspiration?” (Horton 29-30).</a:t>
            </a:r>
          </a:p>
          <a:p>
            <a:pPr>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normAutofit lnSpcReduction="10000"/>
          </a:bodyPr>
          <a:lstStyle/>
          <a:p>
            <a:r>
              <a:rPr lang="en-US" dirty="0" smtClean="0"/>
              <a:t>There were certain Christian writings of the Early Church period that were useful, but were not written by the apostles or their close associates and that did not bear the marks of inspiration.  These include the Epistle of Barnabas (not the companion of Paul), the Wisdom of Solomon, the Revelation of Peter, the Shepherd of </a:t>
            </a:r>
            <a:r>
              <a:rPr lang="en-US" dirty="0" err="1" smtClean="0"/>
              <a:t>Hermas</a:t>
            </a:r>
            <a:r>
              <a:rPr lang="en-US" dirty="0" smtClean="0"/>
              <a:t>, and the </a:t>
            </a:r>
            <a:r>
              <a:rPr lang="en-US" dirty="0" err="1" smtClean="0"/>
              <a:t>Didache</a:t>
            </a:r>
            <a:r>
              <a:rPr lang="en-US" dirty="0" smtClean="0"/>
              <a:t> (teaching of the twelve).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The Inspiration of Scripture</a:t>
            </a:r>
            <a:endParaRPr lang="en-US" dirty="0"/>
          </a:p>
        </p:txBody>
      </p:sp>
      <p:sp>
        <p:nvSpPr>
          <p:cNvPr id="3" name="Content Placeholder 2"/>
          <p:cNvSpPr>
            <a:spLocks noGrp="1"/>
          </p:cNvSpPr>
          <p:nvPr>
            <p:ph idx="1"/>
          </p:nvPr>
        </p:nvSpPr>
        <p:spPr/>
        <p:txBody>
          <a:bodyPr/>
          <a:lstStyle/>
          <a:p>
            <a:r>
              <a:rPr lang="en-US" dirty="0" smtClean="0"/>
              <a:t>The Epistle of Barnabas, for instance, speaks against abortion, but it does not rise to the level of inspiration.  (Most of the texts of these books can be found online.)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dirty="0" smtClean="0">
                <a:solidFill>
                  <a:schemeClr val="accent1"/>
                </a:solidFill>
              </a:rPr>
              <a:t>The Inspiration of Scripture</a:t>
            </a:r>
            <a:endParaRPr lang="en-US" dirty="0" smtClean="0">
              <a:solidFill>
                <a:srgbClr val="FF9966"/>
              </a:solidFill>
            </a:endParaRPr>
          </a:p>
        </p:txBody>
      </p:sp>
      <p:sp>
        <p:nvSpPr>
          <p:cNvPr id="15363" name="Rectangle 3"/>
          <p:cNvSpPr>
            <a:spLocks noGrp="1" noChangeArrowheads="1"/>
          </p:cNvSpPr>
          <p:nvPr>
            <p:ph idx="1"/>
          </p:nvPr>
        </p:nvSpPr>
        <p:spPr>
          <a:xfrm>
            <a:off x="457200" y="1447800"/>
            <a:ext cx="7391400" cy="4191000"/>
          </a:xfrm>
        </p:spPr>
        <p:txBody>
          <a:bodyPr/>
          <a:lstStyle/>
          <a:p>
            <a:pPr>
              <a:defRPr/>
            </a:pPr>
            <a:r>
              <a:rPr lang="en-US" dirty="0" smtClean="0"/>
              <a:t>With a few exceptions, the New Testament canon as we have it was listed as early as </a:t>
            </a:r>
            <a:r>
              <a:rPr lang="en-US" sz="2400" dirty="0" smtClean="0"/>
              <a:t>A.D.</a:t>
            </a:r>
            <a:r>
              <a:rPr lang="en-US" dirty="0" smtClean="0"/>
              <a:t> 170 (the </a:t>
            </a:r>
            <a:r>
              <a:rPr lang="en-US" dirty="0" err="1" smtClean="0"/>
              <a:t>Muratorian</a:t>
            </a:r>
            <a:r>
              <a:rPr lang="en-US" dirty="0" smtClean="0"/>
              <a:t> Canon).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57</TotalTime>
  <Words>3594</Words>
  <Application>Microsoft Office PowerPoint</Application>
  <PresentationFormat>On-screen Show (4:3)</PresentationFormat>
  <Paragraphs>195</Paragraphs>
  <Slides>53</Slides>
  <Notes>21</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Technic</vt:lpstr>
      <vt:lpstr>The Inspiration of the Scriptures</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Slide 42</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The Inspiration of Scripture</vt:lpstr>
      <vt:lpstr>Slide 53</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Inspiration of Scripture</dc:subject>
  <dc:creator>Randy Colver</dc:creator>
  <cp:lastModifiedBy>Randy Colver</cp:lastModifiedBy>
  <cp:revision>15</cp:revision>
  <dcterms:created xsi:type="dcterms:W3CDTF">2013-05-10T19:16:03Z</dcterms:created>
  <dcterms:modified xsi:type="dcterms:W3CDTF">2013-05-10T20:15:29Z</dcterms:modified>
</cp:coreProperties>
</file>