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sldIdLst>
    <p:sldId id="337" r:id="rId2"/>
    <p:sldId id="341" r:id="rId3"/>
    <p:sldId id="338" r:id="rId4"/>
    <p:sldId id="363" r:id="rId5"/>
    <p:sldId id="258" r:id="rId6"/>
    <p:sldId id="263" r:id="rId7"/>
    <p:sldId id="368" r:id="rId8"/>
    <p:sldId id="370" r:id="rId9"/>
    <p:sldId id="364" r:id="rId10"/>
    <p:sldId id="365" r:id="rId11"/>
    <p:sldId id="357" r:id="rId12"/>
    <p:sldId id="350" r:id="rId13"/>
    <p:sldId id="374" r:id="rId14"/>
    <p:sldId id="371" r:id="rId15"/>
    <p:sldId id="342" r:id="rId16"/>
    <p:sldId id="259" r:id="rId17"/>
    <p:sldId id="260" r:id="rId18"/>
    <p:sldId id="261" r:id="rId19"/>
    <p:sldId id="353" r:id="rId20"/>
    <p:sldId id="369" r:id="rId21"/>
    <p:sldId id="366" r:id="rId22"/>
    <p:sldId id="367" r:id="rId23"/>
    <p:sldId id="352" r:id="rId24"/>
    <p:sldId id="351" r:id="rId25"/>
    <p:sldId id="362" r:id="rId26"/>
    <p:sldId id="262" r:id="rId27"/>
    <p:sldId id="373" r:id="rId28"/>
    <p:sldId id="358" r:id="rId29"/>
    <p:sldId id="347" r:id="rId30"/>
    <p:sldId id="372" r:id="rId31"/>
    <p:sldId id="343" r:id="rId32"/>
    <p:sldId id="359" r:id="rId33"/>
    <p:sldId id="345" r:id="rId34"/>
    <p:sldId id="356" r:id="rId35"/>
    <p:sldId id="360" r:id="rId36"/>
    <p:sldId id="348" r:id="rId37"/>
    <p:sldId id="361" r:id="rId38"/>
    <p:sldId id="355" r:id="rId39"/>
    <p:sldId id="346" r:id="rId40"/>
    <p:sldId id="375" r:id="rId41"/>
    <p:sldId id="349" r:id="rId42"/>
    <p:sldId id="282" r:id="rId4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07" autoAdjust="0"/>
    <p:restoredTop sz="94681" autoAdjust="0"/>
  </p:normalViewPr>
  <p:slideViewPr>
    <p:cSldViewPr>
      <p:cViewPr varScale="1">
        <p:scale>
          <a:sx n="68" d="100"/>
          <a:sy n="68" d="100"/>
        </p:scale>
        <p:origin x="1242"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F5D1A7-01F0-4E60-83C9-A36E9388B928}"/>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5" name="Rectangle 4">
            <a:extLst>
              <a:ext uri="{FF2B5EF4-FFF2-40B4-BE49-F238E27FC236}">
                <a16:creationId xmlns:a16="http://schemas.microsoft.com/office/drawing/2014/main" id="{A8241325-3D2A-4A74-8678-086E15B579B1}"/>
              </a:ext>
            </a:extLst>
          </p:cNvPr>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6" name="Rectangle 5">
            <a:extLst>
              <a:ext uri="{FF2B5EF4-FFF2-40B4-BE49-F238E27FC236}">
                <a16:creationId xmlns:a16="http://schemas.microsoft.com/office/drawing/2014/main" id="{F2B30622-8E52-4AD5-B0AC-6B5952D28628}"/>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7" name="Rectangle 6">
            <a:extLst>
              <a:ext uri="{FF2B5EF4-FFF2-40B4-BE49-F238E27FC236}">
                <a16:creationId xmlns:a16="http://schemas.microsoft.com/office/drawing/2014/main" id="{D76FF0C9-A422-4ECA-826B-08BECF214F86}"/>
              </a:ext>
            </a:extLst>
          </p:cNvPr>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0" name="Rectangle 9">
            <a:extLst>
              <a:ext uri="{FF2B5EF4-FFF2-40B4-BE49-F238E27FC236}">
                <a16:creationId xmlns:a16="http://schemas.microsoft.com/office/drawing/2014/main" id="{5F3C08F4-B1AA-4E06-B414-7B2E696461D3}"/>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1" name="Straight Connector 10">
            <a:extLst>
              <a:ext uri="{FF2B5EF4-FFF2-40B4-BE49-F238E27FC236}">
                <a16:creationId xmlns:a16="http://schemas.microsoft.com/office/drawing/2014/main" id="{485E27E7-5608-4C56-99DC-9B376796E558}"/>
              </a:ext>
            </a:extLst>
          </p:cNvPr>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12" name="Rectangle 11">
            <a:extLst>
              <a:ext uri="{FF2B5EF4-FFF2-40B4-BE49-F238E27FC236}">
                <a16:creationId xmlns:a16="http://schemas.microsoft.com/office/drawing/2014/main" id="{7F3C3D74-A9BA-49C1-9CB2-214B46D12FF3}"/>
              </a:ext>
            </a:extLst>
          </p:cNvPr>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3" name="Oval 12">
            <a:extLst>
              <a:ext uri="{FF2B5EF4-FFF2-40B4-BE49-F238E27FC236}">
                <a16:creationId xmlns:a16="http://schemas.microsoft.com/office/drawing/2014/main" id="{172B4BC9-634F-40E4-AAE4-CDF5FB43FDAF}"/>
              </a:ext>
            </a:extLst>
          </p:cNvPr>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4" name="Oval 13">
            <a:extLst>
              <a:ext uri="{FF2B5EF4-FFF2-40B4-BE49-F238E27FC236}">
                <a16:creationId xmlns:a16="http://schemas.microsoft.com/office/drawing/2014/main" id="{8887D435-0AA7-45B4-80B6-9F6C472B1F81}"/>
              </a:ext>
            </a:extLst>
          </p:cNvPr>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a:t>Click to edit Master title style</a:t>
            </a:r>
          </a:p>
        </p:txBody>
      </p:sp>
      <p:sp>
        <p:nvSpPr>
          <p:cNvPr id="15" name="Date Placeholder 27">
            <a:extLst>
              <a:ext uri="{FF2B5EF4-FFF2-40B4-BE49-F238E27FC236}">
                <a16:creationId xmlns:a16="http://schemas.microsoft.com/office/drawing/2014/main" id="{73A90B0D-A2E4-411E-BEC2-496F31A2440D}"/>
              </a:ext>
            </a:extLst>
          </p:cNvPr>
          <p:cNvSpPr>
            <a:spLocks noGrp="1"/>
          </p:cNvSpPr>
          <p:nvPr>
            <p:ph type="dt" sz="half" idx="10"/>
          </p:nvPr>
        </p:nvSpPr>
        <p:spPr/>
        <p:txBody>
          <a:bodyPr/>
          <a:lstStyle>
            <a:lvl1pPr>
              <a:defRPr/>
            </a:lvl1pPr>
          </a:lstStyle>
          <a:p>
            <a:pPr>
              <a:defRPr/>
            </a:pPr>
            <a:endParaRPr lang="en-US"/>
          </a:p>
        </p:txBody>
      </p:sp>
      <p:sp>
        <p:nvSpPr>
          <p:cNvPr id="16" name="Footer Placeholder 16">
            <a:extLst>
              <a:ext uri="{FF2B5EF4-FFF2-40B4-BE49-F238E27FC236}">
                <a16:creationId xmlns:a16="http://schemas.microsoft.com/office/drawing/2014/main" id="{523077AD-A6B6-4A0E-99AF-BDD866713409}"/>
              </a:ext>
            </a:extLst>
          </p:cNvPr>
          <p:cNvSpPr>
            <a:spLocks noGrp="1"/>
          </p:cNvSpPr>
          <p:nvPr>
            <p:ph type="ftr" sz="quarter" idx="11"/>
          </p:nvPr>
        </p:nvSpPr>
        <p:spPr/>
        <p:txBody>
          <a:bodyPr/>
          <a:lstStyle>
            <a:lvl1pPr>
              <a:defRPr/>
            </a:lvl1pPr>
          </a:lstStyle>
          <a:p>
            <a:pPr>
              <a:defRPr/>
            </a:pPr>
            <a:endParaRPr lang="en-US"/>
          </a:p>
        </p:txBody>
      </p:sp>
      <p:sp>
        <p:nvSpPr>
          <p:cNvPr id="17" name="Slide Number Placeholder 28">
            <a:extLst>
              <a:ext uri="{FF2B5EF4-FFF2-40B4-BE49-F238E27FC236}">
                <a16:creationId xmlns:a16="http://schemas.microsoft.com/office/drawing/2014/main" id="{AC0DD541-4884-4DEA-A724-4258E57D23AA}"/>
              </a:ext>
            </a:extLst>
          </p:cNvPr>
          <p:cNvSpPr>
            <a:spLocks noGrp="1"/>
          </p:cNvSpPr>
          <p:nvPr>
            <p:ph type="sldNum" sz="quarter" idx="12"/>
          </p:nvPr>
        </p:nvSpPr>
        <p:spPr>
          <a:xfrm>
            <a:off x="4343400" y="2198688"/>
            <a:ext cx="457200" cy="441325"/>
          </a:xfrm>
        </p:spPr>
        <p:txBody>
          <a:bodyPr/>
          <a:lstStyle>
            <a:lvl1pPr>
              <a:defRPr/>
            </a:lvl1pPr>
          </a:lstStyle>
          <a:p>
            <a:fld id="{FE04D3FA-EB05-4AA6-A376-CF301B6C47BF}" type="slidenum">
              <a:rPr lang="en-US" altLang="en-US"/>
              <a:pPr/>
              <a:t>‹#›</a:t>
            </a:fld>
            <a:endParaRPr lang="en-US" altLang="en-US"/>
          </a:p>
        </p:txBody>
      </p:sp>
    </p:spTree>
    <p:extLst>
      <p:ext uri="{BB962C8B-B14F-4D97-AF65-F5344CB8AC3E}">
        <p14:creationId xmlns:p14="http://schemas.microsoft.com/office/powerpoint/2010/main" val="43250130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514EF2-F432-4111-B2D8-347915C5565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2A79B045-D250-45CD-9533-1B1FD5BE90A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B47F035-498F-466D-9B3C-0959FE7D684A}"/>
              </a:ext>
            </a:extLst>
          </p:cNvPr>
          <p:cNvSpPr>
            <a:spLocks noGrp="1"/>
          </p:cNvSpPr>
          <p:nvPr>
            <p:ph type="sldNum" sz="quarter" idx="12"/>
          </p:nvPr>
        </p:nvSpPr>
        <p:spPr/>
        <p:txBody>
          <a:bodyPr/>
          <a:lstStyle>
            <a:lvl1pPr>
              <a:defRPr/>
            </a:lvl1pPr>
          </a:lstStyle>
          <a:p>
            <a:fld id="{37679082-9C28-4B3F-9FE6-33170A465487}" type="slidenum">
              <a:rPr lang="en-US" altLang="en-US"/>
              <a:pPr/>
              <a:t>‹#›</a:t>
            </a:fld>
            <a:endParaRPr lang="en-US" altLang="en-US"/>
          </a:p>
        </p:txBody>
      </p:sp>
    </p:spTree>
    <p:extLst>
      <p:ext uri="{BB962C8B-B14F-4D97-AF65-F5344CB8AC3E}">
        <p14:creationId xmlns:p14="http://schemas.microsoft.com/office/powerpoint/2010/main" val="2280854494"/>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8AC444-FA2E-4FD7-8BEE-03AF3482B1E3}"/>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5" name="Rectangle 4">
            <a:extLst>
              <a:ext uri="{FF2B5EF4-FFF2-40B4-BE49-F238E27FC236}">
                <a16:creationId xmlns:a16="http://schemas.microsoft.com/office/drawing/2014/main" id="{605C8F1E-401A-423D-88A7-93647B6A9E47}"/>
              </a:ext>
            </a:extLst>
          </p:cNvPr>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6" name="Rectangle 5">
            <a:extLst>
              <a:ext uri="{FF2B5EF4-FFF2-40B4-BE49-F238E27FC236}">
                <a16:creationId xmlns:a16="http://schemas.microsoft.com/office/drawing/2014/main" id="{974D331A-20AF-4ED3-84EF-653FC4414991}"/>
              </a:ext>
            </a:extLst>
          </p:cNvPr>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7" name="Rectangle 6">
            <a:extLst>
              <a:ext uri="{FF2B5EF4-FFF2-40B4-BE49-F238E27FC236}">
                <a16:creationId xmlns:a16="http://schemas.microsoft.com/office/drawing/2014/main" id="{08189765-44D3-4B90-83D7-493013FBDAB5}"/>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8" name="Rectangle 7">
            <a:extLst>
              <a:ext uri="{FF2B5EF4-FFF2-40B4-BE49-F238E27FC236}">
                <a16:creationId xmlns:a16="http://schemas.microsoft.com/office/drawing/2014/main" id="{FD52413C-E3C5-4AB2-AB02-A6DD7DD15198}"/>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9" name="Rectangle 8">
            <a:extLst>
              <a:ext uri="{FF2B5EF4-FFF2-40B4-BE49-F238E27FC236}">
                <a16:creationId xmlns:a16="http://schemas.microsoft.com/office/drawing/2014/main" id="{03A8CC84-4FEF-4D6D-9897-0A73150A25E9}"/>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0" name="Straight Connector 9">
            <a:extLst>
              <a:ext uri="{FF2B5EF4-FFF2-40B4-BE49-F238E27FC236}">
                <a16:creationId xmlns:a16="http://schemas.microsoft.com/office/drawing/2014/main" id="{CA6D1E75-33A4-436C-ABCD-6E002EDB39CD}"/>
              </a:ext>
            </a:extLst>
          </p:cNvPr>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11" name="Oval 10">
            <a:extLst>
              <a:ext uri="{FF2B5EF4-FFF2-40B4-BE49-F238E27FC236}">
                <a16:creationId xmlns:a16="http://schemas.microsoft.com/office/drawing/2014/main" id="{604B9D64-111A-4C95-84DC-1A3B2F89D6A6}"/>
              </a:ext>
            </a:extLst>
          </p:cNvPr>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2" name="Oval 11">
            <a:extLst>
              <a:ext uri="{FF2B5EF4-FFF2-40B4-BE49-F238E27FC236}">
                <a16:creationId xmlns:a16="http://schemas.microsoft.com/office/drawing/2014/main" id="{35612826-67F3-4E84-B599-EE1118D11C05}"/>
              </a:ext>
            </a:extLst>
          </p:cNvPr>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7391400" y="304801"/>
            <a:ext cx="1447800" cy="5851525"/>
          </a:xfrm>
        </p:spPr>
        <p:txBody>
          <a:bodyPr vert="eaVert"/>
          <a:lstStyle/>
          <a:p>
            <a:r>
              <a:rPr lang="en-US"/>
              <a:t>Click to edit Master title style</a:t>
            </a:r>
          </a:p>
        </p:txBody>
      </p:sp>
      <p:sp>
        <p:nvSpPr>
          <p:cNvPr id="13" name="Slide Number Placeholder 5">
            <a:extLst>
              <a:ext uri="{FF2B5EF4-FFF2-40B4-BE49-F238E27FC236}">
                <a16:creationId xmlns:a16="http://schemas.microsoft.com/office/drawing/2014/main" id="{28468E81-55DB-45D9-9D2F-C529EDB40295}"/>
              </a:ext>
            </a:extLst>
          </p:cNvPr>
          <p:cNvSpPr>
            <a:spLocks noGrp="1"/>
          </p:cNvSpPr>
          <p:nvPr>
            <p:ph type="sldNum" sz="quarter" idx="10"/>
          </p:nvPr>
        </p:nvSpPr>
        <p:spPr>
          <a:xfrm>
            <a:off x="6915150" y="3009900"/>
            <a:ext cx="457200" cy="441325"/>
          </a:xfrm>
        </p:spPr>
        <p:txBody>
          <a:bodyPr/>
          <a:lstStyle>
            <a:lvl1pPr>
              <a:defRPr/>
            </a:lvl1pPr>
          </a:lstStyle>
          <a:p>
            <a:fld id="{D4DEC0F7-7168-4F18-92F7-8CBAB570E24F}" type="slidenum">
              <a:rPr lang="en-US" altLang="en-US"/>
              <a:pPr/>
              <a:t>‹#›</a:t>
            </a:fld>
            <a:endParaRPr lang="en-US" altLang="en-US"/>
          </a:p>
        </p:txBody>
      </p:sp>
      <p:sp>
        <p:nvSpPr>
          <p:cNvPr id="14" name="Date Placeholder 3">
            <a:extLst>
              <a:ext uri="{FF2B5EF4-FFF2-40B4-BE49-F238E27FC236}">
                <a16:creationId xmlns:a16="http://schemas.microsoft.com/office/drawing/2014/main" id="{4ACB9680-4B61-4420-97F9-35E5AA82039E}"/>
              </a:ext>
            </a:extLst>
          </p:cNvPr>
          <p:cNvSpPr>
            <a:spLocks noGrp="1"/>
          </p:cNvSpPr>
          <p:nvPr>
            <p:ph type="dt" sz="half" idx="11"/>
          </p:nvPr>
        </p:nvSpPr>
        <p:spPr/>
        <p:txBody>
          <a:bodyPr/>
          <a:lstStyle>
            <a:lvl1pPr>
              <a:defRPr/>
            </a:lvl1pPr>
          </a:lstStyle>
          <a:p>
            <a:pPr>
              <a:defRPr/>
            </a:pPr>
            <a:endParaRPr lang="en-US"/>
          </a:p>
        </p:txBody>
      </p:sp>
      <p:sp>
        <p:nvSpPr>
          <p:cNvPr id="15" name="Footer Placeholder 4">
            <a:extLst>
              <a:ext uri="{FF2B5EF4-FFF2-40B4-BE49-F238E27FC236}">
                <a16:creationId xmlns:a16="http://schemas.microsoft.com/office/drawing/2014/main" id="{077D6811-EB6E-4D83-9549-4F89898FB5D6}"/>
              </a:ext>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62993828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301752" y="1527048"/>
            <a:ext cx="850392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DED130-EAC0-4D16-B275-B5F62DA8F58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159BB234-A171-4EB4-8295-34B8E97C731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252D2E7-7901-4E08-9E32-2274BAD4432C}"/>
              </a:ext>
            </a:extLst>
          </p:cNvPr>
          <p:cNvSpPr>
            <a:spLocks noGrp="1"/>
          </p:cNvSpPr>
          <p:nvPr>
            <p:ph type="sldNum" sz="quarter" idx="12"/>
          </p:nvPr>
        </p:nvSpPr>
        <p:spPr>
          <a:xfrm>
            <a:off x="4362450" y="1027113"/>
            <a:ext cx="457200" cy="441325"/>
          </a:xfrm>
        </p:spPr>
        <p:txBody>
          <a:bodyPr/>
          <a:lstStyle>
            <a:lvl1pPr>
              <a:defRPr/>
            </a:lvl1pPr>
          </a:lstStyle>
          <a:p>
            <a:fld id="{BA696A59-AC1D-4FA9-8675-AAF8EAA6B556}" type="slidenum">
              <a:rPr lang="en-US" altLang="en-US"/>
              <a:pPr/>
              <a:t>‹#›</a:t>
            </a:fld>
            <a:endParaRPr lang="en-US" altLang="en-US"/>
          </a:p>
        </p:txBody>
      </p:sp>
    </p:spTree>
    <p:extLst>
      <p:ext uri="{BB962C8B-B14F-4D97-AF65-F5344CB8AC3E}">
        <p14:creationId xmlns:p14="http://schemas.microsoft.com/office/powerpoint/2010/main" val="411497587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04C0BD-DA7B-4280-8481-D480C4D423F4}"/>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5" name="Rectangle 4">
            <a:extLst>
              <a:ext uri="{FF2B5EF4-FFF2-40B4-BE49-F238E27FC236}">
                <a16:creationId xmlns:a16="http://schemas.microsoft.com/office/drawing/2014/main" id="{9C773A50-8B0F-4750-BA8E-7E963AB5DC94}"/>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6" name="Rectangle 5">
            <a:extLst>
              <a:ext uri="{FF2B5EF4-FFF2-40B4-BE49-F238E27FC236}">
                <a16:creationId xmlns:a16="http://schemas.microsoft.com/office/drawing/2014/main" id="{4058D077-1C0F-4F48-8D11-0F87CD09BF2A}"/>
              </a:ext>
            </a:extLst>
          </p:cNvPr>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7" name="Rectangle 6">
            <a:extLst>
              <a:ext uri="{FF2B5EF4-FFF2-40B4-BE49-F238E27FC236}">
                <a16:creationId xmlns:a16="http://schemas.microsoft.com/office/drawing/2014/main" id="{D4A998BC-C969-4921-A737-0C1F029E3233}"/>
              </a:ext>
            </a:extLst>
          </p:cNvPr>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8" name="Rectangle 7">
            <a:extLst>
              <a:ext uri="{FF2B5EF4-FFF2-40B4-BE49-F238E27FC236}">
                <a16:creationId xmlns:a16="http://schemas.microsoft.com/office/drawing/2014/main" id="{965E3827-FDD0-4A58-8C41-8CC99D786DED}"/>
              </a:ext>
            </a:extLst>
          </p:cNvPr>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9" name="Rectangle 8">
            <a:extLst>
              <a:ext uri="{FF2B5EF4-FFF2-40B4-BE49-F238E27FC236}">
                <a16:creationId xmlns:a16="http://schemas.microsoft.com/office/drawing/2014/main" id="{7066C451-2FFA-4DE3-886A-47777C4223BC}"/>
              </a:ext>
            </a:extLst>
          </p:cNvPr>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0" name="Rectangle 9">
            <a:extLst>
              <a:ext uri="{FF2B5EF4-FFF2-40B4-BE49-F238E27FC236}">
                <a16:creationId xmlns:a16="http://schemas.microsoft.com/office/drawing/2014/main" id="{D0979BA8-3D1E-4631-A996-33BC9C1E1E57}"/>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1" name="Rectangle 10">
            <a:extLst>
              <a:ext uri="{FF2B5EF4-FFF2-40B4-BE49-F238E27FC236}">
                <a16:creationId xmlns:a16="http://schemas.microsoft.com/office/drawing/2014/main" id="{319D625A-7DD7-41B9-9DC6-AE10E424CF2E}"/>
              </a:ext>
            </a:extLst>
          </p:cNvPr>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2" name="Straight Connector 11">
            <a:extLst>
              <a:ext uri="{FF2B5EF4-FFF2-40B4-BE49-F238E27FC236}">
                <a16:creationId xmlns:a16="http://schemas.microsoft.com/office/drawing/2014/main" id="{2608E3BA-C32B-4273-8249-5BE74CE704C6}"/>
              </a:ext>
            </a:extLst>
          </p:cNvPr>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13" name="Oval 12">
            <a:extLst>
              <a:ext uri="{FF2B5EF4-FFF2-40B4-BE49-F238E27FC236}">
                <a16:creationId xmlns:a16="http://schemas.microsoft.com/office/drawing/2014/main" id="{46FE8952-350A-4AC0-850F-96D34DF749D6}"/>
              </a:ext>
            </a:extLst>
          </p:cNvPr>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4" name="Oval 13">
            <a:extLst>
              <a:ext uri="{FF2B5EF4-FFF2-40B4-BE49-F238E27FC236}">
                <a16:creationId xmlns:a16="http://schemas.microsoft.com/office/drawing/2014/main" id="{7B59BFC9-73C9-4AC4-AD1F-24EEF96CC87D}"/>
              </a:ext>
            </a:extLst>
          </p:cNvPr>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a:t>Click to edit Master title style</a:t>
            </a:r>
          </a:p>
        </p:txBody>
      </p:sp>
      <p:sp>
        <p:nvSpPr>
          <p:cNvPr id="15" name="Footer Placeholder 4">
            <a:extLst>
              <a:ext uri="{FF2B5EF4-FFF2-40B4-BE49-F238E27FC236}">
                <a16:creationId xmlns:a16="http://schemas.microsoft.com/office/drawing/2014/main" id="{81AAB3A4-F455-40D2-8B6C-C1A865D50C8C}"/>
              </a:ext>
            </a:extLst>
          </p:cNvPr>
          <p:cNvSpPr>
            <a:spLocks noGrp="1"/>
          </p:cNvSpPr>
          <p:nvPr>
            <p:ph type="ftr" sz="quarter" idx="10"/>
          </p:nvPr>
        </p:nvSpPr>
        <p:spPr/>
        <p:txBody>
          <a:bodyPr/>
          <a:lstStyle>
            <a:lvl1pPr>
              <a:defRPr/>
            </a:lvl1pPr>
          </a:lstStyle>
          <a:p>
            <a:pPr>
              <a:defRPr/>
            </a:pPr>
            <a:endParaRPr lang="en-US"/>
          </a:p>
        </p:txBody>
      </p:sp>
      <p:sp>
        <p:nvSpPr>
          <p:cNvPr id="16" name="Date Placeholder 3">
            <a:extLst>
              <a:ext uri="{FF2B5EF4-FFF2-40B4-BE49-F238E27FC236}">
                <a16:creationId xmlns:a16="http://schemas.microsoft.com/office/drawing/2014/main" id="{C27E67B2-B302-4259-B841-92EFCE39C5F7}"/>
              </a:ext>
            </a:extLst>
          </p:cNvPr>
          <p:cNvSpPr>
            <a:spLocks noGrp="1"/>
          </p:cNvSpPr>
          <p:nvPr>
            <p:ph type="dt" sz="half" idx="11"/>
          </p:nvPr>
        </p:nvSpPr>
        <p:spPr/>
        <p:txBody>
          <a:bodyPr/>
          <a:lstStyle>
            <a:lvl1pPr>
              <a:defRPr/>
            </a:lvl1pPr>
          </a:lstStyle>
          <a:p>
            <a:pPr>
              <a:defRPr/>
            </a:pPr>
            <a:endParaRPr lang="en-US"/>
          </a:p>
        </p:txBody>
      </p:sp>
      <p:sp>
        <p:nvSpPr>
          <p:cNvPr id="17" name="Slide Number Placeholder 5">
            <a:extLst>
              <a:ext uri="{FF2B5EF4-FFF2-40B4-BE49-F238E27FC236}">
                <a16:creationId xmlns:a16="http://schemas.microsoft.com/office/drawing/2014/main" id="{BC101E1B-3301-4B65-BA0A-F680192E7B57}"/>
              </a:ext>
            </a:extLst>
          </p:cNvPr>
          <p:cNvSpPr>
            <a:spLocks noGrp="1"/>
          </p:cNvSpPr>
          <p:nvPr>
            <p:ph type="sldNum" sz="quarter" idx="12"/>
          </p:nvPr>
        </p:nvSpPr>
        <p:spPr>
          <a:xfrm>
            <a:off x="4343400" y="2198688"/>
            <a:ext cx="457200" cy="441325"/>
          </a:xfrm>
        </p:spPr>
        <p:txBody>
          <a:bodyPr/>
          <a:lstStyle>
            <a:lvl1pPr>
              <a:defRPr/>
            </a:lvl1pPr>
          </a:lstStyle>
          <a:p>
            <a:fld id="{AAE08E9D-D5CF-435B-ABDA-2C0CB1FD15B1}" type="slidenum">
              <a:rPr lang="en-US" altLang="en-US"/>
              <a:pPr/>
              <a:t>‹#›</a:t>
            </a:fld>
            <a:endParaRPr lang="en-US" altLang="en-US"/>
          </a:p>
        </p:txBody>
      </p:sp>
    </p:spTree>
    <p:extLst>
      <p:ext uri="{BB962C8B-B14F-4D97-AF65-F5344CB8AC3E}">
        <p14:creationId xmlns:p14="http://schemas.microsoft.com/office/powerpoint/2010/main" val="397706628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2"/>
        </a:solidFill>
        <a:effectLst/>
      </p:bgPr>
    </p:bg>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B066F998-20AE-48AC-A46D-8AFFF553293E}"/>
              </a:ext>
            </a:extLst>
          </p:cNvPr>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2" name="Title 1"/>
          <p:cNvSpPr>
            <a:spLocks noGrp="1"/>
          </p:cNvSpPr>
          <p:nvPr>
            <p:ph type="title"/>
          </p:nvPr>
        </p:nvSpPr>
        <p:spPr>
          <a:xfrm>
            <a:off x="301752" y="228600"/>
            <a:ext cx="8534400" cy="758952"/>
          </a:xfrm>
        </p:spPr>
        <p:txBody>
          <a:bodyPr/>
          <a:lstStyle/>
          <a:p>
            <a:r>
              <a:rPr lang="en-US"/>
              <a:t>Click to edit Master title style</a:t>
            </a: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a:extLst>
              <a:ext uri="{FF2B5EF4-FFF2-40B4-BE49-F238E27FC236}">
                <a16:creationId xmlns:a16="http://schemas.microsoft.com/office/drawing/2014/main" id="{00258217-1C8A-428B-9313-3AAD737260CB}"/>
              </a:ext>
            </a:extLst>
          </p:cNvPr>
          <p:cNvSpPr>
            <a:spLocks noGrp="1"/>
          </p:cNvSpPr>
          <p:nvPr>
            <p:ph type="dt" sz="half" idx="10"/>
          </p:nvPr>
        </p:nvSpPr>
        <p:spPr>
          <a:xfrm>
            <a:off x="5791200" y="6410325"/>
            <a:ext cx="3044825" cy="365125"/>
          </a:xfrm>
        </p:spPr>
        <p:txBody>
          <a:bodyPr/>
          <a:lstStyle>
            <a:lvl1pPr>
              <a:defRPr/>
            </a:lvl1pPr>
          </a:lstStyle>
          <a:p>
            <a:pPr>
              <a:defRPr/>
            </a:pPr>
            <a:endParaRPr lang="en-US"/>
          </a:p>
        </p:txBody>
      </p:sp>
      <p:sp>
        <p:nvSpPr>
          <p:cNvPr id="7" name="Footer Placeholder 5">
            <a:extLst>
              <a:ext uri="{FF2B5EF4-FFF2-40B4-BE49-F238E27FC236}">
                <a16:creationId xmlns:a16="http://schemas.microsoft.com/office/drawing/2014/main" id="{25BC04C5-4A63-40B6-A967-F98A917CE41B}"/>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F2B5E29B-B221-4449-832C-49D9C9526352}"/>
              </a:ext>
            </a:extLst>
          </p:cNvPr>
          <p:cNvSpPr>
            <a:spLocks noGrp="1"/>
          </p:cNvSpPr>
          <p:nvPr>
            <p:ph type="sldNum" sz="quarter" idx="12"/>
          </p:nvPr>
        </p:nvSpPr>
        <p:spPr/>
        <p:txBody>
          <a:bodyPr/>
          <a:lstStyle>
            <a:lvl1pPr>
              <a:defRPr/>
            </a:lvl1pPr>
          </a:lstStyle>
          <a:p>
            <a:fld id="{ECE5CA45-21C8-46BD-8517-80382826CF64}" type="slidenum">
              <a:rPr lang="en-US" altLang="en-US"/>
              <a:pPr/>
              <a:t>‹#›</a:t>
            </a:fld>
            <a:endParaRPr lang="en-US" altLang="en-US"/>
          </a:p>
        </p:txBody>
      </p:sp>
    </p:spTree>
    <p:extLst>
      <p:ext uri="{BB962C8B-B14F-4D97-AF65-F5344CB8AC3E}">
        <p14:creationId xmlns:p14="http://schemas.microsoft.com/office/powerpoint/2010/main" val="27907755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Pr>
        <a:solidFill>
          <a:schemeClr val="bg2"/>
        </a:solidFill>
        <a:effectLst/>
      </p:bgPr>
    </p:bg>
    <p:spTree>
      <p:nvGrpSpPr>
        <p:cNvPr id="1" name=""/>
        <p:cNvGrpSpPr/>
        <p:nvPr/>
      </p:nvGrpSpPr>
      <p:grpSpPr>
        <a:xfrm>
          <a:off x="0" y="0"/>
          <a:ext cx="0" cy="0"/>
          <a:chOff x="0" y="0"/>
          <a:chExt cx="0" cy="0"/>
        </a:xfrm>
      </p:grpSpPr>
      <p:sp>
        <p:nvSpPr>
          <p:cNvPr id="7" name="Straight Connector 6">
            <a:extLst>
              <a:ext uri="{FF2B5EF4-FFF2-40B4-BE49-F238E27FC236}">
                <a16:creationId xmlns:a16="http://schemas.microsoft.com/office/drawing/2014/main" id="{9B11E78A-A9E9-4596-B08D-A153566E2E19}"/>
              </a:ext>
            </a:extLst>
          </p:cNvPr>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8" name="Rectangle 7">
            <a:extLst>
              <a:ext uri="{FF2B5EF4-FFF2-40B4-BE49-F238E27FC236}">
                <a16:creationId xmlns:a16="http://schemas.microsoft.com/office/drawing/2014/main" id="{D9DEB58E-7481-432E-9F89-7D9CAFA0D94F}"/>
              </a:ext>
            </a:extLst>
          </p:cNvPr>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9" name="Rectangle 8">
            <a:extLst>
              <a:ext uri="{FF2B5EF4-FFF2-40B4-BE49-F238E27FC236}">
                <a16:creationId xmlns:a16="http://schemas.microsoft.com/office/drawing/2014/main" id="{D788B61C-9EA6-4CB8-837E-EF08D2280898}"/>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0" name="Rectangle 9">
            <a:extLst>
              <a:ext uri="{FF2B5EF4-FFF2-40B4-BE49-F238E27FC236}">
                <a16:creationId xmlns:a16="http://schemas.microsoft.com/office/drawing/2014/main" id="{5667D5EE-52BA-4C1A-A743-3D979922FC95}"/>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1" name="Rectangle 10">
            <a:extLst>
              <a:ext uri="{FF2B5EF4-FFF2-40B4-BE49-F238E27FC236}">
                <a16:creationId xmlns:a16="http://schemas.microsoft.com/office/drawing/2014/main" id="{6D7E1EBD-9FDF-4E03-B23A-3ED5C6C10C85}"/>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2" name="Rectangle 11">
            <a:extLst>
              <a:ext uri="{FF2B5EF4-FFF2-40B4-BE49-F238E27FC236}">
                <a16:creationId xmlns:a16="http://schemas.microsoft.com/office/drawing/2014/main" id="{BBE52175-29C3-498A-BFA1-D569D6E43E2F}"/>
              </a:ext>
            </a:extLst>
          </p:cNvPr>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3" name="Rectangle 12">
            <a:extLst>
              <a:ext uri="{FF2B5EF4-FFF2-40B4-BE49-F238E27FC236}">
                <a16:creationId xmlns:a16="http://schemas.microsoft.com/office/drawing/2014/main" id="{C0841855-521E-44A0-BD63-9BF9B330BE23}"/>
              </a:ext>
            </a:extLst>
          </p:cNvPr>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4" name="Straight Connector 13">
            <a:extLst>
              <a:ext uri="{FF2B5EF4-FFF2-40B4-BE49-F238E27FC236}">
                <a16:creationId xmlns:a16="http://schemas.microsoft.com/office/drawing/2014/main" id="{82B8968F-36F4-4052-B143-00E435E59614}"/>
              </a:ext>
            </a:extLst>
          </p:cNvPr>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15" name="Rectangle 14">
            <a:extLst>
              <a:ext uri="{FF2B5EF4-FFF2-40B4-BE49-F238E27FC236}">
                <a16:creationId xmlns:a16="http://schemas.microsoft.com/office/drawing/2014/main" id="{110F19ED-3EAE-471C-A6D1-EB055C15108A}"/>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6" name="Oval 15">
            <a:extLst>
              <a:ext uri="{FF2B5EF4-FFF2-40B4-BE49-F238E27FC236}">
                <a16:creationId xmlns:a16="http://schemas.microsoft.com/office/drawing/2014/main" id="{A4452F4A-58D9-47D7-93F6-AE18742A9550}"/>
              </a:ext>
            </a:extLst>
          </p:cNvPr>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7" name="Oval 16">
            <a:extLst>
              <a:ext uri="{FF2B5EF4-FFF2-40B4-BE49-F238E27FC236}">
                <a16:creationId xmlns:a16="http://schemas.microsoft.com/office/drawing/2014/main" id="{95D11331-2EC7-4C91-9068-E9D9A26BCCE1}"/>
              </a:ext>
            </a:extLst>
          </p:cNvPr>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4800600" y="2471383"/>
            <a:ext cx="4038600" cy="38221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8" name="Date Placeholder 6">
            <a:extLst>
              <a:ext uri="{FF2B5EF4-FFF2-40B4-BE49-F238E27FC236}">
                <a16:creationId xmlns:a16="http://schemas.microsoft.com/office/drawing/2014/main" id="{E4941357-D12D-4E31-BAE7-3DBC9083DA7C}"/>
              </a:ext>
            </a:extLst>
          </p:cNvPr>
          <p:cNvSpPr>
            <a:spLocks noGrp="1"/>
          </p:cNvSpPr>
          <p:nvPr>
            <p:ph type="dt" sz="half" idx="10"/>
          </p:nvPr>
        </p:nvSpPr>
        <p:spPr/>
        <p:txBody>
          <a:bodyPr/>
          <a:lstStyle>
            <a:lvl1pPr>
              <a:defRPr/>
            </a:lvl1pPr>
          </a:lstStyle>
          <a:p>
            <a:pPr>
              <a:defRPr/>
            </a:pPr>
            <a:endParaRPr lang="en-US"/>
          </a:p>
        </p:txBody>
      </p:sp>
      <p:sp>
        <p:nvSpPr>
          <p:cNvPr id="19" name="Footer Placeholder 7">
            <a:extLst>
              <a:ext uri="{FF2B5EF4-FFF2-40B4-BE49-F238E27FC236}">
                <a16:creationId xmlns:a16="http://schemas.microsoft.com/office/drawing/2014/main" id="{F4C73007-B7BD-4887-A950-851FF417113A}"/>
              </a:ext>
            </a:extLst>
          </p:cNvPr>
          <p:cNvSpPr>
            <a:spLocks noGrp="1"/>
          </p:cNvSpPr>
          <p:nvPr>
            <p:ph type="ftr" sz="quarter" idx="11"/>
          </p:nvPr>
        </p:nvSpPr>
        <p:spPr>
          <a:xfrm>
            <a:off x="304800" y="6410325"/>
            <a:ext cx="3581400" cy="365125"/>
          </a:xfrm>
        </p:spPr>
        <p:txBody>
          <a:bodyPr/>
          <a:lstStyle>
            <a:lvl1pPr>
              <a:defRPr/>
            </a:lvl1pPr>
          </a:lstStyle>
          <a:p>
            <a:pPr>
              <a:defRPr/>
            </a:pPr>
            <a:endParaRPr lang="en-US"/>
          </a:p>
        </p:txBody>
      </p:sp>
      <p:sp>
        <p:nvSpPr>
          <p:cNvPr id="20" name="Slide Number Placeholder 8">
            <a:extLst>
              <a:ext uri="{FF2B5EF4-FFF2-40B4-BE49-F238E27FC236}">
                <a16:creationId xmlns:a16="http://schemas.microsoft.com/office/drawing/2014/main" id="{ACED1506-9C61-45EE-B62A-071AF3C57E1E}"/>
              </a:ext>
            </a:extLst>
          </p:cNvPr>
          <p:cNvSpPr>
            <a:spLocks noGrp="1"/>
          </p:cNvSpPr>
          <p:nvPr>
            <p:ph type="sldNum" sz="quarter" idx="12"/>
          </p:nvPr>
        </p:nvSpPr>
        <p:spPr>
          <a:xfrm>
            <a:off x="4343400" y="1042988"/>
            <a:ext cx="457200" cy="441325"/>
          </a:xfrm>
        </p:spPr>
        <p:txBody>
          <a:bodyPr/>
          <a:lstStyle>
            <a:lvl1pPr>
              <a:defRPr/>
            </a:lvl1pPr>
          </a:lstStyle>
          <a:p>
            <a:fld id="{F49B8B1E-9D33-4937-BCE7-50BFA34C88DE}" type="slidenum">
              <a:rPr lang="en-US" altLang="en-US"/>
              <a:pPr/>
              <a:t>‹#›</a:t>
            </a:fld>
            <a:endParaRPr lang="en-US" altLang="en-US"/>
          </a:p>
        </p:txBody>
      </p:sp>
    </p:spTree>
    <p:extLst>
      <p:ext uri="{BB962C8B-B14F-4D97-AF65-F5344CB8AC3E}">
        <p14:creationId xmlns:p14="http://schemas.microsoft.com/office/powerpoint/2010/main" val="210099508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14623D-CEC1-4F17-B48C-E69352A583C4}"/>
              </a:ext>
            </a:extLst>
          </p:cNvPr>
          <p:cNvSpPr>
            <a:spLocks noGrp="1"/>
          </p:cNvSpPr>
          <p:nvPr>
            <p:ph type="dt" sz="half" idx="10"/>
          </p:nvPr>
        </p:nvSpPr>
        <p:spPr/>
        <p:txBody>
          <a:bodyPr/>
          <a:lstStyle>
            <a:lvl1pPr>
              <a:defRPr/>
            </a:lvl1pPr>
          </a:lstStyle>
          <a:p>
            <a:pPr>
              <a:defRPr/>
            </a:pPr>
            <a:endParaRPr lang="en-US"/>
          </a:p>
        </p:txBody>
      </p:sp>
      <p:sp>
        <p:nvSpPr>
          <p:cNvPr id="4" name="Footer Placeholder 3">
            <a:extLst>
              <a:ext uri="{FF2B5EF4-FFF2-40B4-BE49-F238E27FC236}">
                <a16:creationId xmlns:a16="http://schemas.microsoft.com/office/drawing/2014/main" id="{F17C4AA9-4097-4CD7-9F1D-EC53029B925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1F6AF7BD-BBFA-43B1-9E39-3D0AA18362B4}"/>
              </a:ext>
            </a:extLst>
          </p:cNvPr>
          <p:cNvSpPr>
            <a:spLocks noGrp="1"/>
          </p:cNvSpPr>
          <p:nvPr>
            <p:ph type="sldNum" sz="quarter" idx="12"/>
          </p:nvPr>
        </p:nvSpPr>
        <p:spPr>
          <a:xfrm>
            <a:off x="4343400" y="1036638"/>
            <a:ext cx="457200" cy="441325"/>
          </a:xfrm>
        </p:spPr>
        <p:txBody>
          <a:bodyPr/>
          <a:lstStyle>
            <a:lvl1pPr>
              <a:defRPr/>
            </a:lvl1pPr>
          </a:lstStyle>
          <a:p>
            <a:fld id="{D7DBB618-E3DF-48CB-89E5-069F999CB46C}" type="slidenum">
              <a:rPr lang="en-US" altLang="en-US"/>
              <a:pPr/>
              <a:t>‹#›</a:t>
            </a:fld>
            <a:endParaRPr lang="en-US" altLang="en-US"/>
          </a:p>
        </p:txBody>
      </p:sp>
    </p:spTree>
    <p:extLst>
      <p:ext uri="{BB962C8B-B14F-4D97-AF65-F5344CB8AC3E}">
        <p14:creationId xmlns:p14="http://schemas.microsoft.com/office/powerpoint/2010/main" val="2740872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B9BA64-7628-41A0-B153-F92E55A3FFA5}"/>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3" name="Rectangle 2">
            <a:extLst>
              <a:ext uri="{FF2B5EF4-FFF2-40B4-BE49-F238E27FC236}">
                <a16:creationId xmlns:a16="http://schemas.microsoft.com/office/drawing/2014/main" id="{4D468F63-4573-4F67-9361-A0FE4FA0721F}"/>
              </a:ext>
            </a:extLst>
          </p:cNvPr>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4" name="Rectangle 3">
            <a:extLst>
              <a:ext uri="{FF2B5EF4-FFF2-40B4-BE49-F238E27FC236}">
                <a16:creationId xmlns:a16="http://schemas.microsoft.com/office/drawing/2014/main" id="{827CB341-E46A-45FE-B844-908D6194C9E6}"/>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5" name="Rectangle 4">
            <a:extLst>
              <a:ext uri="{FF2B5EF4-FFF2-40B4-BE49-F238E27FC236}">
                <a16:creationId xmlns:a16="http://schemas.microsoft.com/office/drawing/2014/main" id="{B00FA60B-B2B5-4F87-8CC5-3BCD6D68C70A}"/>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6" name="Rectangle 5">
            <a:extLst>
              <a:ext uri="{FF2B5EF4-FFF2-40B4-BE49-F238E27FC236}">
                <a16:creationId xmlns:a16="http://schemas.microsoft.com/office/drawing/2014/main" id="{C5008F06-5656-40CD-B357-BD48E2301E15}"/>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7" name="Rectangle 6">
            <a:extLst>
              <a:ext uri="{FF2B5EF4-FFF2-40B4-BE49-F238E27FC236}">
                <a16:creationId xmlns:a16="http://schemas.microsoft.com/office/drawing/2014/main" id="{E0F09087-670F-4D1F-9438-E9F22D1B8E83}"/>
              </a:ext>
            </a:extLst>
          </p:cNvPr>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8" name="Date Placeholder 1">
            <a:extLst>
              <a:ext uri="{FF2B5EF4-FFF2-40B4-BE49-F238E27FC236}">
                <a16:creationId xmlns:a16="http://schemas.microsoft.com/office/drawing/2014/main" id="{93A00CC7-13F4-427B-8EA5-BC57F8BA48E0}"/>
              </a:ext>
            </a:extLst>
          </p:cNvPr>
          <p:cNvSpPr>
            <a:spLocks noGrp="1"/>
          </p:cNvSpPr>
          <p:nvPr>
            <p:ph type="dt" sz="half" idx="10"/>
          </p:nvPr>
        </p:nvSpPr>
        <p:spPr/>
        <p:txBody>
          <a:bodyPr/>
          <a:lstStyle>
            <a:lvl1pPr>
              <a:defRPr/>
            </a:lvl1pPr>
          </a:lstStyle>
          <a:p>
            <a:pPr>
              <a:defRPr/>
            </a:pPr>
            <a:endParaRPr lang="en-US"/>
          </a:p>
        </p:txBody>
      </p:sp>
      <p:sp>
        <p:nvSpPr>
          <p:cNvPr id="9" name="Footer Placeholder 2">
            <a:extLst>
              <a:ext uri="{FF2B5EF4-FFF2-40B4-BE49-F238E27FC236}">
                <a16:creationId xmlns:a16="http://schemas.microsoft.com/office/drawing/2014/main" id="{3EDA4AAB-DE77-4DC9-B3A3-9E129D0AB6EA}"/>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3">
            <a:extLst>
              <a:ext uri="{FF2B5EF4-FFF2-40B4-BE49-F238E27FC236}">
                <a16:creationId xmlns:a16="http://schemas.microsoft.com/office/drawing/2014/main" id="{4C92657C-89C5-4265-BB29-D7794BF7D31A}"/>
              </a:ext>
            </a:extLst>
          </p:cNvPr>
          <p:cNvSpPr>
            <a:spLocks noGrp="1"/>
          </p:cNvSpPr>
          <p:nvPr>
            <p:ph type="sldNum" sz="quarter" idx="12"/>
          </p:nvPr>
        </p:nvSpPr>
        <p:spPr>
          <a:xfrm>
            <a:off x="4267200" y="6324600"/>
            <a:ext cx="609600" cy="441325"/>
          </a:xfrm>
        </p:spPr>
        <p:txBody>
          <a:bodyPr/>
          <a:lstStyle>
            <a:lvl1pPr>
              <a:defRPr>
                <a:solidFill>
                  <a:srgbClr val="FFFFFF"/>
                </a:solidFill>
              </a:defRPr>
            </a:lvl1pPr>
          </a:lstStyle>
          <a:p>
            <a:fld id="{E68CC983-24B4-473E-972E-18F8CC5012B4}" type="slidenum">
              <a:rPr lang="en-US" altLang="en-US"/>
              <a:pPr/>
              <a:t>‹#›</a:t>
            </a:fld>
            <a:endParaRPr lang="en-US" altLang="en-US"/>
          </a:p>
        </p:txBody>
      </p:sp>
    </p:spTree>
    <p:extLst>
      <p:ext uri="{BB962C8B-B14F-4D97-AF65-F5344CB8AC3E}">
        <p14:creationId xmlns:p14="http://schemas.microsoft.com/office/powerpoint/2010/main" val="1914354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BE68BFD-D9DE-4C58-ABB4-621CDD3E4145}"/>
              </a:ext>
            </a:extLst>
          </p:cNvPr>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6" name="Rectangle 5">
            <a:extLst>
              <a:ext uri="{FF2B5EF4-FFF2-40B4-BE49-F238E27FC236}">
                <a16:creationId xmlns:a16="http://schemas.microsoft.com/office/drawing/2014/main" id="{F3D1B934-7167-4AA2-B886-E88900C330D0}"/>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7" name="Rectangle 6">
            <a:extLst>
              <a:ext uri="{FF2B5EF4-FFF2-40B4-BE49-F238E27FC236}">
                <a16:creationId xmlns:a16="http://schemas.microsoft.com/office/drawing/2014/main" id="{9ACD60B7-8B05-445A-92D8-3939E23567FF}"/>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8" name="Rectangle 7">
            <a:extLst>
              <a:ext uri="{FF2B5EF4-FFF2-40B4-BE49-F238E27FC236}">
                <a16:creationId xmlns:a16="http://schemas.microsoft.com/office/drawing/2014/main" id="{8F05C09F-E840-4B86-9770-B4A7A6BA806C}"/>
              </a:ext>
            </a:extLst>
          </p:cNvPr>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9" name="Rectangle 8">
            <a:extLst>
              <a:ext uri="{FF2B5EF4-FFF2-40B4-BE49-F238E27FC236}">
                <a16:creationId xmlns:a16="http://schemas.microsoft.com/office/drawing/2014/main" id="{6F6409AE-F85E-4B55-81E2-9EDE4AAE8381}"/>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0" name="Rectangle 9">
            <a:extLst>
              <a:ext uri="{FF2B5EF4-FFF2-40B4-BE49-F238E27FC236}">
                <a16:creationId xmlns:a16="http://schemas.microsoft.com/office/drawing/2014/main" id="{1D0CBE2E-6631-4605-929A-6B76D00AFA54}"/>
              </a:ext>
            </a:extLst>
          </p:cNvPr>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1" name="Rectangle 10">
            <a:extLst>
              <a:ext uri="{FF2B5EF4-FFF2-40B4-BE49-F238E27FC236}">
                <a16:creationId xmlns:a16="http://schemas.microsoft.com/office/drawing/2014/main" id="{A85216B9-A519-4492-873A-C158B19C2FB5}"/>
              </a:ext>
            </a:extLst>
          </p:cNvPr>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2" name="Straight Connector 11">
            <a:extLst>
              <a:ext uri="{FF2B5EF4-FFF2-40B4-BE49-F238E27FC236}">
                <a16:creationId xmlns:a16="http://schemas.microsoft.com/office/drawing/2014/main" id="{0F9F5FBA-D3A8-4814-B7F4-B6A4D74DCC4C}"/>
              </a:ext>
            </a:extLst>
          </p:cNvPr>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13" name="Oval 12">
            <a:extLst>
              <a:ext uri="{FF2B5EF4-FFF2-40B4-BE49-F238E27FC236}">
                <a16:creationId xmlns:a16="http://schemas.microsoft.com/office/drawing/2014/main" id="{A00DB18A-54D3-4B28-84D4-1D70A836A919}"/>
              </a:ext>
            </a:extLst>
          </p:cNvPr>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4" name="Oval 13">
            <a:extLst>
              <a:ext uri="{FF2B5EF4-FFF2-40B4-BE49-F238E27FC236}">
                <a16:creationId xmlns:a16="http://schemas.microsoft.com/office/drawing/2014/main" id="{B709BDFB-BF9F-4C3A-9D77-C5D6BD23DFD3}"/>
              </a:ext>
            </a:extLst>
          </p:cNvPr>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5" name="Rectangle 14">
            <a:extLst>
              <a:ext uri="{FF2B5EF4-FFF2-40B4-BE49-F238E27FC236}">
                <a16:creationId xmlns:a16="http://schemas.microsoft.com/office/drawing/2014/main" id="{10B26228-BDBB-48B9-9209-2AE34702116C}"/>
              </a:ext>
            </a:extLst>
          </p:cNvPr>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a:extLst>
              <a:ext uri="{FF2B5EF4-FFF2-40B4-BE49-F238E27FC236}">
                <a16:creationId xmlns:a16="http://schemas.microsoft.com/office/drawing/2014/main" id="{835469D0-1980-42D8-942B-3445A9CE24CF}"/>
              </a:ext>
            </a:extLst>
          </p:cNvPr>
          <p:cNvSpPr>
            <a:spLocks noGrp="1"/>
          </p:cNvSpPr>
          <p:nvPr>
            <p:ph type="sldNum" sz="quarter" idx="10"/>
          </p:nvPr>
        </p:nvSpPr>
        <p:spPr>
          <a:xfrm>
            <a:off x="1371600" y="312738"/>
            <a:ext cx="457200" cy="441325"/>
          </a:xfrm>
        </p:spPr>
        <p:txBody>
          <a:bodyPr/>
          <a:lstStyle>
            <a:lvl1pPr>
              <a:defRPr/>
            </a:lvl1pPr>
          </a:lstStyle>
          <a:p>
            <a:fld id="{2AB184C3-3A49-49A0-99E2-163AE33E8FA4}" type="slidenum">
              <a:rPr lang="en-US" altLang="en-US"/>
              <a:pPr/>
              <a:t>‹#›</a:t>
            </a:fld>
            <a:endParaRPr lang="en-US" altLang="en-US"/>
          </a:p>
        </p:txBody>
      </p:sp>
      <p:sp>
        <p:nvSpPr>
          <p:cNvPr id="17" name="Date Placeholder 4">
            <a:extLst>
              <a:ext uri="{FF2B5EF4-FFF2-40B4-BE49-F238E27FC236}">
                <a16:creationId xmlns:a16="http://schemas.microsoft.com/office/drawing/2014/main" id="{F1C8E41F-7C79-450E-AD18-B47FB7C95AA1}"/>
              </a:ext>
            </a:extLst>
          </p:cNvPr>
          <p:cNvSpPr>
            <a:spLocks noGrp="1"/>
          </p:cNvSpPr>
          <p:nvPr>
            <p:ph type="dt" sz="half" idx="11"/>
          </p:nvPr>
        </p:nvSpPr>
        <p:spPr/>
        <p:txBody>
          <a:bodyPr/>
          <a:lstStyle>
            <a:lvl1pPr>
              <a:defRPr/>
            </a:lvl1pPr>
          </a:lstStyle>
          <a:p>
            <a:pPr>
              <a:defRPr/>
            </a:pPr>
            <a:endParaRPr lang="en-US"/>
          </a:p>
        </p:txBody>
      </p:sp>
      <p:sp>
        <p:nvSpPr>
          <p:cNvPr id="18" name="Footer Placeholder 5">
            <a:extLst>
              <a:ext uri="{FF2B5EF4-FFF2-40B4-BE49-F238E27FC236}">
                <a16:creationId xmlns:a16="http://schemas.microsoft.com/office/drawing/2014/main" id="{4F5FF16D-BFF4-4EC6-8A73-EBBB8905E782}"/>
              </a:ext>
            </a:extLst>
          </p:cNvPr>
          <p:cNvSpPr>
            <a:spLocks noGrp="1"/>
          </p:cNvSpPr>
          <p:nvPr>
            <p:ph type="ftr" sz="quarter" idx="12"/>
          </p:nvPr>
        </p:nvSpPr>
        <p:spPr>
          <a:xfrm>
            <a:off x="301625" y="6410325"/>
            <a:ext cx="3382963" cy="366713"/>
          </a:xfrm>
        </p:spPr>
        <p:txBody>
          <a:bodyPr/>
          <a:lstStyle>
            <a:lvl1pPr>
              <a:defRPr/>
            </a:lvl1pPr>
          </a:lstStyle>
          <a:p>
            <a:pPr>
              <a:defRPr/>
            </a:pPr>
            <a:endParaRPr lang="en-US"/>
          </a:p>
        </p:txBody>
      </p:sp>
    </p:spTree>
    <p:extLst>
      <p:ext uri="{BB962C8B-B14F-4D97-AF65-F5344CB8AC3E}">
        <p14:creationId xmlns:p14="http://schemas.microsoft.com/office/powerpoint/2010/main" val="359158126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2CBF5503-98B6-48E5-A46A-46BA480024C3}"/>
              </a:ext>
            </a:extLst>
          </p:cNvPr>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6" name="Rectangle 5">
            <a:extLst>
              <a:ext uri="{FF2B5EF4-FFF2-40B4-BE49-F238E27FC236}">
                <a16:creationId xmlns:a16="http://schemas.microsoft.com/office/drawing/2014/main" id="{F22C7E7C-C63B-4D46-828C-AA77F9FF785D}"/>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7" name="Rectangle 6">
            <a:extLst>
              <a:ext uri="{FF2B5EF4-FFF2-40B4-BE49-F238E27FC236}">
                <a16:creationId xmlns:a16="http://schemas.microsoft.com/office/drawing/2014/main" id="{BFAE9698-1A12-43E5-B77B-F6B54766D7B7}"/>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8" name="Rectangle 7">
            <a:extLst>
              <a:ext uri="{FF2B5EF4-FFF2-40B4-BE49-F238E27FC236}">
                <a16:creationId xmlns:a16="http://schemas.microsoft.com/office/drawing/2014/main" id="{E6C83037-B510-48FB-8FA8-B4CC53BBCBD1}"/>
              </a:ext>
            </a:extLst>
          </p:cNvPr>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9" name="Rectangle 8">
            <a:extLst>
              <a:ext uri="{FF2B5EF4-FFF2-40B4-BE49-F238E27FC236}">
                <a16:creationId xmlns:a16="http://schemas.microsoft.com/office/drawing/2014/main" id="{8A66685B-9AE1-4D9B-8B46-3DFA3486AA54}"/>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0" name="Rectangle 9">
            <a:extLst>
              <a:ext uri="{FF2B5EF4-FFF2-40B4-BE49-F238E27FC236}">
                <a16:creationId xmlns:a16="http://schemas.microsoft.com/office/drawing/2014/main" id="{F0AD100E-3F28-4589-A319-55871BE8FFE8}"/>
              </a:ext>
            </a:extLst>
          </p:cNvPr>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1" name="Rectangle 10">
            <a:extLst>
              <a:ext uri="{FF2B5EF4-FFF2-40B4-BE49-F238E27FC236}">
                <a16:creationId xmlns:a16="http://schemas.microsoft.com/office/drawing/2014/main" id="{57676299-7202-42D5-AD4C-241C0BF0C4B5}"/>
              </a:ext>
            </a:extLst>
          </p:cNvPr>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2" name="Rectangle 11">
            <a:extLst>
              <a:ext uri="{FF2B5EF4-FFF2-40B4-BE49-F238E27FC236}">
                <a16:creationId xmlns:a16="http://schemas.microsoft.com/office/drawing/2014/main" id="{3449708F-68FA-4A67-8327-91D8C725A473}"/>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3" name="Oval 12">
            <a:extLst>
              <a:ext uri="{FF2B5EF4-FFF2-40B4-BE49-F238E27FC236}">
                <a16:creationId xmlns:a16="http://schemas.microsoft.com/office/drawing/2014/main" id="{75C112A9-17DA-46CE-937F-CE59B2F1AF2D}"/>
              </a:ext>
            </a:extLst>
          </p:cNvPr>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4" name="Oval 13">
            <a:extLst>
              <a:ext uri="{FF2B5EF4-FFF2-40B4-BE49-F238E27FC236}">
                <a16:creationId xmlns:a16="http://schemas.microsoft.com/office/drawing/2014/main" id="{399E9C36-00EB-49C9-B5DE-CA33E0890F6F}"/>
              </a:ext>
            </a:extLst>
          </p:cNvPr>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5" name="Rectangle 14">
            <a:extLst>
              <a:ext uri="{FF2B5EF4-FFF2-40B4-BE49-F238E27FC236}">
                <a16:creationId xmlns:a16="http://schemas.microsoft.com/office/drawing/2014/main" id="{D2BF8E4E-923C-4C52-BD04-60E34E5F0ED8}"/>
              </a:ext>
            </a:extLst>
          </p:cNvPr>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dirty="0"/>
              <a:t>Click icon to add picture</a:t>
            </a:r>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a:t>Click to edit Master text styles</a:t>
            </a:r>
          </a:p>
        </p:txBody>
      </p:sp>
      <p:sp>
        <p:nvSpPr>
          <p:cNvPr id="16" name="Slide Number Placeholder 6">
            <a:extLst>
              <a:ext uri="{FF2B5EF4-FFF2-40B4-BE49-F238E27FC236}">
                <a16:creationId xmlns:a16="http://schemas.microsoft.com/office/drawing/2014/main" id="{9E79AEBE-21D1-4D46-8A73-E4B3C22F276C}"/>
              </a:ext>
            </a:extLst>
          </p:cNvPr>
          <p:cNvSpPr>
            <a:spLocks noGrp="1"/>
          </p:cNvSpPr>
          <p:nvPr>
            <p:ph type="sldNum" sz="quarter" idx="10"/>
          </p:nvPr>
        </p:nvSpPr>
        <p:spPr>
          <a:xfrm>
            <a:off x="1371600" y="312738"/>
            <a:ext cx="457200" cy="441325"/>
          </a:xfrm>
        </p:spPr>
        <p:txBody>
          <a:bodyPr/>
          <a:lstStyle>
            <a:lvl1pPr>
              <a:defRPr/>
            </a:lvl1pPr>
          </a:lstStyle>
          <a:p>
            <a:fld id="{D8EFC645-E47E-4625-9718-A15F0E9B9C4B}" type="slidenum">
              <a:rPr lang="en-US" altLang="en-US"/>
              <a:pPr/>
              <a:t>‹#›</a:t>
            </a:fld>
            <a:endParaRPr lang="en-US" altLang="en-US"/>
          </a:p>
        </p:txBody>
      </p:sp>
      <p:sp>
        <p:nvSpPr>
          <p:cNvPr id="17" name="Date Placeholder 4">
            <a:extLst>
              <a:ext uri="{FF2B5EF4-FFF2-40B4-BE49-F238E27FC236}">
                <a16:creationId xmlns:a16="http://schemas.microsoft.com/office/drawing/2014/main" id="{6A03D94A-22D0-4FA8-92F1-3CE5B60FA05A}"/>
              </a:ext>
            </a:extLst>
          </p:cNvPr>
          <p:cNvSpPr>
            <a:spLocks noGrp="1"/>
          </p:cNvSpPr>
          <p:nvPr>
            <p:ph type="dt" sz="half" idx="11"/>
          </p:nvPr>
        </p:nvSpPr>
        <p:spPr>
          <a:xfrm>
            <a:off x="5788025" y="6405563"/>
            <a:ext cx="3044825" cy="365125"/>
          </a:xfrm>
        </p:spPr>
        <p:txBody>
          <a:bodyPr/>
          <a:lstStyle>
            <a:lvl1pPr>
              <a:defRPr/>
            </a:lvl1pPr>
          </a:lstStyle>
          <a:p>
            <a:pPr>
              <a:defRPr/>
            </a:pPr>
            <a:endParaRPr lang="en-US"/>
          </a:p>
        </p:txBody>
      </p:sp>
      <p:sp>
        <p:nvSpPr>
          <p:cNvPr id="18" name="Footer Placeholder 5">
            <a:extLst>
              <a:ext uri="{FF2B5EF4-FFF2-40B4-BE49-F238E27FC236}">
                <a16:creationId xmlns:a16="http://schemas.microsoft.com/office/drawing/2014/main" id="{C77CBCCD-20CB-41DB-906C-E6D5CB71D6B9}"/>
              </a:ext>
            </a:extLst>
          </p:cNvPr>
          <p:cNvSpPr>
            <a:spLocks noGrp="1"/>
          </p:cNvSpPr>
          <p:nvPr>
            <p:ph type="ftr" sz="quarter" idx="12"/>
          </p:nvPr>
        </p:nvSpPr>
        <p:spPr>
          <a:xfrm>
            <a:off x="301625" y="6410325"/>
            <a:ext cx="3584575" cy="366713"/>
          </a:xfrm>
        </p:spPr>
        <p:txBody>
          <a:bodyPr/>
          <a:lstStyle>
            <a:lvl1pPr>
              <a:defRPr/>
            </a:lvl1pPr>
          </a:lstStyle>
          <a:p>
            <a:pPr>
              <a:defRPr/>
            </a:pPr>
            <a:endParaRPr lang="en-US"/>
          </a:p>
        </p:txBody>
      </p:sp>
    </p:spTree>
    <p:extLst>
      <p:ext uri="{BB962C8B-B14F-4D97-AF65-F5344CB8AC3E}">
        <p14:creationId xmlns:p14="http://schemas.microsoft.com/office/powerpoint/2010/main" val="16501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E23E125-8EE7-4D9C-A588-1E5E2D512B52}"/>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6" name="Rectangle 15">
            <a:extLst>
              <a:ext uri="{FF2B5EF4-FFF2-40B4-BE49-F238E27FC236}">
                <a16:creationId xmlns:a16="http://schemas.microsoft.com/office/drawing/2014/main" id="{B621C640-DA7E-4349-BB2E-F5E6FEAE9238}"/>
              </a:ext>
            </a:extLst>
          </p:cNvPr>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8" name="Rectangle 17">
            <a:extLst>
              <a:ext uri="{FF2B5EF4-FFF2-40B4-BE49-F238E27FC236}">
                <a16:creationId xmlns:a16="http://schemas.microsoft.com/office/drawing/2014/main" id="{C6A60F01-D474-47D2-B7CF-EFA77C029A49}"/>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9" name="Rectangle 18">
            <a:extLst>
              <a:ext uri="{FF2B5EF4-FFF2-40B4-BE49-F238E27FC236}">
                <a16:creationId xmlns:a16="http://schemas.microsoft.com/office/drawing/2014/main" id="{9C0F0D87-39C2-42EA-A41C-EE7C568205AC}"/>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9" name="Rectangle 8">
            <a:extLst>
              <a:ext uri="{FF2B5EF4-FFF2-40B4-BE49-F238E27FC236}">
                <a16:creationId xmlns:a16="http://schemas.microsoft.com/office/drawing/2014/main" id="{7C434402-33CB-490E-B044-FC7DECE9C24F}"/>
              </a:ext>
            </a:extLst>
          </p:cNvPr>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4" name="Date Placeholder 13">
            <a:extLst>
              <a:ext uri="{FF2B5EF4-FFF2-40B4-BE49-F238E27FC236}">
                <a16:creationId xmlns:a16="http://schemas.microsoft.com/office/drawing/2014/main" id="{019C108E-0671-47DA-94CB-5FAE54A5DB88}"/>
              </a:ext>
            </a:extLst>
          </p:cNvPr>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latin typeface="Arial" charset="0"/>
              </a:defRPr>
            </a:lvl1pPr>
          </a:lstStyle>
          <a:p>
            <a:pPr>
              <a:defRPr/>
            </a:pPr>
            <a:endParaRPr lang="en-US"/>
          </a:p>
        </p:txBody>
      </p:sp>
      <p:sp>
        <p:nvSpPr>
          <p:cNvPr id="3" name="Footer Placeholder 2">
            <a:extLst>
              <a:ext uri="{FF2B5EF4-FFF2-40B4-BE49-F238E27FC236}">
                <a16:creationId xmlns:a16="http://schemas.microsoft.com/office/drawing/2014/main" id="{1F446084-8D2F-48B1-86A7-8BF249E6E2FF}"/>
              </a:ext>
            </a:extLst>
          </p:cNvPr>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latin typeface="Arial" charset="0"/>
              </a:defRPr>
            </a:lvl1pPr>
          </a:lstStyle>
          <a:p>
            <a:pPr>
              <a:defRPr/>
            </a:pPr>
            <a:endParaRPr lang="en-US"/>
          </a:p>
        </p:txBody>
      </p:sp>
      <p:sp>
        <p:nvSpPr>
          <p:cNvPr id="8" name="Rectangle 7">
            <a:extLst>
              <a:ext uri="{FF2B5EF4-FFF2-40B4-BE49-F238E27FC236}">
                <a16:creationId xmlns:a16="http://schemas.microsoft.com/office/drawing/2014/main" id="{2946AC18-9D5E-49AE-A563-3E9B671BBE7D}"/>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latin typeface="Arial" charset="0"/>
            </a:endParaRPr>
          </a:p>
        </p:txBody>
      </p:sp>
      <p:sp>
        <p:nvSpPr>
          <p:cNvPr id="10" name="Straight Connector 9">
            <a:extLst>
              <a:ext uri="{FF2B5EF4-FFF2-40B4-BE49-F238E27FC236}">
                <a16:creationId xmlns:a16="http://schemas.microsoft.com/office/drawing/2014/main" id="{C427CBB0-DC1D-49DA-9B4A-2212901A1A28}"/>
              </a:ext>
            </a:extLst>
          </p:cNvPr>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latin typeface="Arial" charset="0"/>
            </a:endParaRPr>
          </a:p>
        </p:txBody>
      </p:sp>
      <p:sp>
        <p:nvSpPr>
          <p:cNvPr id="12" name="Oval 11">
            <a:extLst>
              <a:ext uri="{FF2B5EF4-FFF2-40B4-BE49-F238E27FC236}">
                <a16:creationId xmlns:a16="http://schemas.microsoft.com/office/drawing/2014/main" id="{9DF2F69E-2017-4925-8F5E-54B1B4F27007}"/>
              </a:ext>
            </a:extLst>
          </p:cNvPr>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5" name="Oval 14">
            <a:extLst>
              <a:ext uri="{FF2B5EF4-FFF2-40B4-BE49-F238E27FC236}">
                <a16:creationId xmlns:a16="http://schemas.microsoft.com/office/drawing/2014/main" id="{C3E5BE71-DD1A-4751-8C6D-B3D3DC9CC308}"/>
              </a:ext>
            </a:extLst>
          </p:cNvPr>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23" name="Slide Number Placeholder 22">
            <a:extLst>
              <a:ext uri="{FF2B5EF4-FFF2-40B4-BE49-F238E27FC236}">
                <a16:creationId xmlns:a16="http://schemas.microsoft.com/office/drawing/2014/main" id="{E26F2D08-F8D3-4930-909D-817A1A47FC80}"/>
              </a:ext>
            </a:extLst>
          </p:cNvPr>
          <p:cNvSpPr>
            <a:spLocks noGrp="1"/>
          </p:cNvSpPr>
          <p:nvPr>
            <p:ph type="sldNum" sz="quarter" idx="4"/>
          </p:nvPr>
        </p:nvSpPr>
        <p:spPr>
          <a:xfrm>
            <a:off x="4343400" y="1039813"/>
            <a:ext cx="457200" cy="441325"/>
          </a:xfrm>
          <a:prstGeom prst="rect">
            <a:avLst/>
          </a:prstGeom>
        </p:spPr>
        <p:txBody>
          <a:bodyPr vert="horz" wrap="square" lIns="45720" tIns="45720" rIns="45720" bIns="45720" numCol="1" anchor="ctr" anchorCtr="0" compatLnSpc="1">
            <a:prstTxWarp prst="textNoShape">
              <a:avLst/>
            </a:prstTxWarp>
            <a:normAutofit/>
          </a:bodyPr>
          <a:lstStyle>
            <a:lvl1pPr algn="ctr" eaLnBrk="1" hangingPunct="1">
              <a:defRPr sz="1600">
                <a:solidFill>
                  <a:srgbClr val="7B9899"/>
                </a:solidFill>
              </a:defRPr>
            </a:lvl1pPr>
          </a:lstStyle>
          <a:p>
            <a:fld id="{66C1BEFA-324C-432E-B7F0-4570C259BBE1}" type="slidenum">
              <a:rPr lang="en-US" altLang="en-US"/>
              <a:pPr/>
              <a:t>‹#›</a:t>
            </a:fld>
            <a:endParaRPr lang="en-US" altLang="en-US"/>
          </a:p>
        </p:txBody>
      </p:sp>
      <p:sp>
        <p:nvSpPr>
          <p:cNvPr id="1038" name="Title Placeholder 21">
            <a:extLst>
              <a:ext uri="{FF2B5EF4-FFF2-40B4-BE49-F238E27FC236}">
                <a16:creationId xmlns:a16="http://schemas.microsoft.com/office/drawing/2014/main" id="{36193EB9-AE94-4754-8552-2C661B8DC418}"/>
              </a:ext>
            </a:extLst>
          </p:cNvPr>
          <p:cNvSpPr>
            <a:spLocks noGrp="1"/>
          </p:cNvSpPr>
          <p:nvPr>
            <p:ph type="title"/>
          </p:nvPr>
        </p:nvSpPr>
        <p:spPr bwMode="auto">
          <a:xfrm>
            <a:off x="301625" y="228600"/>
            <a:ext cx="8534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39" name="Text Placeholder 12">
            <a:extLst>
              <a:ext uri="{FF2B5EF4-FFF2-40B4-BE49-F238E27FC236}">
                <a16:creationId xmlns:a16="http://schemas.microsoft.com/office/drawing/2014/main" id="{4C4AF420-BA60-4243-A67A-39136D8F1C71}"/>
              </a:ext>
            </a:extLst>
          </p:cNvPr>
          <p:cNvSpPr>
            <a:spLocks noGrp="1"/>
          </p:cNvSpPr>
          <p:nvPr>
            <p:ph type="body" idx="1"/>
          </p:nvPr>
        </p:nvSpPr>
        <p:spPr bwMode="auto">
          <a:xfrm>
            <a:off x="301625" y="1524000"/>
            <a:ext cx="85344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Lst>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anose="05020102010507070707"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anose="05000000000000000000"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anose="05000000000000000000"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66CB9385-C045-4446-A38F-270CBD8DFBE9}"/>
              </a:ext>
            </a:extLst>
          </p:cNvPr>
          <p:cNvSpPr>
            <a:spLocks noGrp="1" noChangeArrowheads="1"/>
          </p:cNvSpPr>
          <p:nvPr>
            <p:ph type="ctrTitle"/>
          </p:nvPr>
        </p:nvSpPr>
        <p:spPr/>
        <p:txBody>
          <a:bodyPr/>
          <a:lstStyle/>
          <a:p>
            <a:pPr eaLnBrk="1" fontAlgn="auto" hangingPunct="1">
              <a:spcAft>
                <a:spcPts val="0"/>
              </a:spcAft>
              <a:defRPr/>
            </a:pPr>
            <a:r>
              <a:rPr lang="en-US" dirty="0">
                <a:effectLst>
                  <a:outerShdw blurRad="38100" dist="38100" dir="2700000" algn="tl">
                    <a:srgbClr val="000000">
                      <a:alpha val="43137"/>
                    </a:srgbClr>
                  </a:outerShdw>
                </a:effectLst>
              </a:rPr>
              <a:t>Understanding the Scriptures</a:t>
            </a:r>
          </a:p>
        </p:txBody>
      </p:sp>
      <p:sp>
        <p:nvSpPr>
          <p:cNvPr id="2051" name="Rectangle 3">
            <a:extLst>
              <a:ext uri="{FF2B5EF4-FFF2-40B4-BE49-F238E27FC236}">
                <a16:creationId xmlns:a16="http://schemas.microsoft.com/office/drawing/2014/main" id="{87739F36-8F51-45DB-A53E-7D80F8117F26}"/>
              </a:ext>
            </a:extLst>
          </p:cNvPr>
          <p:cNvSpPr>
            <a:spLocks noGrp="1" noChangeArrowheads="1"/>
          </p:cNvSpPr>
          <p:nvPr>
            <p:ph type="subTitle" idx="1"/>
          </p:nvPr>
        </p:nvSpPr>
        <p:spPr/>
        <p:txBody>
          <a:bodyPr>
            <a:normAutofit/>
          </a:bodyPr>
          <a:lstStyle/>
          <a:p>
            <a:pPr eaLnBrk="1" fontAlgn="auto" hangingPunct="1">
              <a:spcAft>
                <a:spcPts val="0"/>
              </a:spcAft>
              <a:defRPr/>
            </a:pPr>
            <a:r>
              <a:rPr lang="en-US" sz="2400" dirty="0"/>
              <a:t>Overcoming the Gap Between the </a:t>
            </a:r>
            <a:br>
              <a:rPr lang="en-US" sz="2400" dirty="0"/>
            </a:br>
            <a:r>
              <a:rPr lang="en-US" sz="2400" dirty="0"/>
              <a:t>“Then” and “Now”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C1BC0C-6F8C-4CC8-9D9C-FBEA5E8107F1}"/>
              </a:ext>
            </a:extLst>
          </p:cNvPr>
          <p:cNvPicPr>
            <a:picLocks noChangeAspect="1"/>
          </p:cNvPicPr>
          <p:nvPr/>
        </p:nvPicPr>
        <p:blipFill>
          <a:blip r:embed="rId2"/>
          <a:stretch>
            <a:fillRect/>
          </a:stretch>
        </p:blipFill>
        <p:spPr>
          <a:xfrm>
            <a:off x="-1" y="-23168"/>
            <a:ext cx="9144001" cy="6881168"/>
          </a:xfrm>
          <a:prstGeom prst="rect">
            <a:avLst/>
          </a:prstGeom>
        </p:spPr>
      </p:pic>
    </p:spTree>
    <p:extLst>
      <p:ext uri="{BB962C8B-B14F-4D97-AF65-F5344CB8AC3E}">
        <p14:creationId xmlns:p14="http://schemas.microsoft.com/office/powerpoint/2010/main" val="2052626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C84A2250-7B67-41DA-876A-55FE2023CC93}"/>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40963" name="Rectangle 3">
            <a:extLst>
              <a:ext uri="{FF2B5EF4-FFF2-40B4-BE49-F238E27FC236}">
                <a16:creationId xmlns:a16="http://schemas.microsoft.com/office/drawing/2014/main" id="{924E3AA4-3FFF-44D6-BD09-5092D6F78105}"/>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Once we have grasped (as best we can) the culture, history, language, literature, and geography of the passage—its past context, then we can derive principles to apply to our current situation.</a:t>
            </a:r>
          </a:p>
          <a:p>
            <a:pPr eaLnBrk="1" fontAlgn="auto" hangingPunct="1">
              <a:spcAft>
                <a:spcPts val="0"/>
              </a:spcAft>
              <a:defRPr/>
            </a:pPr>
            <a:r>
              <a:rPr lang="en-US" sz="3000" dirty="0"/>
              <a:t>Sometimes this takes a bit of effort, but the rewards are great. </a:t>
            </a:r>
          </a:p>
        </p:txBody>
      </p:sp>
    </p:spTree>
    <p:extLst>
      <p:ext uri="{BB962C8B-B14F-4D97-AF65-F5344CB8AC3E}">
        <p14:creationId xmlns:p14="http://schemas.microsoft.com/office/powerpoint/2010/main" val="3344917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C84A2250-7B67-41DA-876A-55FE2023CC93}"/>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40963" name="Rectangle 3">
            <a:extLst>
              <a:ext uri="{FF2B5EF4-FFF2-40B4-BE49-F238E27FC236}">
                <a16:creationId xmlns:a16="http://schemas.microsoft.com/office/drawing/2014/main" id="{924E3AA4-3FFF-44D6-BD09-5092D6F78105}"/>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Despite the gaps:</a:t>
            </a:r>
          </a:p>
          <a:p>
            <a:pPr eaLnBrk="1" fontAlgn="auto" hangingPunct="1">
              <a:spcAft>
                <a:spcPts val="0"/>
              </a:spcAft>
              <a:defRPr/>
            </a:pPr>
            <a:r>
              <a:rPr lang="en-US" sz="3000" dirty="0"/>
              <a:t>Scripture is universal.  We share a common humanity with the people of the Bible, even though we may not share the same culture, or language, etc.</a:t>
            </a:r>
          </a:p>
          <a:p>
            <a:pPr eaLnBrk="1" fontAlgn="auto" hangingPunct="1">
              <a:spcAft>
                <a:spcPts val="0"/>
              </a:spcAft>
              <a:defRPr/>
            </a:pPr>
            <a:r>
              <a:rPr lang="en-US" sz="3000" dirty="0"/>
              <a:t>Scripture is God-breathed (2 Tim. 3:16).</a:t>
            </a:r>
          </a:p>
          <a:p>
            <a:pPr eaLnBrk="1" fontAlgn="auto" hangingPunct="1">
              <a:spcAft>
                <a:spcPts val="0"/>
              </a:spcAft>
              <a:defRPr/>
            </a:pPr>
            <a:r>
              <a:rPr lang="en-US" sz="3000" dirty="0"/>
              <a:t>Being the “word of God” (Mt. 7:13), scripture reflects God’s character and authority.</a:t>
            </a:r>
          </a:p>
        </p:txBody>
      </p:sp>
    </p:spTree>
    <p:extLst>
      <p:ext uri="{BB962C8B-B14F-4D97-AF65-F5344CB8AC3E}">
        <p14:creationId xmlns:p14="http://schemas.microsoft.com/office/powerpoint/2010/main" val="188548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653B192-DF13-4588-B96A-EE0251E2A631}"/>
              </a:ext>
            </a:extLst>
          </p:cNvPr>
          <p:cNvPicPr>
            <a:picLocks noChangeAspect="1"/>
          </p:cNvPicPr>
          <p:nvPr/>
        </p:nvPicPr>
        <p:blipFill>
          <a:blip r:embed="rId2">
            <a:duotone>
              <a:prstClr val="black"/>
              <a:schemeClr val="accent3">
                <a:tint val="45000"/>
                <a:satMod val="400000"/>
              </a:schemeClr>
            </a:duotone>
          </a:blip>
          <a:stretch>
            <a:fillRect/>
          </a:stretch>
        </p:blipFill>
        <p:spPr>
          <a:xfrm>
            <a:off x="0" y="0"/>
            <a:ext cx="9144000" cy="6858000"/>
          </a:xfrm>
          <a:prstGeom prst="rect">
            <a:avLst/>
          </a:prstGeom>
        </p:spPr>
      </p:pic>
    </p:spTree>
    <p:extLst>
      <p:ext uri="{BB962C8B-B14F-4D97-AF65-F5344CB8AC3E}">
        <p14:creationId xmlns:p14="http://schemas.microsoft.com/office/powerpoint/2010/main" val="2062794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C84A2250-7B67-41DA-876A-55FE2023CC93}"/>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40963" name="Rectangle 3">
            <a:extLst>
              <a:ext uri="{FF2B5EF4-FFF2-40B4-BE49-F238E27FC236}">
                <a16:creationId xmlns:a16="http://schemas.microsoft.com/office/drawing/2014/main" id="{924E3AA4-3FFF-44D6-BD09-5092D6F78105}"/>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Scripture also has a timeless—an enduring—quality about it:</a:t>
            </a:r>
          </a:p>
          <a:p>
            <a:pPr eaLnBrk="1" fontAlgn="auto" hangingPunct="1">
              <a:spcAft>
                <a:spcPts val="0"/>
              </a:spcAft>
              <a:defRPr/>
            </a:pPr>
            <a:r>
              <a:rPr lang="en-US" sz="3000" dirty="0"/>
              <a:t>“Heaven and earth will pass away, but my words will never pass away” (Mt. 24:35).</a:t>
            </a:r>
          </a:p>
          <a:p>
            <a:pPr eaLnBrk="1" fontAlgn="auto" hangingPunct="1">
              <a:spcAft>
                <a:spcPts val="0"/>
              </a:spcAft>
              <a:defRPr/>
            </a:pPr>
            <a:r>
              <a:rPr lang="en-US" sz="3000" dirty="0"/>
              <a:t>“…and Scripture cannot be broken…” </a:t>
            </a:r>
            <a:br>
              <a:rPr lang="en-US" sz="3000" dirty="0"/>
            </a:br>
            <a:r>
              <a:rPr lang="en-US" sz="3000" dirty="0"/>
              <a:t>(Jn. 10:35).</a:t>
            </a:r>
          </a:p>
        </p:txBody>
      </p:sp>
    </p:spTree>
    <p:extLst>
      <p:ext uri="{BB962C8B-B14F-4D97-AF65-F5344CB8AC3E}">
        <p14:creationId xmlns:p14="http://schemas.microsoft.com/office/powerpoint/2010/main" val="38528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5CB954-A451-48B0-AE9D-0F86C31AB80B}"/>
              </a:ext>
            </a:extLst>
          </p:cNvPr>
          <p:cNvSpPr>
            <a:spLocks noGrp="1"/>
          </p:cNvSpPr>
          <p:nvPr>
            <p:ph type="body" idx="1"/>
          </p:nvPr>
        </p:nvSpPr>
        <p:spPr>
          <a:xfrm>
            <a:off x="1368425" y="2743200"/>
            <a:ext cx="6480175" cy="1673225"/>
          </a:xfrm>
        </p:spPr>
        <p:txBody>
          <a:bodyPr/>
          <a:lstStyle/>
          <a:p>
            <a:pPr eaLnBrk="1" hangingPunct="1">
              <a:defRPr/>
            </a:pPr>
            <a:endParaRPr lang="en-US" sz="2000" dirty="0"/>
          </a:p>
        </p:txBody>
      </p:sp>
      <p:sp>
        <p:nvSpPr>
          <p:cNvPr id="15363" name="Title 2">
            <a:extLst>
              <a:ext uri="{FF2B5EF4-FFF2-40B4-BE49-F238E27FC236}">
                <a16:creationId xmlns:a16="http://schemas.microsoft.com/office/drawing/2014/main" id="{2CE392C4-AD7B-4EB8-AE2F-E23D05138818}"/>
              </a:ext>
            </a:extLst>
          </p:cNvPr>
          <p:cNvSpPr>
            <a:spLocks noGrp="1"/>
          </p:cNvSpPr>
          <p:nvPr>
            <p:ph type="title"/>
          </p:nvPr>
        </p:nvSpPr>
        <p:spPr/>
        <p:txBody>
          <a:bodyPr/>
          <a:lstStyle/>
          <a:p>
            <a:pPr eaLnBrk="1" hangingPunct="1"/>
            <a:r>
              <a:rPr lang="en-US" altLang="en-US" dirty="0"/>
              <a:t>Finding the Bible Principles</a:t>
            </a:r>
          </a:p>
        </p:txBody>
      </p:sp>
    </p:spTree>
    <p:extLst>
      <p:ext uri="{BB962C8B-B14F-4D97-AF65-F5344CB8AC3E}">
        <p14:creationId xmlns:p14="http://schemas.microsoft.com/office/powerpoint/2010/main" val="4260889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544C35E6-DD5C-42A2-8910-DF916C0E3CBA}"/>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4819" name="Rectangle 3">
            <a:extLst>
              <a:ext uri="{FF2B5EF4-FFF2-40B4-BE49-F238E27FC236}">
                <a16:creationId xmlns:a16="http://schemas.microsoft.com/office/drawing/2014/main" id="{771D56DD-7C12-4907-AB47-350300A8A94E}"/>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One key to correctly applying the Bible to our lives is to discover its basic principles.</a:t>
            </a:r>
          </a:p>
          <a:p>
            <a:pPr eaLnBrk="1" fontAlgn="auto" hangingPunct="1">
              <a:spcAft>
                <a:spcPts val="0"/>
              </a:spcAft>
              <a:defRPr/>
            </a:pPr>
            <a:r>
              <a:rPr lang="en-US" sz="3000" dirty="0"/>
              <a:t>Principles are universal truths—they make sense in any culture at any time.</a:t>
            </a:r>
          </a:p>
          <a:p>
            <a:pPr eaLnBrk="1" fontAlgn="auto" hangingPunct="1">
              <a:spcAft>
                <a:spcPts val="0"/>
              </a:spcAft>
              <a:defRPr/>
            </a:pPr>
            <a:r>
              <a:rPr lang="en-US" sz="3000" dirty="0"/>
              <a:t>They help make the truths of the Bible relevant in our present culture.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8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1B997A5-AD50-4CF0-B3E4-BD56752FE11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5855" name="Rectangle 15">
            <a:extLst>
              <a:ext uri="{FF2B5EF4-FFF2-40B4-BE49-F238E27FC236}">
                <a16:creationId xmlns:a16="http://schemas.microsoft.com/office/drawing/2014/main" id="{17E51489-B58F-4F54-81CF-44B1045E32DF}"/>
              </a:ext>
            </a:extLst>
          </p:cNvPr>
          <p:cNvSpPr>
            <a:spLocks noGrp="1" noChangeArrowheads="1"/>
          </p:cNvSpPr>
          <p:nvPr>
            <p:ph idx="1"/>
          </p:nvPr>
        </p:nvSpPr>
        <p:spPr>
          <a:xfrm>
            <a:off x="457200" y="5105400"/>
            <a:ext cx="8229600" cy="990600"/>
          </a:xfrm>
        </p:spPr>
        <p:txBody>
          <a:bodyPr/>
          <a:lstStyle/>
          <a:p>
            <a:pPr eaLnBrk="1" fontAlgn="auto" hangingPunct="1">
              <a:lnSpc>
                <a:spcPct val="90000"/>
              </a:lnSpc>
              <a:spcAft>
                <a:spcPts val="0"/>
              </a:spcAft>
              <a:defRPr/>
            </a:pPr>
            <a:r>
              <a:rPr lang="en-US" sz="3000" dirty="0"/>
              <a:t>When it comes to application, principles help bridge the gap between the “then” and “now.”</a:t>
            </a:r>
          </a:p>
        </p:txBody>
      </p:sp>
      <p:sp>
        <p:nvSpPr>
          <p:cNvPr id="10244" name="Text Box 4">
            <a:extLst>
              <a:ext uri="{FF2B5EF4-FFF2-40B4-BE49-F238E27FC236}">
                <a16:creationId xmlns:a16="http://schemas.microsoft.com/office/drawing/2014/main" id="{A0FF620E-AE29-4774-B041-3F1EDE3A136E}"/>
              </a:ext>
            </a:extLst>
          </p:cNvPr>
          <p:cNvSpPr txBox="1">
            <a:spLocks noChangeArrowheads="1"/>
          </p:cNvSpPr>
          <p:nvPr/>
        </p:nvSpPr>
        <p:spPr bwMode="auto">
          <a:xfrm>
            <a:off x="381000" y="2819400"/>
            <a:ext cx="1225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3600">
                <a:solidFill>
                  <a:schemeClr val="accent1"/>
                </a:solidFill>
                <a:latin typeface="Arial" panose="020B0604020202020204" pitchFamily="34" charset="0"/>
              </a:rPr>
              <a:t>Then</a:t>
            </a:r>
          </a:p>
        </p:txBody>
      </p:sp>
      <p:sp>
        <p:nvSpPr>
          <p:cNvPr id="10245" name="Text Box 5">
            <a:extLst>
              <a:ext uri="{FF2B5EF4-FFF2-40B4-BE49-F238E27FC236}">
                <a16:creationId xmlns:a16="http://schemas.microsoft.com/office/drawing/2014/main" id="{46B81EDD-A7F4-45F1-B953-D5AF0E9A8CBF}"/>
              </a:ext>
            </a:extLst>
          </p:cNvPr>
          <p:cNvSpPr txBox="1">
            <a:spLocks noChangeArrowheads="1"/>
          </p:cNvSpPr>
          <p:nvPr/>
        </p:nvSpPr>
        <p:spPr bwMode="auto">
          <a:xfrm>
            <a:off x="7696200" y="2819400"/>
            <a:ext cx="1098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3600">
                <a:solidFill>
                  <a:schemeClr val="accent1"/>
                </a:solidFill>
                <a:latin typeface="Arial" panose="020B0604020202020204" pitchFamily="34" charset="0"/>
              </a:rPr>
              <a:t>Now</a:t>
            </a:r>
          </a:p>
        </p:txBody>
      </p:sp>
      <p:sp>
        <p:nvSpPr>
          <p:cNvPr id="10246" name="Text Box 6">
            <a:extLst>
              <a:ext uri="{FF2B5EF4-FFF2-40B4-BE49-F238E27FC236}">
                <a16:creationId xmlns:a16="http://schemas.microsoft.com/office/drawing/2014/main" id="{A27BB855-BECB-4364-8E0A-73689AB054C7}"/>
              </a:ext>
            </a:extLst>
          </p:cNvPr>
          <p:cNvSpPr txBox="1">
            <a:spLocks noChangeArrowheads="1"/>
          </p:cNvSpPr>
          <p:nvPr/>
        </p:nvSpPr>
        <p:spPr bwMode="auto">
          <a:xfrm>
            <a:off x="3962400" y="4311650"/>
            <a:ext cx="1149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3600">
                <a:latin typeface="Arial" panose="020B0604020202020204" pitchFamily="34" charset="0"/>
              </a:rPr>
              <a:t>GAP</a:t>
            </a:r>
          </a:p>
        </p:txBody>
      </p:sp>
      <p:sp>
        <p:nvSpPr>
          <p:cNvPr id="35852" name="Text Box 12">
            <a:extLst>
              <a:ext uri="{FF2B5EF4-FFF2-40B4-BE49-F238E27FC236}">
                <a16:creationId xmlns:a16="http://schemas.microsoft.com/office/drawing/2014/main" id="{41470208-25E8-4B3A-BFFC-3EC5D5DAAA4C}"/>
              </a:ext>
            </a:extLst>
          </p:cNvPr>
          <p:cNvSpPr txBox="1">
            <a:spLocks noChangeArrowheads="1"/>
          </p:cNvSpPr>
          <p:nvPr/>
        </p:nvSpPr>
        <p:spPr bwMode="auto">
          <a:xfrm>
            <a:off x="3486150" y="2025650"/>
            <a:ext cx="2165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3600" dirty="0">
                <a:latin typeface="Arial" panose="020B0604020202020204" pitchFamily="34" charset="0"/>
              </a:rPr>
              <a:t>Principles</a:t>
            </a:r>
          </a:p>
        </p:txBody>
      </p:sp>
      <p:pic>
        <p:nvPicPr>
          <p:cNvPr id="62466" name="Picture 2" descr="Write creative build story bridges, be simple by Zingarobesimple | Fiverr">
            <a:extLst>
              <a:ext uri="{FF2B5EF4-FFF2-40B4-BE49-F238E27FC236}">
                <a16:creationId xmlns:a16="http://schemas.microsoft.com/office/drawing/2014/main" id="{801EC9CA-8E31-4626-B590-5B348DC5E671}"/>
              </a:ext>
            </a:extLst>
          </p:cNvPr>
          <p:cNvPicPr>
            <a:picLocks noChangeAspect="1" noChangeArrowheads="1"/>
          </p:cNvPicPr>
          <p:nvPr/>
        </p:nvPicPr>
        <p:blipFill rotWithShape="1">
          <a:blip r:embed="rId2">
            <a:clrChange>
              <a:clrFrom>
                <a:srgbClr val="FFFFFF"/>
              </a:clrFrom>
              <a:clrTo>
                <a:srgbClr val="FFFFF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l="19518" t="28518" r="20037" b="28703"/>
          <a:stretch/>
        </p:blipFill>
        <p:spPr bwMode="auto">
          <a:xfrm>
            <a:off x="1574265" y="1981200"/>
            <a:ext cx="5989120" cy="2260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5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8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5" grpId="0" build="p"/>
      <p:bldP spid="358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C01245A-8B07-4636-87D9-0492CBA572B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8915" name="Rectangle 3">
            <a:extLst>
              <a:ext uri="{FF2B5EF4-FFF2-40B4-BE49-F238E27FC236}">
                <a16:creationId xmlns:a16="http://schemas.microsoft.com/office/drawing/2014/main" id="{9C923082-1EE4-4A52-9856-C930E17276A3}"/>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Some principles must be derived from the narrative, while others are propositional:</a:t>
            </a:r>
          </a:p>
          <a:p>
            <a:r>
              <a:rPr lang="en-US" sz="3000" dirty="0"/>
              <a:t>“One man considers one day more sacred than another; another man considers every day alike. Each one should be fully convinced in his own mind” (Ro. 14:5). </a:t>
            </a:r>
          </a:p>
          <a:p>
            <a:r>
              <a:rPr lang="en-US" sz="3000" dirty="0"/>
              <a:t>“Be careful, however, that the exercise of your freedom does not become a stumbling block to the weak” (1 Cor. 8:9).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C01245A-8B07-4636-87D9-0492CBA572B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8915" name="Rectangle 3">
            <a:extLst>
              <a:ext uri="{FF2B5EF4-FFF2-40B4-BE49-F238E27FC236}">
                <a16:creationId xmlns:a16="http://schemas.microsoft.com/office/drawing/2014/main" id="{9C923082-1EE4-4A52-9856-C930E17276A3}"/>
              </a:ext>
            </a:extLst>
          </p:cNvPr>
          <p:cNvSpPr>
            <a:spLocks noGrp="1" noChangeArrowheads="1"/>
          </p:cNvSpPr>
          <p:nvPr>
            <p:ph idx="1"/>
          </p:nvPr>
        </p:nvSpPr>
        <p:spPr>
          <a:xfrm>
            <a:off x="457200" y="1870075"/>
            <a:ext cx="8229600" cy="4683125"/>
          </a:xfrm>
        </p:spPr>
        <p:txBody>
          <a:bodyPr/>
          <a:lstStyle/>
          <a:p>
            <a:r>
              <a:rPr lang="en-US" sz="3000" dirty="0"/>
              <a:t>Sometimes principles place a demand on us contrary to present culture, sensibilities, or practices.  We must still follow the Bible.</a:t>
            </a:r>
          </a:p>
          <a:p>
            <a:r>
              <a:rPr lang="en-US" sz="3000" dirty="0"/>
              <a:t>Here are three such examples:</a:t>
            </a:r>
          </a:p>
          <a:p>
            <a:endParaRPr lang="en-US" sz="3000" dirty="0"/>
          </a:p>
        </p:txBody>
      </p:sp>
    </p:spTree>
    <p:extLst>
      <p:ext uri="{BB962C8B-B14F-4D97-AF65-F5344CB8AC3E}">
        <p14:creationId xmlns:p14="http://schemas.microsoft.com/office/powerpoint/2010/main" val="3807293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5CB954-A451-48B0-AE9D-0F86C31AB80B}"/>
              </a:ext>
            </a:extLst>
          </p:cNvPr>
          <p:cNvSpPr>
            <a:spLocks noGrp="1"/>
          </p:cNvSpPr>
          <p:nvPr>
            <p:ph type="body" idx="1"/>
          </p:nvPr>
        </p:nvSpPr>
        <p:spPr>
          <a:xfrm>
            <a:off x="1368425" y="2743200"/>
            <a:ext cx="6480175" cy="1673225"/>
          </a:xfrm>
        </p:spPr>
        <p:txBody>
          <a:bodyPr/>
          <a:lstStyle/>
          <a:p>
            <a:pPr eaLnBrk="1" hangingPunct="1">
              <a:defRPr/>
            </a:pPr>
            <a:endParaRPr lang="en-US" sz="2000" dirty="0"/>
          </a:p>
        </p:txBody>
      </p:sp>
      <p:sp>
        <p:nvSpPr>
          <p:cNvPr id="15363" name="Title 2">
            <a:extLst>
              <a:ext uri="{FF2B5EF4-FFF2-40B4-BE49-F238E27FC236}">
                <a16:creationId xmlns:a16="http://schemas.microsoft.com/office/drawing/2014/main" id="{2CE392C4-AD7B-4EB8-AE2F-E23D05138818}"/>
              </a:ext>
            </a:extLst>
          </p:cNvPr>
          <p:cNvSpPr>
            <a:spLocks noGrp="1"/>
          </p:cNvSpPr>
          <p:nvPr>
            <p:ph type="title"/>
          </p:nvPr>
        </p:nvSpPr>
        <p:spPr/>
        <p:txBody>
          <a:bodyPr/>
          <a:lstStyle/>
          <a:p>
            <a:pPr eaLnBrk="1" hangingPunct="1"/>
            <a:r>
              <a:rPr lang="en-US" altLang="en-US" dirty="0"/>
              <a:t>Recognizing the Gap </a:t>
            </a:r>
          </a:p>
        </p:txBody>
      </p:sp>
    </p:spTree>
    <p:extLst>
      <p:ext uri="{BB962C8B-B14F-4D97-AF65-F5344CB8AC3E}">
        <p14:creationId xmlns:p14="http://schemas.microsoft.com/office/powerpoint/2010/main" val="1219568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C01245A-8B07-4636-87D9-0492CBA572B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8915" name="Rectangle 3">
            <a:extLst>
              <a:ext uri="{FF2B5EF4-FFF2-40B4-BE49-F238E27FC236}">
                <a16:creationId xmlns:a16="http://schemas.microsoft.com/office/drawing/2014/main" id="{9C923082-1EE4-4A52-9856-C930E17276A3}"/>
              </a:ext>
            </a:extLst>
          </p:cNvPr>
          <p:cNvSpPr>
            <a:spLocks noGrp="1" noChangeArrowheads="1"/>
          </p:cNvSpPr>
          <p:nvPr>
            <p:ph idx="1"/>
          </p:nvPr>
        </p:nvSpPr>
        <p:spPr>
          <a:xfrm>
            <a:off x="457200" y="1870075"/>
            <a:ext cx="8229600" cy="4683125"/>
          </a:xfrm>
        </p:spPr>
        <p:txBody>
          <a:bodyPr/>
          <a:lstStyle/>
          <a:p>
            <a:r>
              <a:rPr lang="en-US" sz="2900" dirty="0"/>
              <a:t>So God created man in his own image, in the image of God he created him; male and female he created them (Ge. 1:27; cf. Mk. 10:6-9). </a:t>
            </a:r>
          </a:p>
          <a:p>
            <a:r>
              <a:rPr lang="en-US" sz="2900" dirty="0"/>
              <a:t>For this reason a man will leave his father and mother and be united to his wife, and they will become one flesh (Ge. 2:24; cf. Mt. 19:5-6). </a:t>
            </a:r>
          </a:p>
          <a:p>
            <a:r>
              <a:rPr lang="en-US" sz="2900" dirty="0"/>
              <a:t>Do not lie with a man as one lies with a woman; that is detestable (Lev. 18:22; cf. Ro. 1:26-27). </a:t>
            </a:r>
          </a:p>
        </p:txBody>
      </p:sp>
    </p:spTree>
    <p:extLst>
      <p:ext uri="{BB962C8B-B14F-4D97-AF65-F5344CB8AC3E}">
        <p14:creationId xmlns:p14="http://schemas.microsoft.com/office/powerpoint/2010/main" val="3885873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C01245A-8B07-4636-87D9-0492CBA572B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8915" name="Rectangle 3">
            <a:extLst>
              <a:ext uri="{FF2B5EF4-FFF2-40B4-BE49-F238E27FC236}">
                <a16:creationId xmlns:a16="http://schemas.microsoft.com/office/drawing/2014/main" id="{9C923082-1EE4-4A52-9856-C930E17276A3}"/>
              </a:ext>
            </a:extLst>
          </p:cNvPr>
          <p:cNvSpPr>
            <a:spLocks noGrp="1" noChangeArrowheads="1"/>
          </p:cNvSpPr>
          <p:nvPr>
            <p:ph idx="1"/>
          </p:nvPr>
        </p:nvSpPr>
        <p:spPr>
          <a:xfrm>
            <a:off x="457200" y="1870075"/>
            <a:ext cx="8229600" cy="4683125"/>
          </a:xfrm>
        </p:spPr>
        <p:txBody>
          <a:bodyPr/>
          <a:lstStyle/>
          <a:p>
            <a:r>
              <a:rPr lang="en-US" sz="3000" dirty="0"/>
              <a:t>Some principles are in the form of commandments.</a:t>
            </a:r>
          </a:p>
          <a:p>
            <a:r>
              <a:rPr lang="en-US" sz="3000" dirty="0"/>
              <a:t>“Honor your father and your mother, so that you may live long in the land the Lord your God is giving you” (Ex. 20:12). </a:t>
            </a:r>
          </a:p>
        </p:txBody>
      </p:sp>
    </p:spTree>
    <p:extLst>
      <p:ext uri="{BB962C8B-B14F-4D97-AF65-F5344CB8AC3E}">
        <p14:creationId xmlns:p14="http://schemas.microsoft.com/office/powerpoint/2010/main" val="182581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C01245A-8B07-4636-87D9-0492CBA572B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8915" name="Rectangle 3">
            <a:extLst>
              <a:ext uri="{FF2B5EF4-FFF2-40B4-BE49-F238E27FC236}">
                <a16:creationId xmlns:a16="http://schemas.microsoft.com/office/drawing/2014/main" id="{9C923082-1EE4-4A52-9856-C930E17276A3}"/>
              </a:ext>
            </a:extLst>
          </p:cNvPr>
          <p:cNvSpPr>
            <a:spLocks noGrp="1" noChangeArrowheads="1"/>
          </p:cNvSpPr>
          <p:nvPr>
            <p:ph idx="1"/>
          </p:nvPr>
        </p:nvSpPr>
        <p:spPr>
          <a:xfrm>
            <a:off x="457200" y="1870075"/>
            <a:ext cx="8229600" cy="4683125"/>
          </a:xfrm>
        </p:spPr>
        <p:txBody>
          <a:bodyPr/>
          <a:lstStyle/>
          <a:p>
            <a:r>
              <a:rPr lang="en-US" sz="3000" dirty="0"/>
              <a:t>Biblical principles (and commandments) are built on the two moral absolutes: love God and love one another (Mt. 22:36-40). </a:t>
            </a:r>
          </a:p>
        </p:txBody>
      </p:sp>
    </p:spTree>
    <p:extLst>
      <p:ext uri="{BB962C8B-B14F-4D97-AF65-F5344CB8AC3E}">
        <p14:creationId xmlns:p14="http://schemas.microsoft.com/office/powerpoint/2010/main" val="2761709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86B427-1C20-490E-BEF1-0E3156C79DD5}"/>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78846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C01245A-8B07-4636-87D9-0492CBA572B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8915" name="Rectangle 3">
            <a:extLst>
              <a:ext uri="{FF2B5EF4-FFF2-40B4-BE49-F238E27FC236}">
                <a16:creationId xmlns:a16="http://schemas.microsoft.com/office/drawing/2014/main" id="{9C923082-1EE4-4A52-9856-C930E17276A3}"/>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Every law applies one or both moral absolutes to a specific situation.</a:t>
            </a:r>
          </a:p>
          <a:p>
            <a:pPr eaLnBrk="1" fontAlgn="auto" hangingPunct="1">
              <a:spcAft>
                <a:spcPts val="0"/>
              </a:spcAft>
              <a:defRPr/>
            </a:pPr>
            <a:r>
              <a:rPr lang="en-US" sz="3000" dirty="0"/>
              <a:t>If we put this in an equation, we have:</a:t>
            </a:r>
          </a:p>
          <a:p>
            <a:pPr eaLnBrk="1" fontAlgn="auto" hangingPunct="1">
              <a:spcAft>
                <a:spcPts val="0"/>
              </a:spcAft>
              <a:defRPr/>
            </a:pPr>
            <a:endParaRPr lang="en-US" sz="3000" dirty="0"/>
          </a:p>
          <a:p>
            <a:pPr eaLnBrk="1" fontAlgn="auto" hangingPunct="1">
              <a:spcAft>
                <a:spcPts val="0"/>
              </a:spcAft>
              <a:defRPr/>
            </a:pPr>
            <a:endParaRPr lang="en-US" sz="3000" dirty="0"/>
          </a:p>
          <a:p>
            <a:pPr eaLnBrk="1" fontAlgn="auto" hangingPunct="1">
              <a:spcAft>
                <a:spcPts val="0"/>
              </a:spcAft>
              <a:defRPr/>
            </a:pPr>
            <a:endParaRPr lang="en-US" sz="3000" dirty="0"/>
          </a:p>
          <a:p>
            <a:pPr eaLnBrk="1" fontAlgn="auto" hangingPunct="1">
              <a:spcAft>
                <a:spcPts val="0"/>
              </a:spcAft>
              <a:defRPr/>
            </a:pPr>
            <a:r>
              <a:rPr lang="en-US" sz="3000" dirty="0"/>
              <a:t>The Bible shows us how to love God and love one another in the context of God’s holiness.</a:t>
            </a:r>
          </a:p>
        </p:txBody>
      </p:sp>
      <p:sp>
        <p:nvSpPr>
          <p:cNvPr id="2" name="TextBox 1">
            <a:extLst>
              <a:ext uri="{FF2B5EF4-FFF2-40B4-BE49-F238E27FC236}">
                <a16:creationId xmlns:a16="http://schemas.microsoft.com/office/drawing/2014/main" id="{641F933B-9992-429C-8B35-9F23BB688430}"/>
              </a:ext>
            </a:extLst>
          </p:cNvPr>
          <p:cNvSpPr txBox="1"/>
          <p:nvPr/>
        </p:nvSpPr>
        <p:spPr>
          <a:xfrm>
            <a:off x="609600" y="3919249"/>
            <a:ext cx="7728206" cy="584775"/>
          </a:xfrm>
          <a:prstGeom prst="rect">
            <a:avLst/>
          </a:prstGeom>
          <a:noFill/>
        </p:spPr>
        <p:txBody>
          <a:bodyPr wrap="none" rtlCol="0">
            <a:spAutoFit/>
          </a:bodyPr>
          <a:lstStyle/>
          <a:p>
            <a:r>
              <a:rPr lang="en-US" sz="3200" dirty="0"/>
              <a:t>Moral Absolute + Specific Situation = Law</a:t>
            </a:r>
          </a:p>
        </p:txBody>
      </p:sp>
    </p:spTree>
    <p:extLst>
      <p:ext uri="{BB962C8B-B14F-4D97-AF65-F5344CB8AC3E}">
        <p14:creationId xmlns:p14="http://schemas.microsoft.com/office/powerpoint/2010/main" val="229972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9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C01245A-8B07-4636-87D9-0492CBA572B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8915" name="Rectangle 3">
            <a:extLst>
              <a:ext uri="{FF2B5EF4-FFF2-40B4-BE49-F238E27FC236}">
                <a16:creationId xmlns:a16="http://schemas.microsoft.com/office/drawing/2014/main" id="{9C923082-1EE4-4A52-9856-C930E17276A3}"/>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To be valid, the principle should not contradict the obvious teachings of the rest of the Bible.</a:t>
            </a:r>
          </a:p>
          <a:p>
            <a:pPr eaLnBrk="1" fontAlgn="auto" hangingPunct="1">
              <a:spcAft>
                <a:spcPts val="0"/>
              </a:spcAft>
              <a:defRPr/>
            </a:pPr>
            <a:r>
              <a:rPr lang="en-US" sz="3000" dirty="0"/>
              <a:t>Being timeless, the principle relates to the biblical world as well as the contemporary audience.</a:t>
            </a:r>
          </a:p>
          <a:p>
            <a:pPr eaLnBrk="1" fontAlgn="auto" hangingPunct="1">
              <a:spcAft>
                <a:spcPts val="0"/>
              </a:spcAft>
              <a:defRPr/>
            </a:pPr>
            <a:r>
              <a:rPr lang="en-US" sz="3000" dirty="0"/>
              <a:t>Thus, principles are not culturally bound.</a:t>
            </a:r>
          </a:p>
        </p:txBody>
      </p:sp>
    </p:spTree>
    <p:extLst>
      <p:ext uri="{BB962C8B-B14F-4D97-AF65-F5344CB8AC3E}">
        <p14:creationId xmlns:p14="http://schemas.microsoft.com/office/powerpoint/2010/main" val="2984066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478EFE3-3C04-48E0-899D-1D1FB7B5D20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9939" name="Rectangle 3">
            <a:extLst>
              <a:ext uri="{FF2B5EF4-FFF2-40B4-BE49-F238E27FC236}">
                <a16:creationId xmlns:a16="http://schemas.microsoft.com/office/drawing/2014/main" id="{B264BBF3-1314-488D-A203-D269D733EE91}"/>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In this way, principles can be found behind the proposition or story, separate from the culture.</a:t>
            </a:r>
          </a:p>
          <a:p>
            <a:pPr eaLnBrk="1" fontAlgn="auto" hangingPunct="1">
              <a:spcAft>
                <a:spcPts val="0"/>
              </a:spcAft>
              <a:defRPr/>
            </a:pPr>
            <a:r>
              <a:rPr lang="en-US" sz="3000" dirty="0"/>
              <a:t>In some cases, finding a principle means dropping the cultural particular in the text and moving to the broader, more general, level.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478EFE3-3C04-48E0-899D-1D1FB7B5D20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9939" name="Rectangle 3">
            <a:extLst>
              <a:ext uri="{FF2B5EF4-FFF2-40B4-BE49-F238E27FC236}">
                <a16:creationId xmlns:a16="http://schemas.microsoft.com/office/drawing/2014/main" id="{B264BBF3-1314-488D-A203-D269D733EE91}"/>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For example: “You shall not covet your neighbor’s…donkey” (Ex. 20:17) can be understood, in principle, as not coveting anything that belongs to your neighbor.</a:t>
            </a:r>
          </a:p>
        </p:txBody>
      </p:sp>
    </p:spTree>
    <p:extLst>
      <p:ext uri="{BB962C8B-B14F-4D97-AF65-F5344CB8AC3E}">
        <p14:creationId xmlns:p14="http://schemas.microsoft.com/office/powerpoint/2010/main" val="3263458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478EFE3-3C04-48E0-899D-1D1FB7B5D20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9939" name="Rectangle 3">
            <a:extLst>
              <a:ext uri="{FF2B5EF4-FFF2-40B4-BE49-F238E27FC236}">
                <a16:creationId xmlns:a16="http://schemas.microsoft.com/office/drawing/2014/main" id="{B264BBF3-1314-488D-A203-D269D733EE91}"/>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The general principle is not dependent upon the cultural particular—the donkey.</a:t>
            </a:r>
          </a:p>
          <a:p>
            <a:pPr eaLnBrk="1" fontAlgn="auto" hangingPunct="1">
              <a:spcAft>
                <a:spcPts val="0"/>
              </a:spcAft>
              <a:defRPr/>
            </a:pPr>
            <a:r>
              <a:rPr lang="en-US" sz="3000" dirty="0"/>
              <a:t>If we continue to the final level of generality, we discover a moral absolute at the foundation of the practice: love God and/</a:t>
            </a:r>
            <a:br>
              <a:rPr lang="en-US" sz="3000" dirty="0"/>
            </a:br>
            <a:r>
              <a:rPr lang="en-US" sz="3000" dirty="0"/>
              <a:t>or love one another.</a:t>
            </a:r>
          </a:p>
          <a:p>
            <a:pPr eaLnBrk="1" fontAlgn="auto" hangingPunct="1">
              <a:spcAft>
                <a:spcPts val="0"/>
              </a:spcAft>
              <a:defRPr/>
            </a:pPr>
            <a:r>
              <a:rPr lang="en-US" sz="3000" dirty="0"/>
              <a:t>Not coveting the things of my neighbor follows the moral absolute of loving one another.</a:t>
            </a:r>
          </a:p>
        </p:txBody>
      </p:sp>
    </p:spTree>
    <p:extLst>
      <p:ext uri="{BB962C8B-B14F-4D97-AF65-F5344CB8AC3E}">
        <p14:creationId xmlns:p14="http://schemas.microsoft.com/office/powerpoint/2010/main" val="36339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5CB954-A451-48B0-AE9D-0F86C31AB80B}"/>
              </a:ext>
            </a:extLst>
          </p:cNvPr>
          <p:cNvSpPr>
            <a:spLocks noGrp="1"/>
          </p:cNvSpPr>
          <p:nvPr>
            <p:ph type="body" idx="1"/>
          </p:nvPr>
        </p:nvSpPr>
        <p:spPr>
          <a:xfrm>
            <a:off x="1368425" y="2743200"/>
            <a:ext cx="6480175" cy="1673225"/>
          </a:xfrm>
        </p:spPr>
        <p:txBody>
          <a:bodyPr/>
          <a:lstStyle/>
          <a:p>
            <a:pPr eaLnBrk="1" hangingPunct="1">
              <a:defRPr/>
            </a:pPr>
            <a:endParaRPr lang="en-US" sz="2000" dirty="0"/>
          </a:p>
        </p:txBody>
      </p:sp>
      <p:sp>
        <p:nvSpPr>
          <p:cNvPr id="15363" name="Title 2">
            <a:extLst>
              <a:ext uri="{FF2B5EF4-FFF2-40B4-BE49-F238E27FC236}">
                <a16:creationId xmlns:a16="http://schemas.microsoft.com/office/drawing/2014/main" id="{2CE392C4-AD7B-4EB8-AE2F-E23D05138818}"/>
              </a:ext>
            </a:extLst>
          </p:cNvPr>
          <p:cNvSpPr>
            <a:spLocks noGrp="1"/>
          </p:cNvSpPr>
          <p:nvPr>
            <p:ph type="title"/>
          </p:nvPr>
        </p:nvSpPr>
        <p:spPr/>
        <p:txBody>
          <a:bodyPr/>
          <a:lstStyle/>
          <a:p>
            <a:pPr eaLnBrk="1" hangingPunct="1"/>
            <a:r>
              <a:rPr lang="en-US" altLang="en-US" dirty="0"/>
              <a:t>Using the Ladder of Principles</a:t>
            </a:r>
          </a:p>
        </p:txBody>
      </p:sp>
    </p:spTree>
    <p:extLst>
      <p:ext uri="{BB962C8B-B14F-4D97-AF65-F5344CB8AC3E}">
        <p14:creationId xmlns:p14="http://schemas.microsoft.com/office/powerpoint/2010/main" val="266258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9719FF17-6FA7-488B-B678-7F92E1A7B04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2771" name="Rectangle 3">
            <a:extLst>
              <a:ext uri="{FF2B5EF4-FFF2-40B4-BE49-F238E27FC236}">
                <a16:creationId xmlns:a16="http://schemas.microsoft.com/office/drawing/2014/main" id="{0B8371DF-D895-4684-AABA-31BA3D31A3D0}"/>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Have you ever read the Bible and wondered how this really applies to me today?  How is it relevant?</a:t>
            </a:r>
          </a:p>
          <a:p>
            <a:pPr eaLnBrk="1" fontAlgn="auto" hangingPunct="1">
              <a:spcAft>
                <a:spcPts val="0"/>
              </a:spcAft>
              <a:defRPr/>
            </a:pPr>
            <a:r>
              <a:rPr lang="en-US" sz="3000" dirty="0"/>
              <a:t>The Bible stories sometimes seem so distant—especially from today’s information-rich, technologically-centered 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478EFE3-3C04-48E0-899D-1D1FB7B5D20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9939" name="Rectangle 3">
            <a:extLst>
              <a:ext uri="{FF2B5EF4-FFF2-40B4-BE49-F238E27FC236}">
                <a16:creationId xmlns:a16="http://schemas.microsoft.com/office/drawing/2014/main" id="{B264BBF3-1314-488D-A203-D269D733EE91}"/>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One helpful way to work with principles and the cultural particulars sometimes attached to them is to use the “Ladder of Principles.” </a:t>
            </a:r>
          </a:p>
        </p:txBody>
      </p:sp>
    </p:spTree>
    <p:extLst>
      <p:ext uri="{BB962C8B-B14F-4D97-AF65-F5344CB8AC3E}">
        <p14:creationId xmlns:p14="http://schemas.microsoft.com/office/powerpoint/2010/main" val="20930927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1B997A5-AD50-4CF0-B3E4-BD56752FE11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Ladder of Principles</a:t>
            </a:r>
          </a:p>
        </p:txBody>
      </p:sp>
      <p:sp>
        <p:nvSpPr>
          <p:cNvPr id="10244" name="Text Box 4">
            <a:extLst>
              <a:ext uri="{FF2B5EF4-FFF2-40B4-BE49-F238E27FC236}">
                <a16:creationId xmlns:a16="http://schemas.microsoft.com/office/drawing/2014/main" id="{A0FF620E-AE29-4774-B041-3F1EDE3A136E}"/>
              </a:ext>
            </a:extLst>
          </p:cNvPr>
          <p:cNvSpPr txBox="1">
            <a:spLocks noChangeArrowheads="1"/>
          </p:cNvSpPr>
          <p:nvPr/>
        </p:nvSpPr>
        <p:spPr bwMode="auto">
          <a:xfrm>
            <a:off x="3699806" y="1951905"/>
            <a:ext cx="1744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solidFill>
                  <a:schemeClr val="accent1"/>
                </a:solidFill>
                <a:latin typeface="Arial" panose="020B0604020202020204" pitchFamily="34" charset="0"/>
              </a:rPr>
              <a:t>Principles</a:t>
            </a:r>
          </a:p>
        </p:txBody>
      </p:sp>
      <p:sp>
        <p:nvSpPr>
          <p:cNvPr id="10245" name="Text Box 5">
            <a:extLst>
              <a:ext uri="{FF2B5EF4-FFF2-40B4-BE49-F238E27FC236}">
                <a16:creationId xmlns:a16="http://schemas.microsoft.com/office/drawing/2014/main" id="{46B81EDD-A7F4-45F1-B953-D5AF0E9A8CBF}"/>
              </a:ext>
            </a:extLst>
          </p:cNvPr>
          <p:cNvSpPr txBox="1">
            <a:spLocks noChangeArrowheads="1"/>
          </p:cNvSpPr>
          <p:nvPr/>
        </p:nvSpPr>
        <p:spPr bwMode="auto">
          <a:xfrm>
            <a:off x="371297" y="5635211"/>
            <a:ext cx="39629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solidFill>
                  <a:schemeClr val="accent1"/>
                </a:solidFill>
                <a:latin typeface="Arial" panose="020B0604020202020204" pitchFamily="34" charset="0"/>
              </a:rPr>
              <a:t>with Cultural Particulars</a:t>
            </a:r>
          </a:p>
        </p:txBody>
      </p:sp>
      <p:sp>
        <p:nvSpPr>
          <p:cNvPr id="10246" name="Text Box 6">
            <a:extLst>
              <a:ext uri="{FF2B5EF4-FFF2-40B4-BE49-F238E27FC236}">
                <a16:creationId xmlns:a16="http://schemas.microsoft.com/office/drawing/2014/main" id="{A27BB855-BECB-4364-8E0A-73689AB054C7}"/>
              </a:ext>
            </a:extLst>
          </p:cNvPr>
          <p:cNvSpPr txBox="1">
            <a:spLocks noChangeArrowheads="1"/>
          </p:cNvSpPr>
          <p:nvPr/>
        </p:nvSpPr>
        <p:spPr bwMode="auto">
          <a:xfrm>
            <a:off x="421791" y="5257800"/>
            <a:ext cx="38619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latin typeface="Arial" panose="020B0604020202020204" pitchFamily="34" charset="0"/>
              </a:rPr>
              <a:t>Bible-Specific Situation</a:t>
            </a:r>
          </a:p>
        </p:txBody>
      </p:sp>
      <p:sp>
        <p:nvSpPr>
          <p:cNvPr id="35852" name="Text Box 12">
            <a:extLst>
              <a:ext uri="{FF2B5EF4-FFF2-40B4-BE49-F238E27FC236}">
                <a16:creationId xmlns:a16="http://schemas.microsoft.com/office/drawing/2014/main" id="{41470208-25E8-4B3A-BFFC-3EC5D5DAAA4C}"/>
              </a:ext>
            </a:extLst>
          </p:cNvPr>
          <p:cNvSpPr txBox="1">
            <a:spLocks noChangeArrowheads="1"/>
          </p:cNvSpPr>
          <p:nvPr/>
        </p:nvSpPr>
        <p:spPr bwMode="auto">
          <a:xfrm>
            <a:off x="3196782" y="1574494"/>
            <a:ext cx="27440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latin typeface="Arial" panose="020B0604020202020204" pitchFamily="34" charset="0"/>
              </a:rPr>
              <a:t>Moral Absolutes</a:t>
            </a:r>
          </a:p>
        </p:txBody>
      </p:sp>
      <p:sp>
        <p:nvSpPr>
          <p:cNvPr id="9" name="Text Box 5">
            <a:extLst>
              <a:ext uri="{FF2B5EF4-FFF2-40B4-BE49-F238E27FC236}">
                <a16:creationId xmlns:a16="http://schemas.microsoft.com/office/drawing/2014/main" id="{134ADD9F-0FB8-4980-B8A4-D5EE8D2A8F1C}"/>
              </a:ext>
            </a:extLst>
          </p:cNvPr>
          <p:cNvSpPr txBox="1">
            <a:spLocks noChangeArrowheads="1"/>
          </p:cNvSpPr>
          <p:nvPr/>
        </p:nvSpPr>
        <p:spPr bwMode="auto">
          <a:xfrm>
            <a:off x="4898354" y="5635211"/>
            <a:ext cx="39629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solidFill>
                  <a:schemeClr val="accent1"/>
                </a:solidFill>
                <a:latin typeface="Arial" panose="020B0604020202020204" pitchFamily="34" charset="0"/>
              </a:rPr>
              <a:t>with Cultural Particulars</a:t>
            </a:r>
          </a:p>
        </p:txBody>
      </p:sp>
      <p:sp>
        <p:nvSpPr>
          <p:cNvPr id="10" name="Text Box 6">
            <a:extLst>
              <a:ext uri="{FF2B5EF4-FFF2-40B4-BE49-F238E27FC236}">
                <a16:creationId xmlns:a16="http://schemas.microsoft.com/office/drawing/2014/main" id="{0EB83347-BBE3-44CA-9B6A-090CE4833B8C}"/>
              </a:ext>
            </a:extLst>
          </p:cNvPr>
          <p:cNvSpPr txBox="1">
            <a:spLocks noChangeArrowheads="1"/>
          </p:cNvSpPr>
          <p:nvPr/>
        </p:nvSpPr>
        <p:spPr bwMode="auto">
          <a:xfrm>
            <a:off x="5427261" y="5249333"/>
            <a:ext cx="28841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latin typeface="Arial" panose="020B0604020202020204" pitchFamily="34" charset="0"/>
              </a:rPr>
              <a:t>Current Situation</a:t>
            </a:r>
          </a:p>
        </p:txBody>
      </p:sp>
      <p:pic>
        <p:nvPicPr>
          <p:cNvPr id="78850" name="Picture 2" descr="Simple Ladder High Res Stock Images | Shutterstock">
            <a:extLst>
              <a:ext uri="{FF2B5EF4-FFF2-40B4-BE49-F238E27FC236}">
                <a16:creationId xmlns:a16="http://schemas.microsoft.com/office/drawing/2014/main" id="{5C908AB9-7F2F-4257-88E3-5D8D56098AF9}"/>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4781" t="14552" r="15466" b="23059"/>
          <a:stretch/>
        </p:blipFill>
        <p:spPr bwMode="auto">
          <a:xfrm>
            <a:off x="2864861" y="2209800"/>
            <a:ext cx="3414277" cy="3288699"/>
          </a:xfrm>
          <a:prstGeom prst="rect">
            <a:avLst/>
          </a:prstGeom>
          <a:noFill/>
          <a:extLst>
            <a:ext uri="{909E8E84-426E-40DD-AFC4-6F175D3DCCD1}">
              <a14:hiddenFill xmlns:a14="http://schemas.microsoft.com/office/drawing/2010/main">
                <a:solidFill>
                  <a:srgbClr val="FFFFFF"/>
                </a:solidFill>
              </a14:hiddenFill>
            </a:ext>
          </a:extLst>
        </p:spPr>
      </p:pic>
      <p:sp>
        <p:nvSpPr>
          <p:cNvPr id="2" name="Arrow: Down 1">
            <a:extLst>
              <a:ext uri="{FF2B5EF4-FFF2-40B4-BE49-F238E27FC236}">
                <a16:creationId xmlns:a16="http://schemas.microsoft.com/office/drawing/2014/main" id="{31522F7A-A079-4FA5-B1D1-32F996428619}"/>
              </a:ext>
            </a:extLst>
          </p:cNvPr>
          <p:cNvSpPr/>
          <p:nvPr/>
        </p:nvSpPr>
        <p:spPr>
          <a:xfrm rot="11893251">
            <a:off x="2676405" y="3075736"/>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Down 12">
            <a:extLst>
              <a:ext uri="{FF2B5EF4-FFF2-40B4-BE49-F238E27FC236}">
                <a16:creationId xmlns:a16="http://schemas.microsoft.com/office/drawing/2014/main" id="{488F76B2-A189-4D2B-92D6-BB962FEA97AB}"/>
              </a:ext>
            </a:extLst>
          </p:cNvPr>
          <p:cNvSpPr/>
          <p:nvPr/>
        </p:nvSpPr>
        <p:spPr>
          <a:xfrm rot="20553951">
            <a:off x="5969285" y="3141869"/>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5">
            <a:extLst>
              <a:ext uri="{FF2B5EF4-FFF2-40B4-BE49-F238E27FC236}">
                <a16:creationId xmlns:a16="http://schemas.microsoft.com/office/drawing/2014/main" id="{08B1107E-5E89-43DA-B9E9-6A8339B2A507}"/>
              </a:ext>
            </a:extLst>
          </p:cNvPr>
          <p:cNvSpPr txBox="1">
            <a:spLocks noChangeArrowheads="1"/>
          </p:cNvSpPr>
          <p:nvPr/>
        </p:nvSpPr>
        <p:spPr bwMode="auto">
          <a:xfrm>
            <a:off x="567724" y="3129959"/>
            <a:ext cx="20665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From Specific</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to General</a:t>
            </a:r>
          </a:p>
        </p:txBody>
      </p:sp>
      <p:sp>
        <p:nvSpPr>
          <p:cNvPr id="15" name="Text Box 5">
            <a:extLst>
              <a:ext uri="{FF2B5EF4-FFF2-40B4-BE49-F238E27FC236}">
                <a16:creationId xmlns:a16="http://schemas.microsoft.com/office/drawing/2014/main" id="{39A8E554-062C-472A-AADC-3EDFA2474AE6}"/>
              </a:ext>
            </a:extLst>
          </p:cNvPr>
          <p:cNvSpPr txBox="1">
            <a:spLocks noChangeArrowheads="1"/>
          </p:cNvSpPr>
          <p:nvPr/>
        </p:nvSpPr>
        <p:spPr bwMode="auto">
          <a:xfrm>
            <a:off x="6553200" y="3064933"/>
            <a:ext cx="2084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From General</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to Specific</a:t>
            </a:r>
          </a:p>
        </p:txBody>
      </p:sp>
    </p:spTree>
    <p:extLst>
      <p:ext uri="{BB962C8B-B14F-4D97-AF65-F5344CB8AC3E}">
        <p14:creationId xmlns:p14="http://schemas.microsoft.com/office/powerpoint/2010/main" val="36139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8E047B5-316F-4253-A503-0F2B26E2FBC1}"/>
              </a:ext>
            </a:extLst>
          </p:cNvPr>
          <p:cNvSpPr>
            <a:spLocks noGrp="1"/>
          </p:cNvSpPr>
          <p:nvPr>
            <p:ph type="body" idx="1"/>
          </p:nvPr>
        </p:nvSpPr>
        <p:spPr/>
        <p:txBody>
          <a:bodyPr/>
          <a:lstStyle/>
          <a:p>
            <a:r>
              <a:rPr lang="en-US" sz="2400" dirty="0"/>
              <a:t>Deuteronomy 25:4 </a:t>
            </a:r>
            <a:br>
              <a:rPr lang="en-US" sz="2400" dirty="0"/>
            </a:br>
            <a:r>
              <a:rPr lang="en-US" sz="2400" dirty="0"/>
              <a:t>and 1 Corinthians 9:11-12 </a:t>
            </a:r>
          </a:p>
        </p:txBody>
      </p:sp>
      <p:sp>
        <p:nvSpPr>
          <p:cNvPr id="3" name="Title 2">
            <a:extLst>
              <a:ext uri="{FF2B5EF4-FFF2-40B4-BE49-F238E27FC236}">
                <a16:creationId xmlns:a16="http://schemas.microsoft.com/office/drawing/2014/main" id="{CB962D11-0F7C-4131-ACB3-DE356FF6407F}"/>
              </a:ext>
            </a:extLst>
          </p:cNvPr>
          <p:cNvSpPr>
            <a:spLocks noGrp="1"/>
          </p:cNvSpPr>
          <p:nvPr>
            <p:ph type="title"/>
          </p:nvPr>
        </p:nvSpPr>
        <p:spPr/>
        <p:txBody>
          <a:bodyPr/>
          <a:lstStyle/>
          <a:p>
            <a:r>
              <a:rPr lang="en-US" dirty="0"/>
              <a:t>Example 1</a:t>
            </a:r>
          </a:p>
        </p:txBody>
      </p:sp>
    </p:spTree>
    <p:extLst>
      <p:ext uri="{BB962C8B-B14F-4D97-AF65-F5344CB8AC3E}">
        <p14:creationId xmlns:p14="http://schemas.microsoft.com/office/powerpoint/2010/main" val="1341550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1B997A5-AD50-4CF0-B3E4-BD56752FE110}"/>
              </a:ext>
            </a:extLst>
          </p:cNvPr>
          <p:cNvSpPr>
            <a:spLocks noGrp="1" noChangeArrowheads="1"/>
          </p:cNvSpPr>
          <p:nvPr>
            <p:ph type="title"/>
          </p:nvPr>
        </p:nvSpPr>
        <p:spPr>
          <a:xfrm>
            <a:off x="301625" y="160866"/>
            <a:ext cx="8534400" cy="758825"/>
          </a:xfrm>
        </p:spPr>
        <p:txBody>
          <a:bodyPr>
            <a:noAutofit/>
          </a:bodyPr>
          <a:lstStyle/>
          <a:p>
            <a:pPr eaLnBrk="1" fontAlgn="auto" hangingPunct="1">
              <a:spcAft>
                <a:spcPts val="0"/>
              </a:spcAft>
              <a:defRPr/>
            </a:pPr>
            <a:r>
              <a:rPr lang="en-US" sz="2800" dirty="0"/>
              <a:t>Ladder of Principles</a:t>
            </a:r>
          </a:p>
        </p:txBody>
      </p:sp>
      <p:sp>
        <p:nvSpPr>
          <p:cNvPr id="10244" name="Text Box 4">
            <a:extLst>
              <a:ext uri="{FF2B5EF4-FFF2-40B4-BE49-F238E27FC236}">
                <a16:creationId xmlns:a16="http://schemas.microsoft.com/office/drawing/2014/main" id="{A0FF620E-AE29-4774-B041-3F1EDE3A136E}"/>
              </a:ext>
            </a:extLst>
          </p:cNvPr>
          <p:cNvSpPr txBox="1">
            <a:spLocks noChangeArrowheads="1"/>
          </p:cNvSpPr>
          <p:nvPr/>
        </p:nvSpPr>
        <p:spPr bwMode="auto">
          <a:xfrm>
            <a:off x="1585539" y="1970978"/>
            <a:ext cx="59665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solidFill>
                  <a:schemeClr val="accent1"/>
                </a:solidFill>
                <a:latin typeface="Arial" panose="020B0604020202020204" pitchFamily="34" charset="0"/>
              </a:rPr>
              <a:t>Principle: Care for Those that Work</a:t>
            </a:r>
          </a:p>
        </p:txBody>
      </p:sp>
      <p:sp>
        <p:nvSpPr>
          <p:cNvPr id="10245" name="Text Box 5">
            <a:extLst>
              <a:ext uri="{FF2B5EF4-FFF2-40B4-BE49-F238E27FC236}">
                <a16:creationId xmlns:a16="http://schemas.microsoft.com/office/drawing/2014/main" id="{46B81EDD-A7F4-45F1-B953-D5AF0E9A8CBF}"/>
              </a:ext>
            </a:extLst>
          </p:cNvPr>
          <p:cNvSpPr txBox="1">
            <a:spLocks noChangeArrowheads="1"/>
          </p:cNvSpPr>
          <p:nvPr/>
        </p:nvSpPr>
        <p:spPr bwMode="auto">
          <a:xfrm>
            <a:off x="315174" y="5257800"/>
            <a:ext cx="407034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400" dirty="0">
                <a:solidFill>
                  <a:schemeClr val="accent1"/>
                </a:solidFill>
                <a:latin typeface="Arial" panose="020B0604020202020204" pitchFamily="34" charset="0"/>
              </a:rPr>
              <a:t>Deut. 25:4 – “Do not muzzle</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an ox while it is treading out </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the grain.”</a:t>
            </a:r>
          </a:p>
        </p:txBody>
      </p:sp>
      <p:sp>
        <p:nvSpPr>
          <p:cNvPr id="10246" name="Text Box 6">
            <a:extLst>
              <a:ext uri="{FF2B5EF4-FFF2-40B4-BE49-F238E27FC236}">
                <a16:creationId xmlns:a16="http://schemas.microsoft.com/office/drawing/2014/main" id="{A27BB855-BECB-4364-8E0A-73689AB054C7}"/>
              </a:ext>
            </a:extLst>
          </p:cNvPr>
          <p:cNvSpPr txBox="1">
            <a:spLocks noChangeArrowheads="1"/>
          </p:cNvSpPr>
          <p:nvPr/>
        </p:nvSpPr>
        <p:spPr bwMode="auto">
          <a:xfrm>
            <a:off x="737866" y="4419600"/>
            <a:ext cx="246253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latin typeface="Arial" panose="020B0604020202020204" pitchFamily="34" charset="0"/>
              </a:rPr>
              <a:t>Bible-Specific </a:t>
            </a:r>
            <a:br>
              <a:rPr lang="en-US" altLang="en-US" sz="2800" dirty="0">
                <a:latin typeface="Arial" panose="020B0604020202020204" pitchFamily="34" charset="0"/>
              </a:rPr>
            </a:br>
            <a:r>
              <a:rPr lang="en-US" altLang="en-US" sz="2800" dirty="0">
                <a:latin typeface="Arial" panose="020B0604020202020204" pitchFamily="34" charset="0"/>
              </a:rPr>
              <a:t>Situation</a:t>
            </a:r>
          </a:p>
        </p:txBody>
      </p:sp>
      <p:sp>
        <p:nvSpPr>
          <p:cNvPr id="35852" name="Text Box 12">
            <a:extLst>
              <a:ext uri="{FF2B5EF4-FFF2-40B4-BE49-F238E27FC236}">
                <a16:creationId xmlns:a16="http://schemas.microsoft.com/office/drawing/2014/main" id="{41470208-25E8-4B3A-BFFC-3EC5D5DAAA4C}"/>
              </a:ext>
            </a:extLst>
          </p:cNvPr>
          <p:cNvSpPr txBox="1">
            <a:spLocks noChangeArrowheads="1"/>
          </p:cNvSpPr>
          <p:nvPr/>
        </p:nvSpPr>
        <p:spPr bwMode="auto">
          <a:xfrm>
            <a:off x="3196782" y="1574494"/>
            <a:ext cx="27440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latin typeface="Arial" panose="020B0604020202020204" pitchFamily="34" charset="0"/>
              </a:rPr>
              <a:t>Moral Absolutes</a:t>
            </a:r>
          </a:p>
        </p:txBody>
      </p:sp>
      <p:sp>
        <p:nvSpPr>
          <p:cNvPr id="9" name="Text Box 5">
            <a:extLst>
              <a:ext uri="{FF2B5EF4-FFF2-40B4-BE49-F238E27FC236}">
                <a16:creationId xmlns:a16="http://schemas.microsoft.com/office/drawing/2014/main" id="{134ADD9F-0FB8-4980-B8A4-D5EE8D2A8F1C}"/>
              </a:ext>
            </a:extLst>
          </p:cNvPr>
          <p:cNvSpPr txBox="1">
            <a:spLocks noChangeArrowheads="1"/>
          </p:cNvSpPr>
          <p:nvPr/>
        </p:nvSpPr>
        <p:spPr bwMode="auto">
          <a:xfrm>
            <a:off x="5410200" y="5425419"/>
            <a:ext cx="360226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solidFill>
                  <a:schemeClr val="accent1"/>
                </a:solidFill>
                <a:latin typeface="Arial" panose="020B0604020202020204" pitchFamily="34" charset="0"/>
              </a:rPr>
              <a:t>1 Cor. 9:11-12 – </a:t>
            </a:r>
            <a:br>
              <a:rPr lang="en-US" altLang="en-US" sz="2800" dirty="0">
                <a:solidFill>
                  <a:schemeClr val="accent1"/>
                </a:solidFill>
                <a:latin typeface="Arial" panose="020B0604020202020204" pitchFamily="34" charset="0"/>
              </a:rPr>
            </a:br>
            <a:r>
              <a:rPr lang="en-US" altLang="en-US" sz="2800" dirty="0">
                <a:solidFill>
                  <a:schemeClr val="accent1"/>
                </a:solidFill>
                <a:latin typeface="Arial" panose="020B0604020202020204" pitchFamily="34" charset="0"/>
              </a:rPr>
              <a:t>Support for Ministers</a:t>
            </a:r>
          </a:p>
        </p:txBody>
      </p:sp>
      <p:sp>
        <p:nvSpPr>
          <p:cNvPr id="10" name="Text Box 6">
            <a:extLst>
              <a:ext uri="{FF2B5EF4-FFF2-40B4-BE49-F238E27FC236}">
                <a16:creationId xmlns:a16="http://schemas.microsoft.com/office/drawing/2014/main" id="{0EB83347-BBE3-44CA-9B6A-090CE4833B8C}"/>
              </a:ext>
            </a:extLst>
          </p:cNvPr>
          <p:cNvSpPr txBox="1">
            <a:spLocks noChangeArrowheads="1"/>
          </p:cNvSpPr>
          <p:nvPr/>
        </p:nvSpPr>
        <p:spPr bwMode="auto">
          <a:xfrm>
            <a:off x="6417974" y="4419600"/>
            <a:ext cx="15840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latin typeface="Arial" panose="020B0604020202020204" pitchFamily="34" charset="0"/>
              </a:rPr>
              <a:t>Current </a:t>
            </a:r>
            <a:br>
              <a:rPr lang="en-US" altLang="en-US" sz="2800" dirty="0">
                <a:latin typeface="Arial" panose="020B0604020202020204" pitchFamily="34" charset="0"/>
              </a:rPr>
            </a:br>
            <a:r>
              <a:rPr lang="en-US" altLang="en-US" sz="2800" dirty="0">
                <a:latin typeface="Arial" panose="020B0604020202020204" pitchFamily="34" charset="0"/>
              </a:rPr>
              <a:t>Situation</a:t>
            </a:r>
          </a:p>
        </p:txBody>
      </p:sp>
      <p:pic>
        <p:nvPicPr>
          <p:cNvPr id="78850" name="Picture 2" descr="Simple Ladder High Res Stock Images | Shutterstock">
            <a:extLst>
              <a:ext uri="{FF2B5EF4-FFF2-40B4-BE49-F238E27FC236}">
                <a16:creationId xmlns:a16="http://schemas.microsoft.com/office/drawing/2014/main" id="{5C908AB9-7F2F-4257-88E3-5D8D56098AF9}"/>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4781" t="14552" r="15466" b="23059"/>
          <a:stretch/>
        </p:blipFill>
        <p:spPr bwMode="auto">
          <a:xfrm>
            <a:off x="2864861" y="2209800"/>
            <a:ext cx="3414277" cy="3288699"/>
          </a:xfrm>
          <a:prstGeom prst="rect">
            <a:avLst/>
          </a:prstGeom>
          <a:noFill/>
          <a:extLst>
            <a:ext uri="{909E8E84-426E-40DD-AFC4-6F175D3DCCD1}">
              <a14:hiddenFill xmlns:a14="http://schemas.microsoft.com/office/drawing/2010/main">
                <a:solidFill>
                  <a:srgbClr val="FFFFFF"/>
                </a:solidFill>
              </a14:hiddenFill>
            </a:ext>
          </a:extLst>
        </p:spPr>
      </p:pic>
      <p:sp>
        <p:nvSpPr>
          <p:cNvPr id="2" name="Arrow: Down 1">
            <a:extLst>
              <a:ext uri="{FF2B5EF4-FFF2-40B4-BE49-F238E27FC236}">
                <a16:creationId xmlns:a16="http://schemas.microsoft.com/office/drawing/2014/main" id="{31522F7A-A079-4FA5-B1D1-32F996428619}"/>
              </a:ext>
            </a:extLst>
          </p:cNvPr>
          <p:cNvSpPr/>
          <p:nvPr/>
        </p:nvSpPr>
        <p:spPr>
          <a:xfrm rot="11893251">
            <a:off x="2834538" y="2847136"/>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Down 12">
            <a:extLst>
              <a:ext uri="{FF2B5EF4-FFF2-40B4-BE49-F238E27FC236}">
                <a16:creationId xmlns:a16="http://schemas.microsoft.com/office/drawing/2014/main" id="{488F76B2-A189-4D2B-92D6-BB962FEA97AB}"/>
              </a:ext>
            </a:extLst>
          </p:cNvPr>
          <p:cNvSpPr/>
          <p:nvPr/>
        </p:nvSpPr>
        <p:spPr>
          <a:xfrm rot="20553951">
            <a:off x="5892031" y="2923854"/>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Box 5">
            <a:extLst>
              <a:ext uri="{FF2B5EF4-FFF2-40B4-BE49-F238E27FC236}">
                <a16:creationId xmlns:a16="http://schemas.microsoft.com/office/drawing/2014/main" id="{90A8B874-A4DE-44E2-A45D-1861C31AB56F}"/>
              </a:ext>
            </a:extLst>
          </p:cNvPr>
          <p:cNvSpPr txBox="1">
            <a:spLocks noChangeArrowheads="1"/>
          </p:cNvSpPr>
          <p:nvPr/>
        </p:nvSpPr>
        <p:spPr bwMode="auto">
          <a:xfrm>
            <a:off x="266073" y="3532560"/>
            <a:ext cx="25987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Drop the Cultural </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Particular</a:t>
            </a:r>
          </a:p>
        </p:txBody>
      </p:sp>
      <p:sp>
        <p:nvSpPr>
          <p:cNvPr id="14" name="Text Box 5">
            <a:extLst>
              <a:ext uri="{FF2B5EF4-FFF2-40B4-BE49-F238E27FC236}">
                <a16:creationId xmlns:a16="http://schemas.microsoft.com/office/drawing/2014/main" id="{44CF0766-FA61-4703-9F99-3F6E7C1363CB}"/>
              </a:ext>
            </a:extLst>
          </p:cNvPr>
          <p:cNvSpPr txBox="1">
            <a:spLocks noChangeArrowheads="1"/>
          </p:cNvSpPr>
          <p:nvPr/>
        </p:nvSpPr>
        <p:spPr bwMode="auto">
          <a:xfrm>
            <a:off x="352424" y="2454396"/>
            <a:ext cx="29738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Move to the General</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Principle</a:t>
            </a:r>
          </a:p>
        </p:txBody>
      </p:sp>
      <p:sp>
        <p:nvSpPr>
          <p:cNvPr id="15" name="Text Box 5">
            <a:extLst>
              <a:ext uri="{FF2B5EF4-FFF2-40B4-BE49-F238E27FC236}">
                <a16:creationId xmlns:a16="http://schemas.microsoft.com/office/drawing/2014/main" id="{40C60EC8-6334-43C2-B850-5F5BF4043BE4}"/>
              </a:ext>
            </a:extLst>
          </p:cNvPr>
          <p:cNvSpPr txBox="1">
            <a:spLocks noChangeArrowheads="1"/>
          </p:cNvSpPr>
          <p:nvPr/>
        </p:nvSpPr>
        <p:spPr bwMode="auto">
          <a:xfrm>
            <a:off x="6284719" y="3165351"/>
            <a:ext cx="254749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Apply to the </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Specific Situation</a:t>
            </a:r>
          </a:p>
        </p:txBody>
      </p:sp>
    </p:spTree>
    <p:extLst>
      <p:ext uri="{BB962C8B-B14F-4D97-AF65-F5344CB8AC3E}">
        <p14:creationId xmlns:p14="http://schemas.microsoft.com/office/powerpoint/2010/main" val="121486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9" grpId="0"/>
      <p:bldP spid="2" grpId="0" animBg="1"/>
      <p:bldP spid="13" grpId="0" animBg="1"/>
      <p:bldP spid="12"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8F23C5-C925-4A9A-A9C7-FE0FD466BDEB}"/>
              </a:ext>
            </a:extLst>
          </p:cNvPr>
          <p:cNvPicPr>
            <a:picLocks noChangeAspect="1"/>
          </p:cNvPicPr>
          <p:nvPr/>
        </p:nvPicPr>
        <p:blipFill rotWithShape="1">
          <a:blip r:embed="rId2"/>
          <a:srcRect l="2173" r="2173"/>
          <a:stretch/>
        </p:blipFill>
        <p:spPr>
          <a:xfrm>
            <a:off x="307571" y="304799"/>
            <a:ext cx="8611621" cy="5481935"/>
          </a:xfrm>
          <a:prstGeom prst="rect">
            <a:avLst/>
          </a:prstGeom>
        </p:spPr>
      </p:pic>
      <p:sp>
        <p:nvSpPr>
          <p:cNvPr id="4" name="TextBox 3">
            <a:extLst>
              <a:ext uri="{FF2B5EF4-FFF2-40B4-BE49-F238E27FC236}">
                <a16:creationId xmlns:a16="http://schemas.microsoft.com/office/drawing/2014/main" id="{C2C0BA3A-ED75-4E1D-B101-5A98391ABFDF}"/>
              </a:ext>
            </a:extLst>
          </p:cNvPr>
          <p:cNvSpPr txBox="1"/>
          <p:nvPr/>
        </p:nvSpPr>
        <p:spPr>
          <a:xfrm>
            <a:off x="1841628" y="5786734"/>
            <a:ext cx="5543505" cy="523220"/>
          </a:xfrm>
          <a:prstGeom prst="rect">
            <a:avLst/>
          </a:prstGeom>
          <a:noFill/>
        </p:spPr>
        <p:txBody>
          <a:bodyPr wrap="none" rtlCol="0">
            <a:spAutoFit/>
          </a:bodyPr>
          <a:lstStyle/>
          <a:p>
            <a:r>
              <a:rPr lang="en-US" sz="2800" dirty="0"/>
              <a:t>Threshing Sledge Pulled by Oxen</a:t>
            </a:r>
          </a:p>
        </p:txBody>
      </p:sp>
    </p:spTree>
    <p:extLst>
      <p:ext uri="{BB962C8B-B14F-4D97-AF65-F5344CB8AC3E}">
        <p14:creationId xmlns:p14="http://schemas.microsoft.com/office/powerpoint/2010/main" val="531809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8E047B5-316F-4253-A503-0F2B26E2FBC1}"/>
              </a:ext>
            </a:extLst>
          </p:cNvPr>
          <p:cNvSpPr>
            <a:spLocks noGrp="1"/>
          </p:cNvSpPr>
          <p:nvPr>
            <p:ph type="body" idx="1"/>
          </p:nvPr>
        </p:nvSpPr>
        <p:spPr/>
        <p:txBody>
          <a:bodyPr/>
          <a:lstStyle/>
          <a:p>
            <a:r>
              <a:rPr lang="en-US" sz="2400" dirty="0"/>
              <a:t>Exodus 23:19</a:t>
            </a:r>
          </a:p>
        </p:txBody>
      </p:sp>
      <p:sp>
        <p:nvSpPr>
          <p:cNvPr id="3" name="Title 2">
            <a:extLst>
              <a:ext uri="{FF2B5EF4-FFF2-40B4-BE49-F238E27FC236}">
                <a16:creationId xmlns:a16="http://schemas.microsoft.com/office/drawing/2014/main" id="{CB962D11-0F7C-4131-ACB3-DE356FF6407F}"/>
              </a:ext>
            </a:extLst>
          </p:cNvPr>
          <p:cNvSpPr>
            <a:spLocks noGrp="1"/>
          </p:cNvSpPr>
          <p:nvPr>
            <p:ph type="title"/>
          </p:nvPr>
        </p:nvSpPr>
        <p:spPr/>
        <p:txBody>
          <a:bodyPr/>
          <a:lstStyle/>
          <a:p>
            <a:r>
              <a:rPr lang="en-US" dirty="0"/>
              <a:t>Example 2</a:t>
            </a:r>
          </a:p>
        </p:txBody>
      </p:sp>
    </p:spTree>
    <p:extLst>
      <p:ext uri="{BB962C8B-B14F-4D97-AF65-F5344CB8AC3E}">
        <p14:creationId xmlns:p14="http://schemas.microsoft.com/office/powerpoint/2010/main" val="27713791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1B997A5-AD50-4CF0-B3E4-BD56752FE11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Ladder of Principles</a:t>
            </a:r>
          </a:p>
        </p:txBody>
      </p:sp>
      <p:sp>
        <p:nvSpPr>
          <p:cNvPr id="10244" name="Text Box 4">
            <a:extLst>
              <a:ext uri="{FF2B5EF4-FFF2-40B4-BE49-F238E27FC236}">
                <a16:creationId xmlns:a16="http://schemas.microsoft.com/office/drawing/2014/main" id="{A0FF620E-AE29-4774-B041-3F1EDE3A136E}"/>
              </a:ext>
            </a:extLst>
          </p:cNvPr>
          <p:cNvSpPr txBox="1">
            <a:spLocks noChangeArrowheads="1"/>
          </p:cNvSpPr>
          <p:nvPr/>
        </p:nvSpPr>
        <p:spPr bwMode="auto">
          <a:xfrm>
            <a:off x="2141236" y="1937822"/>
            <a:ext cx="4855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solidFill>
                  <a:schemeClr val="accent1"/>
                </a:solidFill>
                <a:latin typeface="Arial" panose="020B0604020202020204" pitchFamily="34" charset="0"/>
              </a:rPr>
              <a:t>Principle: Worship God Alone</a:t>
            </a:r>
          </a:p>
        </p:txBody>
      </p:sp>
      <p:sp>
        <p:nvSpPr>
          <p:cNvPr id="10245" name="Text Box 5">
            <a:extLst>
              <a:ext uri="{FF2B5EF4-FFF2-40B4-BE49-F238E27FC236}">
                <a16:creationId xmlns:a16="http://schemas.microsoft.com/office/drawing/2014/main" id="{46B81EDD-A7F4-45F1-B953-D5AF0E9A8CBF}"/>
              </a:ext>
            </a:extLst>
          </p:cNvPr>
          <p:cNvSpPr txBox="1">
            <a:spLocks noChangeArrowheads="1"/>
          </p:cNvSpPr>
          <p:nvPr/>
        </p:nvSpPr>
        <p:spPr bwMode="auto">
          <a:xfrm>
            <a:off x="131532" y="5445435"/>
            <a:ext cx="532267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solidFill>
                  <a:schemeClr val="accent1"/>
                </a:solidFill>
                <a:latin typeface="Arial" panose="020B0604020202020204" pitchFamily="34" charset="0"/>
              </a:rPr>
              <a:t>Ex. 23:19 – “Do not cook a</a:t>
            </a:r>
            <a:br>
              <a:rPr lang="en-US" altLang="en-US" sz="2800" dirty="0">
                <a:solidFill>
                  <a:schemeClr val="accent1"/>
                </a:solidFill>
                <a:latin typeface="Arial" panose="020B0604020202020204" pitchFamily="34" charset="0"/>
              </a:rPr>
            </a:br>
            <a:r>
              <a:rPr lang="en-US" altLang="en-US" sz="2800" dirty="0">
                <a:solidFill>
                  <a:schemeClr val="accent1"/>
                </a:solidFill>
                <a:latin typeface="Arial" panose="020B0604020202020204" pitchFamily="34" charset="0"/>
              </a:rPr>
              <a:t>young goat in it’s mother’s milk.”</a:t>
            </a:r>
          </a:p>
        </p:txBody>
      </p:sp>
      <p:sp>
        <p:nvSpPr>
          <p:cNvPr id="10246" name="Text Box 6">
            <a:extLst>
              <a:ext uri="{FF2B5EF4-FFF2-40B4-BE49-F238E27FC236}">
                <a16:creationId xmlns:a16="http://schemas.microsoft.com/office/drawing/2014/main" id="{A27BB855-BECB-4364-8E0A-73689AB054C7}"/>
              </a:ext>
            </a:extLst>
          </p:cNvPr>
          <p:cNvSpPr txBox="1">
            <a:spLocks noChangeArrowheads="1"/>
          </p:cNvSpPr>
          <p:nvPr/>
        </p:nvSpPr>
        <p:spPr bwMode="auto">
          <a:xfrm>
            <a:off x="737866" y="4572000"/>
            <a:ext cx="246253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latin typeface="Arial" panose="020B0604020202020204" pitchFamily="34" charset="0"/>
              </a:rPr>
              <a:t>Bible-Specific </a:t>
            </a:r>
            <a:br>
              <a:rPr lang="en-US" altLang="en-US" sz="2800" dirty="0">
                <a:latin typeface="Arial" panose="020B0604020202020204" pitchFamily="34" charset="0"/>
              </a:rPr>
            </a:br>
            <a:r>
              <a:rPr lang="en-US" altLang="en-US" sz="2800" dirty="0">
                <a:latin typeface="Arial" panose="020B0604020202020204" pitchFamily="34" charset="0"/>
              </a:rPr>
              <a:t>Situation</a:t>
            </a:r>
          </a:p>
        </p:txBody>
      </p:sp>
      <p:sp>
        <p:nvSpPr>
          <p:cNvPr id="35852" name="Text Box 12">
            <a:extLst>
              <a:ext uri="{FF2B5EF4-FFF2-40B4-BE49-F238E27FC236}">
                <a16:creationId xmlns:a16="http://schemas.microsoft.com/office/drawing/2014/main" id="{41470208-25E8-4B3A-BFFC-3EC5D5DAAA4C}"/>
              </a:ext>
            </a:extLst>
          </p:cNvPr>
          <p:cNvSpPr txBox="1">
            <a:spLocks noChangeArrowheads="1"/>
          </p:cNvSpPr>
          <p:nvPr/>
        </p:nvSpPr>
        <p:spPr bwMode="auto">
          <a:xfrm>
            <a:off x="3196782" y="1574494"/>
            <a:ext cx="27440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latin typeface="Arial" panose="020B0604020202020204" pitchFamily="34" charset="0"/>
              </a:rPr>
              <a:t>Moral Absolutes</a:t>
            </a:r>
          </a:p>
        </p:txBody>
      </p:sp>
      <p:sp>
        <p:nvSpPr>
          <p:cNvPr id="9" name="Text Box 5">
            <a:extLst>
              <a:ext uri="{FF2B5EF4-FFF2-40B4-BE49-F238E27FC236}">
                <a16:creationId xmlns:a16="http://schemas.microsoft.com/office/drawing/2014/main" id="{134ADD9F-0FB8-4980-B8A4-D5EE8D2A8F1C}"/>
              </a:ext>
            </a:extLst>
          </p:cNvPr>
          <p:cNvSpPr txBox="1">
            <a:spLocks noChangeArrowheads="1"/>
          </p:cNvSpPr>
          <p:nvPr/>
        </p:nvSpPr>
        <p:spPr bwMode="auto">
          <a:xfrm>
            <a:off x="5369328" y="5425419"/>
            <a:ext cx="368402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solidFill>
                  <a:schemeClr val="accent1"/>
                </a:solidFill>
                <a:latin typeface="Arial" panose="020B0604020202020204" pitchFamily="34" charset="0"/>
              </a:rPr>
              <a:t>Don’t follow foreign </a:t>
            </a:r>
            <a:br>
              <a:rPr lang="en-US" altLang="en-US" sz="2800" dirty="0">
                <a:solidFill>
                  <a:schemeClr val="accent1"/>
                </a:solidFill>
                <a:latin typeface="Arial" panose="020B0604020202020204" pitchFamily="34" charset="0"/>
              </a:rPr>
            </a:br>
            <a:r>
              <a:rPr lang="en-US" altLang="en-US" sz="2800" dirty="0">
                <a:solidFill>
                  <a:schemeClr val="accent1"/>
                </a:solidFill>
                <a:latin typeface="Arial" panose="020B0604020202020204" pitchFamily="34" charset="0"/>
              </a:rPr>
              <a:t>religions or the occult.</a:t>
            </a:r>
          </a:p>
        </p:txBody>
      </p:sp>
      <p:sp>
        <p:nvSpPr>
          <p:cNvPr id="10" name="Text Box 6">
            <a:extLst>
              <a:ext uri="{FF2B5EF4-FFF2-40B4-BE49-F238E27FC236}">
                <a16:creationId xmlns:a16="http://schemas.microsoft.com/office/drawing/2014/main" id="{0EB83347-BBE3-44CA-9B6A-090CE4833B8C}"/>
              </a:ext>
            </a:extLst>
          </p:cNvPr>
          <p:cNvSpPr txBox="1">
            <a:spLocks noChangeArrowheads="1"/>
          </p:cNvSpPr>
          <p:nvPr/>
        </p:nvSpPr>
        <p:spPr bwMode="auto">
          <a:xfrm>
            <a:off x="6417974" y="4551984"/>
            <a:ext cx="15840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latin typeface="Arial" panose="020B0604020202020204" pitchFamily="34" charset="0"/>
              </a:rPr>
              <a:t>Current </a:t>
            </a:r>
            <a:br>
              <a:rPr lang="en-US" altLang="en-US" sz="2800" dirty="0">
                <a:latin typeface="Arial" panose="020B0604020202020204" pitchFamily="34" charset="0"/>
              </a:rPr>
            </a:br>
            <a:r>
              <a:rPr lang="en-US" altLang="en-US" sz="2800" dirty="0">
                <a:latin typeface="Arial" panose="020B0604020202020204" pitchFamily="34" charset="0"/>
              </a:rPr>
              <a:t>Situation</a:t>
            </a:r>
          </a:p>
        </p:txBody>
      </p:sp>
      <p:pic>
        <p:nvPicPr>
          <p:cNvPr id="78850" name="Picture 2" descr="Simple Ladder High Res Stock Images | Shutterstock">
            <a:extLst>
              <a:ext uri="{FF2B5EF4-FFF2-40B4-BE49-F238E27FC236}">
                <a16:creationId xmlns:a16="http://schemas.microsoft.com/office/drawing/2014/main" id="{5C908AB9-7F2F-4257-88E3-5D8D56098AF9}"/>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4781" t="14552" r="15466" b="23059"/>
          <a:stretch/>
        </p:blipFill>
        <p:spPr bwMode="auto">
          <a:xfrm>
            <a:off x="2864861" y="2209800"/>
            <a:ext cx="3414277" cy="3288699"/>
          </a:xfrm>
          <a:prstGeom prst="rect">
            <a:avLst/>
          </a:prstGeom>
          <a:noFill/>
          <a:extLst>
            <a:ext uri="{909E8E84-426E-40DD-AFC4-6F175D3DCCD1}">
              <a14:hiddenFill xmlns:a14="http://schemas.microsoft.com/office/drawing/2010/main">
                <a:solidFill>
                  <a:srgbClr val="FFFFFF"/>
                </a:solidFill>
              </a14:hiddenFill>
            </a:ext>
          </a:extLst>
        </p:spPr>
      </p:pic>
      <p:sp>
        <p:nvSpPr>
          <p:cNvPr id="2" name="Arrow: Down 1">
            <a:extLst>
              <a:ext uri="{FF2B5EF4-FFF2-40B4-BE49-F238E27FC236}">
                <a16:creationId xmlns:a16="http://schemas.microsoft.com/office/drawing/2014/main" id="{31522F7A-A079-4FA5-B1D1-32F996428619}"/>
              </a:ext>
            </a:extLst>
          </p:cNvPr>
          <p:cNvSpPr/>
          <p:nvPr/>
        </p:nvSpPr>
        <p:spPr>
          <a:xfrm rot="11893251">
            <a:off x="2834538" y="2847136"/>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Down 12">
            <a:extLst>
              <a:ext uri="{FF2B5EF4-FFF2-40B4-BE49-F238E27FC236}">
                <a16:creationId xmlns:a16="http://schemas.microsoft.com/office/drawing/2014/main" id="{488F76B2-A189-4D2B-92D6-BB962FEA97AB}"/>
              </a:ext>
            </a:extLst>
          </p:cNvPr>
          <p:cNvSpPr/>
          <p:nvPr/>
        </p:nvSpPr>
        <p:spPr>
          <a:xfrm rot="20553951">
            <a:off x="5892031" y="2923854"/>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Box 5">
            <a:extLst>
              <a:ext uri="{FF2B5EF4-FFF2-40B4-BE49-F238E27FC236}">
                <a16:creationId xmlns:a16="http://schemas.microsoft.com/office/drawing/2014/main" id="{90A8B874-A4DE-44E2-A45D-1861C31AB56F}"/>
              </a:ext>
            </a:extLst>
          </p:cNvPr>
          <p:cNvSpPr txBox="1">
            <a:spLocks noChangeArrowheads="1"/>
          </p:cNvSpPr>
          <p:nvPr/>
        </p:nvSpPr>
        <p:spPr bwMode="auto">
          <a:xfrm>
            <a:off x="266073" y="3433226"/>
            <a:ext cx="25987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Drop the Cultural </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Particular</a:t>
            </a:r>
          </a:p>
        </p:txBody>
      </p:sp>
      <p:sp>
        <p:nvSpPr>
          <p:cNvPr id="14" name="Text Box 5">
            <a:extLst>
              <a:ext uri="{FF2B5EF4-FFF2-40B4-BE49-F238E27FC236}">
                <a16:creationId xmlns:a16="http://schemas.microsoft.com/office/drawing/2014/main" id="{DE682AD9-C561-4B8F-92E1-27BD4AAC82BF}"/>
              </a:ext>
            </a:extLst>
          </p:cNvPr>
          <p:cNvSpPr txBox="1">
            <a:spLocks noChangeArrowheads="1"/>
          </p:cNvSpPr>
          <p:nvPr/>
        </p:nvSpPr>
        <p:spPr bwMode="auto">
          <a:xfrm>
            <a:off x="352424" y="2454396"/>
            <a:ext cx="29738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Move to the General</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Principle</a:t>
            </a:r>
          </a:p>
        </p:txBody>
      </p:sp>
      <p:sp>
        <p:nvSpPr>
          <p:cNvPr id="16" name="Text Box 5">
            <a:extLst>
              <a:ext uri="{FF2B5EF4-FFF2-40B4-BE49-F238E27FC236}">
                <a16:creationId xmlns:a16="http://schemas.microsoft.com/office/drawing/2014/main" id="{7E0FDA7C-A7D1-409A-8583-FAD9F90B5D2D}"/>
              </a:ext>
            </a:extLst>
          </p:cNvPr>
          <p:cNvSpPr txBox="1">
            <a:spLocks noChangeArrowheads="1"/>
          </p:cNvSpPr>
          <p:nvPr/>
        </p:nvSpPr>
        <p:spPr bwMode="auto">
          <a:xfrm>
            <a:off x="6284719" y="3165351"/>
            <a:ext cx="254749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Apply to the </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Specific Situation</a:t>
            </a:r>
          </a:p>
        </p:txBody>
      </p:sp>
    </p:spTree>
    <p:extLst>
      <p:ext uri="{BB962C8B-B14F-4D97-AF65-F5344CB8AC3E}">
        <p14:creationId xmlns:p14="http://schemas.microsoft.com/office/powerpoint/2010/main" val="335607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9" grpId="0"/>
      <p:bldP spid="2" grpId="0" animBg="1"/>
      <p:bldP spid="13" grpId="0" animBg="1"/>
      <p:bldP spid="12" grpId="0"/>
      <p:bldP spid="14"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8E047B5-316F-4253-A503-0F2B26E2FBC1}"/>
              </a:ext>
            </a:extLst>
          </p:cNvPr>
          <p:cNvSpPr>
            <a:spLocks noGrp="1"/>
          </p:cNvSpPr>
          <p:nvPr>
            <p:ph type="body" idx="1"/>
          </p:nvPr>
        </p:nvSpPr>
        <p:spPr/>
        <p:txBody>
          <a:bodyPr/>
          <a:lstStyle/>
          <a:p>
            <a:r>
              <a:rPr lang="en-US" altLang="en-US" sz="2400" dirty="0">
                <a:solidFill>
                  <a:schemeClr val="accent1"/>
                </a:solidFill>
                <a:latin typeface="Arial" panose="020B0604020202020204" pitchFamily="34" charset="0"/>
              </a:rPr>
              <a:t>Leviticus 19:9-10</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and Romans 15:26</a:t>
            </a:r>
            <a:endParaRPr lang="en-US" sz="2400" dirty="0"/>
          </a:p>
        </p:txBody>
      </p:sp>
      <p:sp>
        <p:nvSpPr>
          <p:cNvPr id="3" name="Title 2">
            <a:extLst>
              <a:ext uri="{FF2B5EF4-FFF2-40B4-BE49-F238E27FC236}">
                <a16:creationId xmlns:a16="http://schemas.microsoft.com/office/drawing/2014/main" id="{CB962D11-0F7C-4131-ACB3-DE356FF6407F}"/>
              </a:ext>
            </a:extLst>
          </p:cNvPr>
          <p:cNvSpPr>
            <a:spLocks noGrp="1"/>
          </p:cNvSpPr>
          <p:nvPr>
            <p:ph type="title"/>
          </p:nvPr>
        </p:nvSpPr>
        <p:spPr/>
        <p:txBody>
          <a:bodyPr/>
          <a:lstStyle/>
          <a:p>
            <a:r>
              <a:rPr lang="en-US" dirty="0"/>
              <a:t>Example 3</a:t>
            </a:r>
          </a:p>
        </p:txBody>
      </p:sp>
    </p:spTree>
    <p:extLst>
      <p:ext uri="{BB962C8B-B14F-4D97-AF65-F5344CB8AC3E}">
        <p14:creationId xmlns:p14="http://schemas.microsoft.com/office/powerpoint/2010/main" val="2387327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56A27F-41F2-45DF-90E6-D37E6F079DA7}"/>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638406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1B997A5-AD50-4CF0-B3E4-BD56752FE11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Ladder of Principles</a:t>
            </a:r>
          </a:p>
        </p:txBody>
      </p:sp>
      <p:sp>
        <p:nvSpPr>
          <p:cNvPr id="10244" name="Text Box 4">
            <a:extLst>
              <a:ext uri="{FF2B5EF4-FFF2-40B4-BE49-F238E27FC236}">
                <a16:creationId xmlns:a16="http://schemas.microsoft.com/office/drawing/2014/main" id="{A0FF620E-AE29-4774-B041-3F1EDE3A136E}"/>
              </a:ext>
            </a:extLst>
          </p:cNvPr>
          <p:cNvSpPr txBox="1">
            <a:spLocks noChangeArrowheads="1"/>
          </p:cNvSpPr>
          <p:nvPr/>
        </p:nvSpPr>
        <p:spPr bwMode="auto">
          <a:xfrm>
            <a:off x="2088016" y="1920582"/>
            <a:ext cx="49616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solidFill>
                  <a:schemeClr val="accent1"/>
                </a:solidFill>
                <a:latin typeface="Arial" panose="020B0604020202020204" pitchFamily="34" charset="0"/>
              </a:rPr>
              <a:t>Principle: Provide for the Poor</a:t>
            </a:r>
          </a:p>
        </p:txBody>
      </p:sp>
      <p:sp>
        <p:nvSpPr>
          <p:cNvPr id="10245" name="Text Box 5">
            <a:extLst>
              <a:ext uri="{FF2B5EF4-FFF2-40B4-BE49-F238E27FC236}">
                <a16:creationId xmlns:a16="http://schemas.microsoft.com/office/drawing/2014/main" id="{46B81EDD-A7F4-45F1-B953-D5AF0E9A8CBF}"/>
              </a:ext>
            </a:extLst>
          </p:cNvPr>
          <p:cNvSpPr txBox="1">
            <a:spLocks noChangeArrowheads="1"/>
          </p:cNvSpPr>
          <p:nvPr/>
        </p:nvSpPr>
        <p:spPr bwMode="auto">
          <a:xfrm>
            <a:off x="306151" y="5410200"/>
            <a:ext cx="426430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solidFill>
                  <a:schemeClr val="accent1"/>
                </a:solidFill>
                <a:latin typeface="Arial" panose="020B0604020202020204" pitchFamily="34" charset="0"/>
              </a:rPr>
              <a:t>Lev. 19:9-10</a:t>
            </a:r>
            <a:br>
              <a:rPr lang="en-US" altLang="en-US" sz="2800" dirty="0">
                <a:solidFill>
                  <a:schemeClr val="accent1"/>
                </a:solidFill>
                <a:latin typeface="Arial" panose="020B0604020202020204" pitchFamily="34" charset="0"/>
              </a:rPr>
            </a:br>
            <a:r>
              <a:rPr lang="en-US" altLang="en-US" sz="2800" dirty="0">
                <a:solidFill>
                  <a:schemeClr val="accent1"/>
                </a:solidFill>
                <a:latin typeface="Arial" panose="020B0604020202020204" pitchFamily="34" charset="0"/>
              </a:rPr>
              <a:t>Leave Gleanings for Poor</a:t>
            </a:r>
          </a:p>
        </p:txBody>
      </p:sp>
      <p:sp>
        <p:nvSpPr>
          <p:cNvPr id="10246" name="Text Box 6">
            <a:extLst>
              <a:ext uri="{FF2B5EF4-FFF2-40B4-BE49-F238E27FC236}">
                <a16:creationId xmlns:a16="http://schemas.microsoft.com/office/drawing/2014/main" id="{A27BB855-BECB-4364-8E0A-73689AB054C7}"/>
              </a:ext>
            </a:extLst>
          </p:cNvPr>
          <p:cNvSpPr txBox="1">
            <a:spLocks noChangeArrowheads="1"/>
          </p:cNvSpPr>
          <p:nvPr/>
        </p:nvSpPr>
        <p:spPr bwMode="auto">
          <a:xfrm>
            <a:off x="737866" y="4572000"/>
            <a:ext cx="246253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latin typeface="Arial" panose="020B0604020202020204" pitchFamily="34" charset="0"/>
              </a:rPr>
              <a:t>Bible-Specific </a:t>
            </a:r>
            <a:br>
              <a:rPr lang="en-US" altLang="en-US" sz="2800" dirty="0">
                <a:latin typeface="Arial" panose="020B0604020202020204" pitchFamily="34" charset="0"/>
              </a:rPr>
            </a:br>
            <a:r>
              <a:rPr lang="en-US" altLang="en-US" sz="2800" dirty="0">
                <a:latin typeface="Arial" panose="020B0604020202020204" pitchFamily="34" charset="0"/>
              </a:rPr>
              <a:t>Situation</a:t>
            </a:r>
          </a:p>
        </p:txBody>
      </p:sp>
      <p:sp>
        <p:nvSpPr>
          <p:cNvPr id="35852" name="Text Box 12">
            <a:extLst>
              <a:ext uri="{FF2B5EF4-FFF2-40B4-BE49-F238E27FC236}">
                <a16:creationId xmlns:a16="http://schemas.microsoft.com/office/drawing/2014/main" id="{41470208-25E8-4B3A-BFFC-3EC5D5DAAA4C}"/>
              </a:ext>
            </a:extLst>
          </p:cNvPr>
          <p:cNvSpPr txBox="1">
            <a:spLocks noChangeArrowheads="1"/>
          </p:cNvSpPr>
          <p:nvPr/>
        </p:nvSpPr>
        <p:spPr bwMode="auto">
          <a:xfrm>
            <a:off x="3196782" y="1574494"/>
            <a:ext cx="27440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2800" dirty="0">
                <a:latin typeface="Arial" panose="020B0604020202020204" pitchFamily="34" charset="0"/>
              </a:rPr>
              <a:t>Moral Absolutes</a:t>
            </a:r>
          </a:p>
        </p:txBody>
      </p:sp>
      <p:sp>
        <p:nvSpPr>
          <p:cNvPr id="9" name="Text Box 5">
            <a:extLst>
              <a:ext uri="{FF2B5EF4-FFF2-40B4-BE49-F238E27FC236}">
                <a16:creationId xmlns:a16="http://schemas.microsoft.com/office/drawing/2014/main" id="{134ADD9F-0FB8-4980-B8A4-D5EE8D2A8F1C}"/>
              </a:ext>
            </a:extLst>
          </p:cNvPr>
          <p:cNvSpPr txBox="1">
            <a:spLocks noChangeArrowheads="1"/>
          </p:cNvSpPr>
          <p:nvPr/>
        </p:nvSpPr>
        <p:spPr bwMode="auto">
          <a:xfrm>
            <a:off x="5359710" y="5425419"/>
            <a:ext cx="370325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solidFill>
                  <a:schemeClr val="accent1"/>
                </a:solidFill>
                <a:latin typeface="Arial" panose="020B0604020202020204" pitchFamily="34" charset="0"/>
              </a:rPr>
              <a:t>Ro. 15:26</a:t>
            </a:r>
          </a:p>
          <a:p>
            <a:pPr algn="ctr"/>
            <a:r>
              <a:rPr lang="en-US" altLang="en-US" sz="2800" dirty="0">
                <a:solidFill>
                  <a:schemeClr val="accent1"/>
                </a:solidFill>
                <a:latin typeface="Arial" panose="020B0604020202020204" pitchFamily="34" charset="0"/>
              </a:rPr>
              <a:t>Contribute to the Poor</a:t>
            </a:r>
          </a:p>
        </p:txBody>
      </p:sp>
      <p:sp>
        <p:nvSpPr>
          <p:cNvPr id="10" name="Text Box 6">
            <a:extLst>
              <a:ext uri="{FF2B5EF4-FFF2-40B4-BE49-F238E27FC236}">
                <a16:creationId xmlns:a16="http://schemas.microsoft.com/office/drawing/2014/main" id="{0EB83347-BBE3-44CA-9B6A-090CE4833B8C}"/>
              </a:ext>
            </a:extLst>
          </p:cNvPr>
          <p:cNvSpPr txBox="1">
            <a:spLocks noChangeArrowheads="1"/>
          </p:cNvSpPr>
          <p:nvPr/>
        </p:nvSpPr>
        <p:spPr bwMode="auto">
          <a:xfrm>
            <a:off x="6417974" y="4551984"/>
            <a:ext cx="15840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latin typeface="Arial" panose="020B0604020202020204" pitchFamily="34" charset="0"/>
              </a:rPr>
              <a:t>Current </a:t>
            </a:r>
            <a:br>
              <a:rPr lang="en-US" altLang="en-US" sz="2800" dirty="0">
                <a:latin typeface="Arial" panose="020B0604020202020204" pitchFamily="34" charset="0"/>
              </a:rPr>
            </a:br>
            <a:r>
              <a:rPr lang="en-US" altLang="en-US" sz="2800" dirty="0">
                <a:latin typeface="Arial" panose="020B0604020202020204" pitchFamily="34" charset="0"/>
              </a:rPr>
              <a:t>Situation</a:t>
            </a:r>
          </a:p>
        </p:txBody>
      </p:sp>
      <p:pic>
        <p:nvPicPr>
          <p:cNvPr id="78850" name="Picture 2" descr="Simple Ladder High Res Stock Images | Shutterstock">
            <a:extLst>
              <a:ext uri="{FF2B5EF4-FFF2-40B4-BE49-F238E27FC236}">
                <a16:creationId xmlns:a16="http://schemas.microsoft.com/office/drawing/2014/main" id="{5C908AB9-7F2F-4257-88E3-5D8D56098AF9}"/>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4781" t="14552" r="15466" b="23059"/>
          <a:stretch/>
        </p:blipFill>
        <p:spPr bwMode="auto">
          <a:xfrm>
            <a:off x="2864861" y="2209800"/>
            <a:ext cx="3414277" cy="3288699"/>
          </a:xfrm>
          <a:prstGeom prst="rect">
            <a:avLst/>
          </a:prstGeom>
          <a:noFill/>
          <a:extLst>
            <a:ext uri="{909E8E84-426E-40DD-AFC4-6F175D3DCCD1}">
              <a14:hiddenFill xmlns:a14="http://schemas.microsoft.com/office/drawing/2010/main">
                <a:solidFill>
                  <a:srgbClr val="FFFFFF"/>
                </a:solidFill>
              </a14:hiddenFill>
            </a:ext>
          </a:extLst>
        </p:spPr>
      </p:pic>
      <p:sp>
        <p:nvSpPr>
          <p:cNvPr id="2" name="Arrow: Down 1">
            <a:extLst>
              <a:ext uri="{FF2B5EF4-FFF2-40B4-BE49-F238E27FC236}">
                <a16:creationId xmlns:a16="http://schemas.microsoft.com/office/drawing/2014/main" id="{31522F7A-A079-4FA5-B1D1-32F996428619}"/>
              </a:ext>
            </a:extLst>
          </p:cNvPr>
          <p:cNvSpPr/>
          <p:nvPr/>
        </p:nvSpPr>
        <p:spPr>
          <a:xfrm rot="11893251">
            <a:off x="2834538" y="2847136"/>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Down 12">
            <a:extLst>
              <a:ext uri="{FF2B5EF4-FFF2-40B4-BE49-F238E27FC236}">
                <a16:creationId xmlns:a16="http://schemas.microsoft.com/office/drawing/2014/main" id="{488F76B2-A189-4D2B-92D6-BB962FEA97AB}"/>
              </a:ext>
            </a:extLst>
          </p:cNvPr>
          <p:cNvSpPr/>
          <p:nvPr/>
        </p:nvSpPr>
        <p:spPr>
          <a:xfrm rot="20553951">
            <a:off x="5892031" y="2923854"/>
            <a:ext cx="432657" cy="15917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Box 5">
            <a:extLst>
              <a:ext uri="{FF2B5EF4-FFF2-40B4-BE49-F238E27FC236}">
                <a16:creationId xmlns:a16="http://schemas.microsoft.com/office/drawing/2014/main" id="{90A8B874-A4DE-44E2-A45D-1861C31AB56F}"/>
              </a:ext>
            </a:extLst>
          </p:cNvPr>
          <p:cNvSpPr txBox="1">
            <a:spLocks noChangeArrowheads="1"/>
          </p:cNvSpPr>
          <p:nvPr/>
        </p:nvSpPr>
        <p:spPr bwMode="auto">
          <a:xfrm>
            <a:off x="301625" y="3511502"/>
            <a:ext cx="25987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Drop the Cultural </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Particular</a:t>
            </a:r>
          </a:p>
        </p:txBody>
      </p:sp>
      <p:sp>
        <p:nvSpPr>
          <p:cNvPr id="14" name="Text Box 5">
            <a:extLst>
              <a:ext uri="{FF2B5EF4-FFF2-40B4-BE49-F238E27FC236}">
                <a16:creationId xmlns:a16="http://schemas.microsoft.com/office/drawing/2014/main" id="{F6E466A9-7C2B-4659-96F1-F1F100FBB8F1}"/>
              </a:ext>
            </a:extLst>
          </p:cNvPr>
          <p:cNvSpPr txBox="1">
            <a:spLocks noChangeArrowheads="1"/>
          </p:cNvSpPr>
          <p:nvPr/>
        </p:nvSpPr>
        <p:spPr bwMode="auto">
          <a:xfrm>
            <a:off x="6284719" y="3165351"/>
            <a:ext cx="254749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Apply to the </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Specific Situation</a:t>
            </a:r>
          </a:p>
        </p:txBody>
      </p:sp>
      <p:sp>
        <p:nvSpPr>
          <p:cNvPr id="15" name="Text Box 5">
            <a:extLst>
              <a:ext uri="{FF2B5EF4-FFF2-40B4-BE49-F238E27FC236}">
                <a16:creationId xmlns:a16="http://schemas.microsoft.com/office/drawing/2014/main" id="{360D6E57-2728-42A3-B76D-765DAE78BA91}"/>
              </a:ext>
            </a:extLst>
          </p:cNvPr>
          <p:cNvSpPr txBox="1">
            <a:spLocks noChangeArrowheads="1"/>
          </p:cNvSpPr>
          <p:nvPr/>
        </p:nvSpPr>
        <p:spPr bwMode="auto">
          <a:xfrm>
            <a:off x="304800" y="2505502"/>
            <a:ext cx="29738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solidFill>
                  <a:schemeClr val="accent1"/>
                </a:solidFill>
                <a:latin typeface="Arial" panose="020B0604020202020204" pitchFamily="34" charset="0"/>
              </a:rPr>
              <a:t>Move to the General</a:t>
            </a:r>
            <a:br>
              <a:rPr lang="en-US" altLang="en-US" sz="2400" dirty="0">
                <a:solidFill>
                  <a:schemeClr val="accent1"/>
                </a:solidFill>
                <a:latin typeface="Arial" panose="020B0604020202020204" pitchFamily="34" charset="0"/>
              </a:rPr>
            </a:br>
            <a:r>
              <a:rPr lang="en-US" altLang="en-US" sz="2400" dirty="0">
                <a:solidFill>
                  <a:schemeClr val="accent1"/>
                </a:solidFill>
                <a:latin typeface="Arial" panose="020B0604020202020204" pitchFamily="34" charset="0"/>
              </a:rPr>
              <a:t>Principle</a:t>
            </a:r>
          </a:p>
        </p:txBody>
      </p:sp>
    </p:spTree>
    <p:extLst>
      <p:ext uri="{BB962C8B-B14F-4D97-AF65-F5344CB8AC3E}">
        <p14:creationId xmlns:p14="http://schemas.microsoft.com/office/powerpoint/2010/main" val="147466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9" grpId="0"/>
      <p:bldP spid="2" grpId="0" animBg="1"/>
      <p:bldP spid="13" grpId="0" animBg="1"/>
      <p:bldP spid="12"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9719FF17-6FA7-488B-B678-7F92E1A7B044}"/>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2771" name="Rectangle 3">
            <a:extLst>
              <a:ext uri="{FF2B5EF4-FFF2-40B4-BE49-F238E27FC236}">
                <a16:creationId xmlns:a16="http://schemas.microsoft.com/office/drawing/2014/main" id="{0B8371DF-D895-4684-AABA-31BA3D31A3D0}"/>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Thousands of years and differences in language, literature, culture, and geography separate the reader from the meaning of the original author.</a:t>
            </a:r>
          </a:p>
          <a:p>
            <a:pPr eaLnBrk="1" fontAlgn="auto" hangingPunct="1">
              <a:spcAft>
                <a:spcPts val="0"/>
              </a:spcAft>
              <a:defRPr/>
            </a:pPr>
            <a:r>
              <a:rPr lang="en-US" sz="3000" dirty="0"/>
              <a:t>Accurate interpretation requires skill and diligence in overcoming these “gaps” in our understanding. </a:t>
            </a:r>
          </a:p>
        </p:txBody>
      </p:sp>
    </p:spTree>
    <p:extLst>
      <p:ext uri="{BB962C8B-B14F-4D97-AF65-F5344CB8AC3E}">
        <p14:creationId xmlns:p14="http://schemas.microsoft.com/office/powerpoint/2010/main" val="2555285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478EFE3-3C04-48E0-899D-1D1FB7B5D20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9939" name="Rectangle 3">
            <a:extLst>
              <a:ext uri="{FF2B5EF4-FFF2-40B4-BE49-F238E27FC236}">
                <a16:creationId xmlns:a16="http://schemas.microsoft.com/office/drawing/2014/main" id="{B264BBF3-1314-488D-A203-D269D733EE91}"/>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We have thus seen how to discover the enduring principles in scripture to apply them today.</a:t>
            </a:r>
          </a:p>
          <a:p>
            <a:pPr eaLnBrk="1" fontAlgn="auto" hangingPunct="1">
              <a:spcAft>
                <a:spcPts val="0"/>
              </a:spcAft>
              <a:defRPr/>
            </a:pPr>
            <a:r>
              <a:rPr lang="en-US" sz="3000" dirty="0"/>
              <a:t>Our challenge is to become “culture-makers” or “culture-transformers,” inculcating the holiness of God into this fallen world.</a:t>
            </a:r>
          </a:p>
        </p:txBody>
      </p:sp>
    </p:spTree>
    <p:extLst>
      <p:ext uri="{BB962C8B-B14F-4D97-AF65-F5344CB8AC3E}">
        <p14:creationId xmlns:p14="http://schemas.microsoft.com/office/powerpoint/2010/main" val="141533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478EFE3-3C04-48E0-899D-1D1FB7B5D200}"/>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9939" name="Rectangle 3">
            <a:extLst>
              <a:ext uri="{FF2B5EF4-FFF2-40B4-BE49-F238E27FC236}">
                <a16:creationId xmlns:a16="http://schemas.microsoft.com/office/drawing/2014/main" id="{B264BBF3-1314-488D-A203-D269D733EE91}"/>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2400" dirty="0"/>
              <a:t>Earl D. </a:t>
            </a:r>
            <a:r>
              <a:rPr lang="en-US" sz="2400" dirty="0" err="1"/>
              <a:t>Radmacher</a:t>
            </a:r>
            <a:r>
              <a:rPr lang="en-US" sz="2400" dirty="0"/>
              <a:t> and Robert D. </a:t>
            </a:r>
            <a:r>
              <a:rPr lang="en-US" sz="2400" dirty="0" err="1"/>
              <a:t>Preus</a:t>
            </a:r>
            <a:r>
              <a:rPr lang="en-US" sz="2400" dirty="0"/>
              <a:t>, editors, </a:t>
            </a:r>
            <a:r>
              <a:rPr lang="en-US" sz="2400" i="1" dirty="0"/>
              <a:t>Hermeneutics, Inerrancy and the Bible: Papers from ICBI Summit II </a:t>
            </a:r>
            <a:r>
              <a:rPr lang="en-US" sz="2400" dirty="0"/>
              <a:t>(Grand Rapids: Zondervan, 1984).</a:t>
            </a:r>
          </a:p>
          <a:p>
            <a:pPr eaLnBrk="1" fontAlgn="auto" hangingPunct="1">
              <a:spcAft>
                <a:spcPts val="0"/>
              </a:spcAft>
              <a:defRPr/>
            </a:pPr>
            <a:r>
              <a:rPr lang="en-US" sz="2400" dirty="0"/>
              <a:t>Jack </a:t>
            </a:r>
            <a:r>
              <a:rPr lang="en-US" sz="2400" dirty="0" err="1"/>
              <a:t>Kuhatschek</a:t>
            </a:r>
            <a:r>
              <a:rPr lang="en-US" sz="2400" dirty="0"/>
              <a:t>, </a:t>
            </a:r>
            <a:r>
              <a:rPr lang="en-US" sz="2400" i="1" dirty="0"/>
              <a:t>Taking the Guesswork out of Applying the Bible </a:t>
            </a:r>
            <a:r>
              <a:rPr lang="en-US" sz="2400" dirty="0"/>
              <a:t>(Downers Grove: Intervarsity Press, 1990).</a:t>
            </a:r>
          </a:p>
          <a:p>
            <a:pPr eaLnBrk="1" fontAlgn="auto" hangingPunct="1">
              <a:spcAft>
                <a:spcPts val="0"/>
              </a:spcAft>
              <a:defRPr/>
            </a:pPr>
            <a:r>
              <a:rPr lang="en-US" sz="2400" dirty="0"/>
              <a:t>Walter Kaiser, </a:t>
            </a:r>
            <a:r>
              <a:rPr lang="en-US" sz="2400" i="1" dirty="0"/>
              <a:t>Recovering the Unity of the Bible: One Continuous Story, Plan, and Purpose </a:t>
            </a:r>
            <a:r>
              <a:rPr lang="en-US" sz="2400" dirty="0"/>
              <a:t>(Grand Rapids: Zondervan, 2009).</a:t>
            </a:r>
          </a:p>
          <a:p>
            <a:pPr eaLnBrk="1" fontAlgn="auto" hangingPunct="1">
              <a:spcAft>
                <a:spcPts val="0"/>
              </a:spcAft>
              <a:defRPr/>
            </a:pPr>
            <a:endParaRPr lang="en-US" sz="2400" dirty="0"/>
          </a:p>
        </p:txBody>
      </p:sp>
    </p:spTree>
    <p:extLst>
      <p:ext uri="{BB962C8B-B14F-4D97-AF65-F5344CB8AC3E}">
        <p14:creationId xmlns:p14="http://schemas.microsoft.com/office/powerpoint/2010/main" val="5349590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t3.gstatic.com/images?q=tbn:ANd9GcStVvHj0NZOrC-XbKcM4fJmnDsi_AVVcMEe6m6Ljgh91iCwUbJrbQ">
            <a:extLst>
              <a:ext uri="{FF2B5EF4-FFF2-40B4-BE49-F238E27FC236}">
                <a16:creationId xmlns:a16="http://schemas.microsoft.com/office/drawing/2014/main" id="{EFA17B26-BF8B-4322-829A-2EBE194556F1}"/>
              </a:ext>
            </a:extLst>
          </p:cNvPr>
          <p:cNvPicPr>
            <a:picLocks noChangeAspect="1" noChangeArrowheads="1"/>
          </p:cNvPicPr>
          <p:nvPr/>
        </p:nvPicPr>
        <p:blipFill>
          <a:blip r:embed="rId2" cstate="print"/>
          <a:srcRect/>
          <a:stretch>
            <a:fillRect/>
          </a:stretch>
        </p:blipFill>
        <p:spPr bwMode="auto">
          <a:xfrm>
            <a:off x="2514600" y="533400"/>
            <a:ext cx="4152900" cy="5464342"/>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FE88D6F-FBF5-4AB2-8407-F3A0786E50EB}"/>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33796" name="Text Box 4">
            <a:extLst>
              <a:ext uri="{FF2B5EF4-FFF2-40B4-BE49-F238E27FC236}">
                <a16:creationId xmlns:a16="http://schemas.microsoft.com/office/drawing/2014/main" id="{C80FEC2E-2818-4926-9305-CAFE361B4F32}"/>
              </a:ext>
            </a:extLst>
          </p:cNvPr>
          <p:cNvSpPr txBox="1">
            <a:spLocks noChangeArrowheads="1"/>
          </p:cNvSpPr>
          <p:nvPr/>
        </p:nvSpPr>
        <p:spPr bwMode="auto">
          <a:xfrm>
            <a:off x="1143000" y="2940050"/>
            <a:ext cx="1428750" cy="641350"/>
          </a:xfrm>
          <a:prstGeom prst="rect">
            <a:avLst/>
          </a:prstGeom>
          <a:noFill/>
          <a:ln w="9525">
            <a:noFill/>
            <a:miter lim="800000"/>
            <a:headEnd/>
            <a:tailEnd/>
          </a:ln>
          <a:effectLst/>
        </p:spPr>
        <p:txBody>
          <a:bodyPr wrap="none">
            <a:spAutoFit/>
          </a:bodyPr>
          <a:lstStyle/>
          <a:p>
            <a:pPr>
              <a:defRPr/>
            </a:pPr>
            <a:r>
              <a:rPr lang="en-US" sz="3600" dirty="0">
                <a:solidFill>
                  <a:schemeClr val="accent1"/>
                </a:solidFill>
                <a:effectLst>
                  <a:outerShdw blurRad="38100" dist="38100" dir="2700000" algn="tl">
                    <a:srgbClr val="000000">
                      <a:alpha val="43137"/>
                    </a:srgbClr>
                  </a:outerShdw>
                </a:effectLst>
                <a:latin typeface="Arial" charset="0"/>
              </a:rPr>
              <a:t>THEN</a:t>
            </a:r>
          </a:p>
        </p:txBody>
      </p:sp>
      <p:sp>
        <p:nvSpPr>
          <p:cNvPr id="33797" name="Text Box 5">
            <a:extLst>
              <a:ext uri="{FF2B5EF4-FFF2-40B4-BE49-F238E27FC236}">
                <a16:creationId xmlns:a16="http://schemas.microsoft.com/office/drawing/2014/main" id="{4AE7DD04-05CE-4BAD-B161-0EA6AC20F15F}"/>
              </a:ext>
            </a:extLst>
          </p:cNvPr>
          <p:cNvSpPr txBox="1">
            <a:spLocks noChangeArrowheads="1"/>
          </p:cNvSpPr>
          <p:nvPr/>
        </p:nvSpPr>
        <p:spPr bwMode="auto">
          <a:xfrm>
            <a:off x="6527800" y="2863850"/>
            <a:ext cx="1397000" cy="641350"/>
          </a:xfrm>
          <a:prstGeom prst="rect">
            <a:avLst/>
          </a:prstGeom>
          <a:noFill/>
          <a:ln w="9525">
            <a:noFill/>
            <a:miter lim="800000"/>
            <a:headEnd/>
            <a:tailEnd/>
          </a:ln>
          <a:effectLst/>
        </p:spPr>
        <p:txBody>
          <a:bodyPr>
            <a:spAutoFit/>
          </a:bodyPr>
          <a:lstStyle/>
          <a:p>
            <a:pPr>
              <a:defRPr/>
            </a:pPr>
            <a:r>
              <a:rPr lang="en-US" sz="3600" dirty="0">
                <a:solidFill>
                  <a:schemeClr val="accent1"/>
                </a:solidFill>
                <a:effectLst>
                  <a:outerShdw blurRad="38100" dist="38100" dir="2700000" algn="tl">
                    <a:srgbClr val="000000">
                      <a:alpha val="43137"/>
                    </a:srgbClr>
                  </a:outerShdw>
                </a:effectLst>
                <a:latin typeface="Arial" charset="0"/>
              </a:rPr>
              <a:t>NOW</a:t>
            </a:r>
          </a:p>
        </p:txBody>
      </p:sp>
      <p:sp>
        <p:nvSpPr>
          <p:cNvPr id="8197" name="Text Box 6">
            <a:extLst>
              <a:ext uri="{FF2B5EF4-FFF2-40B4-BE49-F238E27FC236}">
                <a16:creationId xmlns:a16="http://schemas.microsoft.com/office/drawing/2014/main" id="{EED3C405-BE4A-485C-AD80-4F377A362465}"/>
              </a:ext>
            </a:extLst>
          </p:cNvPr>
          <p:cNvSpPr txBox="1">
            <a:spLocks noChangeArrowheads="1"/>
          </p:cNvSpPr>
          <p:nvPr/>
        </p:nvSpPr>
        <p:spPr bwMode="auto">
          <a:xfrm>
            <a:off x="3962400" y="2057400"/>
            <a:ext cx="11592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3600" dirty="0">
                <a:latin typeface="Arial" panose="020B0604020202020204" pitchFamily="34" charset="0"/>
              </a:rPr>
              <a:t>GAP</a:t>
            </a:r>
          </a:p>
        </p:txBody>
      </p:sp>
      <p:sp>
        <p:nvSpPr>
          <p:cNvPr id="33800" name="Rectangle 8">
            <a:extLst>
              <a:ext uri="{FF2B5EF4-FFF2-40B4-BE49-F238E27FC236}">
                <a16:creationId xmlns:a16="http://schemas.microsoft.com/office/drawing/2014/main" id="{43E79DBD-95FD-4CF2-88A9-121EE246F1EF}"/>
              </a:ext>
            </a:extLst>
          </p:cNvPr>
          <p:cNvSpPr>
            <a:spLocks noChangeArrowheads="1"/>
          </p:cNvSpPr>
          <p:nvPr/>
        </p:nvSpPr>
        <p:spPr bwMode="auto">
          <a:xfrm>
            <a:off x="3511550" y="3352800"/>
            <a:ext cx="2438400" cy="609600"/>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en-US" sz="3200" dirty="0">
                <a:latin typeface="Tahoma" charset="0"/>
              </a:rPr>
              <a:t>Language</a:t>
            </a:r>
          </a:p>
        </p:txBody>
      </p:sp>
      <p:sp>
        <p:nvSpPr>
          <p:cNvPr id="33801" name="Rectangle 9">
            <a:extLst>
              <a:ext uri="{FF2B5EF4-FFF2-40B4-BE49-F238E27FC236}">
                <a16:creationId xmlns:a16="http://schemas.microsoft.com/office/drawing/2014/main" id="{661F57C3-4782-42A0-9077-79E8780AFA4A}"/>
              </a:ext>
            </a:extLst>
          </p:cNvPr>
          <p:cNvSpPr>
            <a:spLocks noChangeArrowheads="1"/>
          </p:cNvSpPr>
          <p:nvPr/>
        </p:nvSpPr>
        <p:spPr bwMode="auto">
          <a:xfrm>
            <a:off x="3511550" y="3810000"/>
            <a:ext cx="2286000" cy="609600"/>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en-US" sz="3200" dirty="0">
                <a:latin typeface="Tahoma" charset="0"/>
              </a:rPr>
              <a:t>Literature</a:t>
            </a:r>
          </a:p>
        </p:txBody>
      </p:sp>
      <p:sp>
        <p:nvSpPr>
          <p:cNvPr id="33802" name="Rectangle 10">
            <a:extLst>
              <a:ext uri="{FF2B5EF4-FFF2-40B4-BE49-F238E27FC236}">
                <a16:creationId xmlns:a16="http://schemas.microsoft.com/office/drawing/2014/main" id="{CA935400-0184-4893-859C-2109240F742F}"/>
              </a:ext>
            </a:extLst>
          </p:cNvPr>
          <p:cNvSpPr>
            <a:spLocks noChangeArrowheads="1"/>
          </p:cNvSpPr>
          <p:nvPr/>
        </p:nvSpPr>
        <p:spPr bwMode="auto">
          <a:xfrm>
            <a:off x="3511550" y="4267200"/>
            <a:ext cx="2286000" cy="609600"/>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en-US" sz="3200" dirty="0">
                <a:latin typeface="Tahoma" charset="0"/>
              </a:rPr>
              <a:t>History</a:t>
            </a:r>
          </a:p>
        </p:txBody>
      </p:sp>
      <p:sp>
        <p:nvSpPr>
          <p:cNvPr id="33803" name="Rectangle 11">
            <a:extLst>
              <a:ext uri="{FF2B5EF4-FFF2-40B4-BE49-F238E27FC236}">
                <a16:creationId xmlns:a16="http://schemas.microsoft.com/office/drawing/2014/main" id="{AF9EB2A8-490E-4726-B7A4-65401610146D}"/>
              </a:ext>
            </a:extLst>
          </p:cNvPr>
          <p:cNvSpPr>
            <a:spLocks noChangeArrowheads="1"/>
          </p:cNvSpPr>
          <p:nvPr/>
        </p:nvSpPr>
        <p:spPr bwMode="auto">
          <a:xfrm>
            <a:off x="3511550" y="4724400"/>
            <a:ext cx="2743200" cy="609600"/>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en-US" sz="3200" dirty="0">
                <a:latin typeface="Tahoma" charset="0"/>
              </a:rPr>
              <a:t>Geography</a:t>
            </a:r>
          </a:p>
        </p:txBody>
      </p:sp>
      <p:sp>
        <p:nvSpPr>
          <p:cNvPr id="14" name="Rectangle 8">
            <a:extLst>
              <a:ext uri="{FF2B5EF4-FFF2-40B4-BE49-F238E27FC236}">
                <a16:creationId xmlns:a16="http://schemas.microsoft.com/office/drawing/2014/main" id="{71FC6A57-0963-41E7-BE54-B3F10AEC0A5E}"/>
              </a:ext>
            </a:extLst>
          </p:cNvPr>
          <p:cNvSpPr>
            <a:spLocks noChangeArrowheads="1"/>
          </p:cNvSpPr>
          <p:nvPr/>
        </p:nvSpPr>
        <p:spPr bwMode="auto">
          <a:xfrm>
            <a:off x="3505200" y="2895600"/>
            <a:ext cx="2438400" cy="609600"/>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70000"/>
              <a:buFont typeface="Wingdings" pitchFamily="2" charset="2"/>
              <a:buChar char="n"/>
              <a:defRPr/>
            </a:pPr>
            <a:r>
              <a:rPr lang="en-US" sz="3200" dirty="0">
                <a:latin typeface="Tahoma" charset="0"/>
              </a:rPr>
              <a:t>Culture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80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80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80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8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0" grpId="0"/>
      <p:bldP spid="33801" grpId="0"/>
      <p:bldP spid="33802" grpId="0"/>
      <p:bldP spid="3380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C84A2250-7B67-41DA-876A-55FE2023CC93}"/>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40963" name="Rectangle 3">
            <a:extLst>
              <a:ext uri="{FF2B5EF4-FFF2-40B4-BE49-F238E27FC236}">
                <a16:creationId xmlns:a16="http://schemas.microsoft.com/office/drawing/2014/main" id="{924E3AA4-3FFF-44D6-BD09-5092D6F78105}"/>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We must first understand what the Bible passage meant, as much as we are able, by the original author to the original audience.</a:t>
            </a:r>
          </a:p>
          <a:p>
            <a:pPr eaLnBrk="1" fontAlgn="auto" hangingPunct="1">
              <a:spcAft>
                <a:spcPts val="0"/>
              </a:spcAft>
              <a:defRPr/>
            </a:pPr>
            <a:r>
              <a:rPr lang="en-US" sz="3000" dirty="0"/>
              <a:t>Sometimes this means expanding our Bible studies to include research into archeology, manners and customs, and original languages, as well as using Bible dictionaries, commentaries, and encyclopedias.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C84A2250-7B67-41DA-876A-55FE2023CC93}"/>
              </a:ext>
            </a:extLst>
          </p:cNvPr>
          <p:cNvSpPr>
            <a:spLocks noGrp="1" noChangeArrowheads="1"/>
          </p:cNvSpPr>
          <p:nvPr>
            <p:ph type="title"/>
          </p:nvPr>
        </p:nvSpPr>
        <p:spPr/>
        <p:txBody>
          <a:bodyPr>
            <a:noAutofit/>
          </a:bodyPr>
          <a:lstStyle/>
          <a:p>
            <a:pPr eaLnBrk="1" fontAlgn="auto" hangingPunct="1">
              <a:spcAft>
                <a:spcPts val="0"/>
              </a:spcAft>
              <a:defRPr/>
            </a:pPr>
            <a:r>
              <a:rPr lang="en-US" sz="2800" dirty="0"/>
              <a:t>Overcoming the Gap Between the “Then” and “Now”</a:t>
            </a:r>
          </a:p>
        </p:txBody>
      </p:sp>
      <p:sp>
        <p:nvSpPr>
          <p:cNvPr id="40963" name="Rectangle 3">
            <a:extLst>
              <a:ext uri="{FF2B5EF4-FFF2-40B4-BE49-F238E27FC236}">
                <a16:creationId xmlns:a16="http://schemas.microsoft.com/office/drawing/2014/main" id="{924E3AA4-3FFF-44D6-BD09-5092D6F78105}"/>
              </a:ext>
            </a:extLst>
          </p:cNvPr>
          <p:cNvSpPr>
            <a:spLocks noGrp="1" noChangeArrowheads="1"/>
          </p:cNvSpPr>
          <p:nvPr>
            <p:ph idx="1"/>
          </p:nvPr>
        </p:nvSpPr>
        <p:spPr>
          <a:xfrm>
            <a:off x="457200" y="1870075"/>
            <a:ext cx="8229600" cy="4683125"/>
          </a:xfrm>
        </p:spPr>
        <p:txBody>
          <a:bodyPr/>
          <a:lstStyle/>
          <a:p>
            <a:pPr eaLnBrk="1" fontAlgn="auto" hangingPunct="1">
              <a:spcAft>
                <a:spcPts val="0"/>
              </a:spcAft>
              <a:defRPr/>
            </a:pPr>
            <a:r>
              <a:rPr lang="en-US" sz="3000" dirty="0"/>
              <a:t>But there are a lot of neat, new resources to help us.</a:t>
            </a:r>
          </a:p>
        </p:txBody>
      </p:sp>
    </p:spTree>
    <p:extLst>
      <p:ext uri="{BB962C8B-B14F-4D97-AF65-F5344CB8AC3E}">
        <p14:creationId xmlns:p14="http://schemas.microsoft.com/office/powerpoint/2010/main" val="3150748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C10AC17-6776-4C97-BD47-364A12F8F506}"/>
              </a:ext>
            </a:extLst>
          </p:cNvPr>
          <p:cNvPicPr>
            <a:picLocks noChangeAspect="1"/>
          </p:cNvPicPr>
          <p:nvPr/>
        </p:nvPicPr>
        <p:blipFill rotWithShape="1">
          <a:blip r:embed="rId2"/>
          <a:srcRect l="18333" t="2570" r="8333" b="7017"/>
          <a:stretch/>
        </p:blipFill>
        <p:spPr>
          <a:xfrm>
            <a:off x="152400" y="152400"/>
            <a:ext cx="8855301" cy="61383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97170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4B85925-B896-417B-9069-77DD9B8CE9BC}"/>
              </a:ext>
            </a:extLst>
          </p:cNvPr>
          <p:cNvPicPr>
            <a:picLocks noChangeAspect="1"/>
          </p:cNvPicPr>
          <p:nvPr/>
        </p:nvPicPr>
        <p:blipFill rotWithShape="1">
          <a:blip r:embed="rId2"/>
          <a:srcRect l="3547" t="7476" r="3547" b="3892"/>
          <a:stretch/>
        </p:blipFill>
        <p:spPr>
          <a:xfrm>
            <a:off x="0" y="0"/>
            <a:ext cx="9584674" cy="6858000"/>
          </a:xfrm>
          <a:prstGeom prst="rect">
            <a:avLst/>
          </a:prstGeom>
        </p:spPr>
      </p:pic>
    </p:spTree>
    <p:extLst>
      <p:ext uri="{BB962C8B-B14F-4D97-AF65-F5344CB8AC3E}">
        <p14:creationId xmlns:p14="http://schemas.microsoft.com/office/powerpoint/2010/main" val="339114609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75981</TotalTime>
  <Words>1566</Words>
  <Application>Microsoft Office PowerPoint</Application>
  <PresentationFormat>On-screen Show (4:3)</PresentationFormat>
  <Paragraphs>140</Paragraphs>
  <Slides>42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Georgia</vt:lpstr>
      <vt:lpstr>Tahoma</vt:lpstr>
      <vt:lpstr>Wingdings</vt:lpstr>
      <vt:lpstr>Wingdings 2</vt:lpstr>
      <vt:lpstr>Civic</vt:lpstr>
      <vt:lpstr>Understanding the Scriptures</vt:lpstr>
      <vt:lpstr>Recognizing the Gap </vt:lpstr>
      <vt:lpstr>Overcoming the Gap Between the “Then” and “Now”</vt:lpstr>
      <vt:lpstr>Overcoming the Gap Between the “Then” and “Now”</vt:lpstr>
      <vt:lpstr>Overcoming the Gap Between the “Then” and “Now”</vt:lpstr>
      <vt:lpstr>Overcoming the Gap Between the “Then” and “Now”</vt:lpstr>
      <vt:lpstr>Overcoming the Gap Between the “Then” and “Now”</vt:lpstr>
      <vt:lpstr>PowerPoint Presentation</vt:lpstr>
      <vt:lpstr>PowerPoint Presentation</vt:lpstr>
      <vt:lpstr>PowerPoint Presentation</vt:lpstr>
      <vt:lpstr>Overcoming the Gap Between the “Then” and “Now”</vt:lpstr>
      <vt:lpstr>Overcoming the Gap Between the “Then” and “Now”</vt:lpstr>
      <vt:lpstr>PowerPoint Presentation</vt:lpstr>
      <vt:lpstr>Overcoming the Gap Between the “Then” and “Now”</vt:lpstr>
      <vt:lpstr>Finding the Bible Principles</vt:lpstr>
      <vt:lpstr>Overcoming the Gap Between the “Then” and “Now”</vt:lpstr>
      <vt:lpstr>Overcoming the Gap Between the “Then” and “Now”</vt:lpstr>
      <vt:lpstr>Overcoming the Gap Between the “Then” and “Now”</vt:lpstr>
      <vt:lpstr>Overcoming the Gap Between the “Then” and “Now”</vt:lpstr>
      <vt:lpstr>Overcoming the Gap Between the “Then” and “Now”</vt:lpstr>
      <vt:lpstr>Overcoming the Gap Between the “Then” and “Now”</vt:lpstr>
      <vt:lpstr>Overcoming the Gap Between the “Then” and “Now”</vt:lpstr>
      <vt:lpstr>PowerPoint Presentation</vt:lpstr>
      <vt:lpstr>Overcoming the Gap Between the “Then” and “Now”</vt:lpstr>
      <vt:lpstr>Overcoming the Gap Between the “Then” and “Now”</vt:lpstr>
      <vt:lpstr>Overcoming the Gap Between the “Then” and “Now”</vt:lpstr>
      <vt:lpstr>Overcoming the Gap Between the “Then” and “Now”</vt:lpstr>
      <vt:lpstr>Overcoming the Gap Between the “Then” and “Now”</vt:lpstr>
      <vt:lpstr>Using the Ladder of Principles</vt:lpstr>
      <vt:lpstr>Overcoming the Gap Between the “Then” and “Now”</vt:lpstr>
      <vt:lpstr>Ladder of Principles</vt:lpstr>
      <vt:lpstr>Example 1</vt:lpstr>
      <vt:lpstr>Ladder of Principles</vt:lpstr>
      <vt:lpstr>PowerPoint Presentation</vt:lpstr>
      <vt:lpstr>Example 2</vt:lpstr>
      <vt:lpstr>Ladder of Principles</vt:lpstr>
      <vt:lpstr>Example 3</vt:lpstr>
      <vt:lpstr>PowerPoint Presentation</vt:lpstr>
      <vt:lpstr>Ladder of Principles</vt:lpstr>
      <vt:lpstr>Overcoming the Gap Between the “Then” and “Now”</vt:lpstr>
      <vt:lpstr>Overcoming the Gap Between the “Then” and “Now”</vt:lpstr>
      <vt:lpstr>PowerPoint Presentation</vt:lpstr>
    </vt:vector>
  </TitlesOfParts>
  <Company>Atlanta City Church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Hermeneutics</dc:title>
  <dc:creator>Randy Colver</dc:creator>
  <cp:lastModifiedBy>Susie Shanlian</cp:lastModifiedBy>
  <cp:revision>257</cp:revision>
  <dcterms:created xsi:type="dcterms:W3CDTF">2005-07-02T22:40:14Z</dcterms:created>
  <dcterms:modified xsi:type="dcterms:W3CDTF">2021-11-17T14:14:25Z</dcterms:modified>
</cp:coreProperties>
</file>