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5" r:id="rId4"/>
    <p:sldId id="266" r:id="rId5"/>
    <p:sldId id="267" r:id="rId6"/>
    <p:sldId id="268" r:id="rId7"/>
    <p:sldId id="269" r:id="rId8"/>
    <p:sldId id="270" r:id="rId9"/>
    <p:sldId id="271" r:id="rId10"/>
    <p:sldId id="272" r:id="rId11"/>
    <p:sldId id="274" r:id="rId12"/>
    <p:sldId id="287" r:id="rId13"/>
    <p:sldId id="275" r:id="rId14"/>
    <p:sldId id="276" r:id="rId15"/>
    <p:sldId id="277" r:id="rId16"/>
    <p:sldId id="278" r:id="rId17"/>
    <p:sldId id="279" r:id="rId18"/>
    <p:sldId id="280" r:id="rId19"/>
    <p:sldId id="281" r:id="rId20"/>
    <p:sldId id="288" r:id="rId21"/>
    <p:sldId id="289" r:id="rId22"/>
    <p:sldId id="290" r:id="rId23"/>
    <p:sldId id="291" r:id="rId24"/>
    <p:sldId id="292" r:id="rId25"/>
    <p:sldId id="293" r:id="rId26"/>
    <p:sldId id="294" r:id="rId27"/>
    <p:sldId id="295" r:id="rId28"/>
    <p:sldId id="299" r:id="rId29"/>
    <p:sldId id="300" r:id="rId30"/>
    <p:sldId id="301" r:id="rId31"/>
    <p:sldId id="302" r:id="rId32"/>
    <p:sldId id="303" r:id="rId33"/>
    <p:sldId id="296" r:id="rId34"/>
    <p:sldId id="297" r:id="rId35"/>
    <p:sldId id="298" r:id="rId36"/>
    <p:sldId id="282" r:id="rId37"/>
    <p:sldId id="304" r:id="rId38"/>
    <p:sldId id="305" r:id="rId39"/>
    <p:sldId id="306" r:id="rId40"/>
    <p:sldId id="307" r:id="rId41"/>
    <p:sldId id="308" r:id="rId42"/>
    <p:sldId id="309" r:id="rId43"/>
    <p:sldId id="310" r:id="rId44"/>
    <p:sldId id="311" r:id="rId45"/>
    <p:sldId id="312" r:id="rId46"/>
    <p:sldId id="314" r:id="rId47"/>
    <p:sldId id="315" r:id="rId48"/>
    <p:sldId id="316" r:id="rId49"/>
    <p:sldId id="317" r:id="rId50"/>
    <p:sldId id="318" r:id="rId51"/>
    <p:sldId id="319" r:id="rId52"/>
    <p:sldId id="320" r:id="rId53"/>
    <p:sldId id="321" r:id="rId54"/>
    <p:sldId id="324" r:id="rId55"/>
    <p:sldId id="325" r:id="rId56"/>
    <p:sldId id="326" r:id="rId57"/>
    <p:sldId id="328" r:id="rId58"/>
    <p:sldId id="329" r:id="rId59"/>
    <p:sldId id="330" r:id="rId60"/>
    <p:sldId id="327" r:id="rId61"/>
    <p:sldId id="322" r:id="rId62"/>
    <p:sldId id="323" r:id="rId63"/>
    <p:sldId id="313" r:id="rId6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Deism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At the same time, some important scientists enter the scene, and it’s worth pointing some of them out.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Picture 2" descr="C:\Data\08 RMC\03 COURSES\04 HTH180- Christian Mind\Lessons\10.1- deism\nicolaus copernicus.jpg"/>
          <p:cNvPicPr>
            <a:picLocks noChangeAspect="1" noChangeArrowheads="1"/>
          </p:cNvPicPr>
          <p:nvPr/>
        </p:nvPicPr>
        <p:blipFill>
          <a:blip r:embed="rId3" cstate="print"/>
          <a:srcRect/>
          <a:stretch>
            <a:fillRect/>
          </a:stretch>
        </p:blipFill>
        <p:spPr bwMode="auto">
          <a:xfrm>
            <a:off x="533400" y="1847671"/>
            <a:ext cx="1524001" cy="1771650"/>
          </a:xfrm>
          <a:prstGeom prst="rect">
            <a:avLst/>
          </a:prstGeom>
          <a:ln w="19050">
            <a:solidFill>
              <a:schemeClr val="tx1"/>
            </a:solidFill>
          </a:ln>
          <a:effectLst>
            <a:outerShdw blurRad="292100" dist="139700" dir="2700000" algn="tl" rotWithShape="0">
              <a:srgbClr val="333333">
                <a:alpha val="65000"/>
              </a:srgbClr>
            </a:outerShdw>
          </a:effectLst>
        </p:spPr>
      </p:pic>
      <p:pic>
        <p:nvPicPr>
          <p:cNvPr id="12" name="Picture 3" descr="C:\Data\08 RMC\03 COURSES\04 HTH180- Christian Mind\Lessons\10.1- deism\francis bacon.jpg"/>
          <p:cNvPicPr>
            <a:picLocks noChangeAspect="1" noChangeArrowheads="1"/>
          </p:cNvPicPr>
          <p:nvPr/>
        </p:nvPicPr>
        <p:blipFill>
          <a:blip r:embed="rId4" cstate="print"/>
          <a:srcRect/>
          <a:stretch>
            <a:fillRect/>
          </a:stretch>
        </p:blipFill>
        <p:spPr bwMode="auto">
          <a:xfrm>
            <a:off x="2352676" y="1847671"/>
            <a:ext cx="1381125" cy="1771650"/>
          </a:xfrm>
          <a:prstGeom prst="rect">
            <a:avLst/>
          </a:prstGeom>
          <a:ln w="19050">
            <a:solidFill>
              <a:schemeClr val="tx1"/>
            </a:solidFill>
          </a:ln>
          <a:effectLst>
            <a:outerShdw blurRad="292100" dist="139700" dir="2700000" algn="tl" rotWithShape="0">
              <a:srgbClr val="333333">
                <a:alpha val="65000"/>
              </a:srgbClr>
            </a:outerShdw>
          </a:effectLst>
        </p:spPr>
      </p:pic>
      <p:pic>
        <p:nvPicPr>
          <p:cNvPr id="13" name="Picture 4" descr="C:\Data\08 RMC\03 COURSES\04 HTH180- Christian Mind\Lessons\10.1- deism\Johannes kepler.jpg"/>
          <p:cNvPicPr>
            <a:picLocks noChangeAspect="1" noChangeArrowheads="1"/>
          </p:cNvPicPr>
          <p:nvPr/>
        </p:nvPicPr>
        <p:blipFill>
          <a:blip r:embed="rId5" cstate="print"/>
          <a:srcRect/>
          <a:stretch>
            <a:fillRect/>
          </a:stretch>
        </p:blipFill>
        <p:spPr bwMode="auto">
          <a:xfrm>
            <a:off x="3962401" y="1847671"/>
            <a:ext cx="1275169" cy="1752600"/>
          </a:xfrm>
          <a:prstGeom prst="rect">
            <a:avLst/>
          </a:prstGeom>
          <a:ln w="19050">
            <a:solidFill>
              <a:schemeClr val="tx1"/>
            </a:solidFill>
          </a:ln>
          <a:effectLst>
            <a:outerShdw blurRad="292100" dist="139700" dir="2700000" algn="tl" rotWithShape="0">
              <a:srgbClr val="333333">
                <a:alpha val="65000"/>
              </a:srgbClr>
            </a:outerShdw>
          </a:effectLst>
        </p:spPr>
      </p:pic>
      <p:pic>
        <p:nvPicPr>
          <p:cNvPr id="14" name="Picture 5" descr="C:\Data\08 RMC\03 COURSES\04 HTH180- Christian Mind\Lessons\10.1- deism\galileo galilei.jpg"/>
          <p:cNvPicPr>
            <a:picLocks noChangeAspect="1" noChangeArrowheads="1"/>
          </p:cNvPicPr>
          <p:nvPr/>
        </p:nvPicPr>
        <p:blipFill>
          <a:blip r:embed="rId6" cstate="print"/>
          <a:srcRect/>
          <a:stretch>
            <a:fillRect/>
          </a:stretch>
        </p:blipFill>
        <p:spPr bwMode="auto">
          <a:xfrm>
            <a:off x="5486401" y="1847671"/>
            <a:ext cx="1438275" cy="1771650"/>
          </a:xfrm>
          <a:prstGeom prst="rect">
            <a:avLst/>
          </a:prstGeom>
          <a:ln w="19050">
            <a:solidFill>
              <a:schemeClr val="tx1"/>
            </a:solidFill>
          </a:ln>
          <a:effectLst>
            <a:outerShdw blurRad="292100" dist="139700" dir="2700000" algn="tl" rotWithShape="0">
              <a:srgbClr val="333333">
                <a:alpha val="65000"/>
              </a:srgbClr>
            </a:outerShdw>
          </a:effectLst>
        </p:spPr>
      </p:pic>
      <p:pic>
        <p:nvPicPr>
          <p:cNvPr id="15" name="Picture 6" descr="C:\Data\08 RMC\03 COURSES\04 HTH180- Christian Mind\Lessons\10.1- deism\Aristotle_Altemps.jpg"/>
          <p:cNvPicPr>
            <a:picLocks noChangeAspect="1" noChangeArrowheads="1"/>
          </p:cNvPicPr>
          <p:nvPr/>
        </p:nvPicPr>
        <p:blipFill>
          <a:blip r:embed="rId7" cstate="print"/>
          <a:srcRect/>
          <a:stretch>
            <a:fillRect/>
          </a:stretch>
        </p:blipFill>
        <p:spPr bwMode="auto">
          <a:xfrm>
            <a:off x="7239001" y="1847671"/>
            <a:ext cx="1311343" cy="1752600"/>
          </a:xfrm>
          <a:prstGeom prst="rect">
            <a:avLst/>
          </a:prstGeom>
          <a:ln w="19050">
            <a:solidFill>
              <a:schemeClr val="tx1"/>
            </a:solidFill>
          </a:ln>
          <a:effectLst>
            <a:outerShdw blurRad="292100" dist="139700" dir="2700000" algn="tl" rotWithShape="0">
              <a:srgbClr val="333333">
                <a:alpha val="65000"/>
              </a:srgbClr>
            </a:outerShdw>
          </a:effectLst>
        </p:spPr>
      </p:pic>
      <p:sp>
        <p:nvSpPr>
          <p:cNvPr id="18" name="TextBox 17"/>
          <p:cNvSpPr txBox="1"/>
          <p:nvPr/>
        </p:nvSpPr>
        <p:spPr>
          <a:xfrm>
            <a:off x="590333" y="3962400"/>
            <a:ext cx="1467068" cy="954107"/>
          </a:xfrm>
          <a:prstGeom prst="rect">
            <a:avLst/>
          </a:prstGeom>
          <a:noFill/>
        </p:spPr>
        <p:txBody>
          <a:bodyPr wrap="none" rtlCol="0">
            <a:spAutoFit/>
          </a:bodyPr>
          <a:lstStyle/>
          <a:p>
            <a:pPr algn="ctr"/>
            <a:r>
              <a:rPr lang="en-US" kern="0" dirty="0" err="1" smtClean="0">
                <a:solidFill>
                  <a:sysClr val="window" lastClr="FFFFFF"/>
                </a:solidFill>
                <a:effectLst>
                  <a:outerShdw blurRad="38100" dist="38100" dir="2700000" algn="tl">
                    <a:srgbClr val="000000">
                      <a:alpha val="43137"/>
                    </a:srgbClr>
                  </a:outerShdw>
                </a:effectLst>
              </a:rPr>
              <a:t>Nicolaus</a:t>
            </a:r>
            <a:endParaRPr lang="en-US" kern="0" dirty="0" smtClean="0">
              <a:solidFill>
                <a:sysClr val="window" lastClr="FFFFFF"/>
              </a:solidFill>
              <a:effectLst>
                <a:outerShdw blurRad="38100" dist="38100" dir="2700000" algn="tl">
                  <a:srgbClr val="000000">
                    <a:alpha val="43137"/>
                  </a:srgbClr>
                </a:outerShdw>
              </a:effectLst>
            </a:endParaRPr>
          </a:p>
          <a:p>
            <a:pPr algn="ctr"/>
            <a:r>
              <a:rPr lang="en-US" kern="0" dirty="0" smtClean="0">
                <a:solidFill>
                  <a:sysClr val="window" lastClr="FFFFFF"/>
                </a:solidFill>
                <a:effectLst>
                  <a:outerShdw blurRad="38100" dist="38100" dir="2700000" algn="tl">
                    <a:srgbClr val="000000">
                      <a:alpha val="43137"/>
                    </a:srgbClr>
                  </a:outerShdw>
                </a:effectLst>
              </a:rPr>
              <a:t>Copernicus</a:t>
            </a:r>
          </a:p>
          <a:p>
            <a:pPr algn="ctr"/>
            <a:r>
              <a:rPr lang="en-US" kern="0" dirty="0" smtClean="0">
                <a:solidFill>
                  <a:sysClr val="window" lastClr="FFFFFF"/>
                </a:solidFill>
                <a:effectLst>
                  <a:outerShdw blurRad="38100" dist="38100" dir="2700000" algn="tl">
                    <a:srgbClr val="000000">
                      <a:alpha val="43137"/>
                    </a:srgbClr>
                  </a:outerShdw>
                </a:effectLst>
              </a:rPr>
              <a:t>1473</a:t>
            </a:r>
            <a:endParaRPr lang="en-US" dirty="0">
              <a:effectLst>
                <a:outerShdw blurRad="38100" dist="38100" dir="2700000" algn="tl">
                  <a:srgbClr val="000000">
                    <a:alpha val="43137"/>
                  </a:srgbClr>
                </a:outerShdw>
              </a:effectLst>
            </a:endParaRPr>
          </a:p>
        </p:txBody>
      </p:sp>
      <p:sp>
        <p:nvSpPr>
          <p:cNvPr id="19" name="TextBox 18"/>
          <p:cNvSpPr txBox="1"/>
          <p:nvPr/>
        </p:nvSpPr>
        <p:spPr>
          <a:xfrm>
            <a:off x="2590801" y="3962400"/>
            <a:ext cx="949299" cy="923330"/>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Francis</a:t>
            </a:r>
          </a:p>
          <a:p>
            <a:pPr algn="ctr"/>
            <a:r>
              <a:rPr lang="en-US" dirty="0" smtClean="0">
                <a:effectLst>
                  <a:outerShdw blurRad="38100" dist="38100" dir="2700000" algn="tl">
                    <a:srgbClr val="000000">
                      <a:alpha val="43137"/>
                    </a:srgbClr>
                  </a:outerShdw>
                </a:effectLst>
              </a:rPr>
              <a:t>Bacon</a:t>
            </a:r>
          </a:p>
          <a:p>
            <a:pPr algn="ctr"/>
            <a:r>
              <a:rPr lang="en-US" dirty="0" smtClean="0">
                <a:effectLst>
                  <a:outerShdw blurRad="38100" dist="38100" dir="2700000" algn="tl">
                    <a:srgbClr val="000000">
                      <a:alpha val="43137"/>
                    </a:srgbClr>
                  </a:outerShdw>
                </a:effectLst>
              </a:rPr>
              <a:t>1561</a:t>
            </a:r>
            <a:endParaRPr lang="en-US" dirty="0">
              <a:effectLst>
                <a:outerShdw blurRad="38100" dist="38100" dir="2700000" algn="tl">
                  <a:srgbClr val="000000">
                    <a:alpha val="43137"/>
                  </a:srgbClr>
                </a:outerShdw>
              </a:effectLst>
            </a:endParaRPr>
          </a:p>
        </p:txBody>
      </p:sp>
      <p:sp>
        <p:nvSpPr>
          <p:cNvPr id="20" name="TextBox 19"/>
          <p:cNvSpPr txBox="1"/>
          <p:nvPr/>
        </p:nvSpPr>
        <p:spPr>
          <a:xfrm>
            <a:off x="3962401" y="3962400"/>
            <a:ext cx="1266693" cy="923330"/>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Johannes</a:t>
            </a:r>
          </a:p>
          <a:p>
            <a:pPr algn="ctr"/>
            <a:r>
              <a:rPr lang="en-US" dirty="0" err="1" smtClean="0">
                <a:effectLst>
                  <a:outerShdw blurRad="38100" dist="38100" dir="2700000" algn="tl">
                    <a:srgbClr val="000000">
                      <a:alpha val="43137"/>
                    </a:srgbClr>
                  </a:outerShdw>
                </a:effectLst>
              </a:rPr>
              <a:t>Kepler</a:t>
            </a:r>
            <a:endParaRPr lang="en-US" dirty="0" smtClean="0">
              <a:effectLst>
                <a:outerShdw blurRad="38100" dist="38100" dir="2700000" algn="tl">
                  <a:srgbClr val="000000">
                    <a:alpha val="43137"/>
                  </a:srgbClr>
                </a:outerShdw>
              </a:effectLst>
            </a:endParaRPr>
          </a:p>
          <a:p>
            <a:pPr algn="ctr"/>
            <a:r>
              <a:rPr lang="en-US" dirty="0" smtClean="0">
                <a:effectLst>
                  <a:outerShdw blurRad="38100" dist="38100" dir="2700000" algn="tl">
                    <a:srgbClr val="000000">
                      <a:alpha val="43137"/>
                    </a:srgbClr>
                  </a:outerShdw>
                </a:effectLst>
              </a:rPr>
              <a:t>1571</a:t>
            </a:r>
            <a:endParaRPr lang="en-US" dirty="0">
              <a:effectLst>
                <a:outerShdw blurRad="38100" dist="38100" dir="2700000" algn="tl">
                  <a:srgbClr val="000000">
                    <a:alpha val="43137"/>
                  </a:srgbClr>
                </a:outerShdw>
              </a:effectLst>
            </a:endParaRPr>
          </a:p>
        </p:txBody>
      </p:sp>
      <p:sp>
        <p:nvSpPr>
          <p:cNvPr id="21" name="TextBox 20"/>
          <p:cNvSpPr txBox="1"/>
          <p:nvPr/>
        </p:nvSpPr>
        <p:spPr>
          <a:xfrm>
            <a:off x="5791201" y="3962400"/>
            <a:ext cx="984565" cy="923330"/>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Galileo</a:t>
            </a:r>
          </a:p>
          <a:p>
            <a:pPr algn="ctr"/>
            <a:r>
              <a:rPr lang="en-US" dirty="0" err="1" smtClean="0">
                <a:effectLst>
                  <a:outerShdw blurRad="38100" dist="38100" dir="2700000" algn="tl">
                    <a:srgbClr val="000000">
                      <a:alpha val="43137"/>
                    </a:srgbClr>
                  </a:outerShdw>
                </a:effectLst>
              </a:rPr>
              <a:t>Galilei</a:t>
            </a:r>
            <a:endParaRPr lang="en-US" dirty="0" smtClean="0">
              <a:effectLst>
                <a:outerShdw blurRad="38100" dist="38100" dir="2700000" algn="tl">
                  <a:srgbClr val="000000">
                    <a:alpha val="43137"/>
                  </a:srgbClr>
                </a:outerShdw>
              </a:effectLst>
            </a:endParaRPr>
          </a:p>
          <a:p>
            <a:pPr algn="ctr"/>
            <a:r>
              <a:rPr lang="en-US" dirty="0" smtClean="0">
                <a:effectLst>
                  <a:outerShdw blurRad="38100" dist="38100" dir="2700000" algn="tl">
                    <a:srgbClr val="000000">
                      <a:alpha val="43137"/>
                    </a:srgbClr>
                  </a:outerShdw>
                </a:effectLst>
              </a:rPr>
              <a:t>1564</a:t>
            </a:r>
            <a:endParaRPr lang="en-US" dirty="0">
              <a:effectLst>
                <a:outerShdw blurRad="38100" dist="38100" dir="2700000" algn="tl">
                  <a:srgbClr val="000000">
                    <a:alpha val="43137"/>
                  </a:srgbClr>
                </a:outerShdw>
              </a:effectLst>
            </a:endParaRPr>
          </a:p>
        </p:txBody>
      </p:sp>
      <p:sp>
        <p:nvSpPr>
          <p:cNvPr id="22" name="TextBox 21"/>
          <p:cNvSpPr txBox="1"/>
          <p:nvPr/>
        </p:nvSpPr>
        <p:spPr>
          <a:xfrm>
            <a:off x="7391401" y="3962400"/>
            <a:ext cx="1066318" cy="646331"/>
          </a:xfrm>
          <a:prstGeom prst="rect">
            <a:avLst/>
          </a:prstGeom>
          <a:noFill/>
        </p:spPr>
        <p:txBody>
          <a:bodyPr wrap="none" rtlCol="0">
            <a:spAutoFit/>
          </a:bodyPr>
          <a:lstStyle/>
          <a:p>
            <a:pPr algn="ctr"/>
            <a:r>
              <a:rPr lang="en-US" dirty="0" smtClean="0">
                <a:effectLst>
                  <a:outerShdw blurRad="38100" dist="38100" dir="2700000" algn="tl">
                    <a:srgbClr val="000000">
                      <a:alpha val="43137"/>
                    </a:srgbClr>
                  </a:outerShdw>
                </a:effectLst>
              </a:rPr>
              <a:t>Aristotle</a:t>
            </a:r>
          </a:p>
          <a:p>
            <a:pPr algn="ctr"/>
            <a:r>
              <a:rPr lang="en-US" dirty="0" smtClean="0">
                <a:effectLst>
                  <a:outerShdw blurRad="38100" dist="38100" dir="2700000" algn="tl">
                    <a:srgbClr val="000000">
                      <a:alpha val="43137"/>
                    </a:srgbClr>
                  </a:outerShdw>
                </a:effectLst>
              </a:rPr>
              <a:t>384 BC</a:t>
            </a:r>
            <a:endParaRPr lang="en-US" dirty="0">
              <a:effectLst>
                <a:outerShdw blurRad="38100" dist="38100" dir="2700000" algn="tl">
                  <a:srgbClr val="000000">
                    <a:alpha val="43137"/>
                  </a:srgbClr>
                </a:outerShdw>
              </a:effectLst>
            </a:endParaRPr>
          </a:p>
        </p:txBody>
      </p:sp>
      <p:sp>
        <p:nvSpPr>
          <p:cNvPr id="23" name="TextBox 22"/>
          <p:cNvSpPr txBox="1"/>
          <p:nvPr/>
        </p:nvSpPr>
        <p:spPr>
          <a:xfrm>
            <a:off x="533400" y="5105400"/>
            <a:ext cx="5843266" cy="1200329"/>
          </a:xfrm>
          <a:prstGeom prst="rect">
            <a:avLst/>
          </a:prstGeom>
          <a:noFill/>
        </p:spPr>
        <p:txBody>
          <a:bodyPr wrap="none" rtlCol="0">
            <a:spAutoFit/>
          </a:bodyPr>
          <a:lstStyle/>
          <a:p>
            <a:r>
              <a:rPr lang="en-US" sz="2400" dirty="0" smtClean="0">
                <a:effectLst>
                  <a:outerShdw blurRad="38100" dist="38100" dir="2700000" algn="tl">
                    <a:srgbClr val="000000">
                      <a:alpha val="43137"/>
                    </a:srgbClr>
                  </a:outerShdw>
                </a:effectLst>
              </a:rPr>
              <a:t>Copernicus, Francis Bacon, Johannes </a:t>
            </a:r>
          </a:p>
          <a:p>
            <a:r>
              <a:rPr lang="en-US" sz="2400" dirty="0" err="1" smtClean="0">
                <a:effectLst>
                  <a:outerShdw blurRad="38100" dist="38100" dir="2700000" algn="tl">
                    <a:srgbClr val="000000">
                      <a:alpha val="43137"/>
                    </a:srgbClr>
                  </a:outerShdw>
                </a:effectLst>
              </a:rPr>
              <a:t>Kepler</a:t>
            </a:r>
            <a:r>
              <a:rPr lang="en-US" sz="2400" dirty="0" smtClean="0">
                <a:effectLst>
                  <a:outerShdw blurRad="38100" dist="38100" dir="2700000" algn="tl">
                    <a:srgbClr val="000000">
                      <a:alpha val="43137"/>
                    </a:srgbClr>
                  </a:outerShdw>
                </a:effectLst>
              </a:rPr>
              <a:t>, and Galileo all held Christian </a:t>
            </a:r>
          </a:p>
          <a:p>
            <a:r>
              <a:rPr lang="en-US" sz="2400" dirty="0" smtClean="0">
                <a:effectLst>
                  <a:outerShdw blurRad="38100" dist="38100" dir="2700000" algn="tl">
                    <a:srgbClr val="000000">
                      <a:alpha val="43137"/>
                    </a:srgbClr>
                  </a:outerShdw>
                </a:effectLst>
              </a:rPr>
              <a:t>Theist worldviews.</a:t>
            </a:r>
            <a:endParaRPr lang="en-US"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Mind</a:t>
            </a:r>
            <a:endParaRPr lang="en-US" dirty="0"/>
          </a:p>
        </p:txBody>
      </p:sp>
      <p:sp>
        <p:nvSpPr>
          <p:cNvPr id="3" name="Content Placeholder 2"/>
          <p:cNvSpPr>
            <a:spLocks noGrp="1"/>
          </p:cNvSpPr>
          <p:nvPr>
            <p:ph idx="1"/>
          </p:nvPr>
        </p:nvSpPr>
        <p:spPr/>
        <p:txBody>
          <a:bodyPr/>
          <a:lstStyle/>
          <a:p>
            <a:pPr lvl="1"/>
            <a:r>
              <a:rPr lang="en-CA" dirty="0" smtClean="0">
                <a:effectLst>
                  <a:outerShdw blurRad="38100" dist="38100" dir="2700000" algn="tl">
                    <a:srgbClr val="000000">
                      <a:alpha val="43137"/>
                    </a:srgbClr>
                  </a:outerShdw>
                </a:effectLst>
              </a:rPr>
              <a:t>Galileo is reported to have gotten into a bunch of trouble with the Church at the time, and you have to be careful whom you read on the subject.</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Galileo didn’t have a problem with the church or its teachings, and the church supported Galileo just fine, too.</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They even supported the idea that it was possible for the earth to revolve around the sun, instead of the other way around.</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He was put under house arrest after the inquisition, but not because the Church disliked his science.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It was because he was attacking Aristotle, and those who followed him.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As the church (and people in general) adopted the new science, they also eventually adopted Galileo’s distaste for Aristotle (384BC).</a:t>
            </a:r>
          </a:p>
          <a:p>
            <a:pPr lvl="2"/>
            <a:r>
              <a:rPr lang="en-CA" dirty="0" smtClean="0">
                <a:effectLst>
                  <a:outerShdw blurRad="38100" dist="38100" dir="2700000" algn="tl">
                    <a:srgbClr val="000000">
                      <a:alpha val="43137"/>
                    </a:srgbClr>
                  </a:outerShdw>
                </a:effectLst>
              </a:rPr>
              <a:t>When they did that, they tossed out some important ideas about how to think philosophically about the world around them.</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Aristotle believed that God was the unmoved mover, and that all knowledge (science) was based completely on Him.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Now we have room for studying creation without having to study the creator.</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One step further, all special revelation (e.g. Jesus, Scripture) is disallowed when it comes to thinking about God, and/or his creation.</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This leaves us with general revelation only.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There are various kinds of Deists</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Cold Deists – </a:t>
            </a:r>
            <a:r>
              <a:rPr lang="en-US" dirty="0" smtClean="0">
                <a:solidFill>
                  <a:sysClr val="window" lastClr="FFFFFF"/>
                </a:solidFill>
                <a:effectLst>
                  <a:outerShdw blurRad="38100" dist="38100" dir="2700000" algn="tl">
                    <a:srgbClr val="000000">
                      <a:alpha val="43137"/>
                    </a:srgbClr>
                  </a:outerShdw>
                </a:effectLst>
              </a:rPr>
              <a:t>Francois-Marie </a:t>
            </a:r>
            <a:r>
              <a:rPr lang="en-US" dirty="0" err="1" smtClean="0">
                <a:solidFill>
                  <a:sysClr val="window" lastClr="FFFFFF"/>
                </a:solidFill>
                <a:effectLst>
                  <a:outerShdw blurRad="38100" dist="38100" dir="2700000" algn="tl">
                    <a:srgbClr val="000000">
                      <a:alpha val="43137"/>
                    </a:srgbClr>
                  </a:outerShdw>
                </a:effectLst>
              </a:rPr>
              <a:t>Arouet</a:t>
            </a:r>
            <a:r>
              <a:rPr lang="en-US" dirty="0" smtClean="0">
                <a:solidFill>
                  <a:sysClr val="window" lastClr="FFFFFF"/>
                </a:solidFill>
                <a:effectLst>
                  <a:outerShdw blurRad="38100" dist="38100" dir="2700000" algn="tl">
                    <a:srgbClr val="000000">
                      <a:alpha val="43137"/>
                    </a:srgbClr>
                  </a:outerShdw>
                </a:effectLst>
              </a:rPr>
              <a:t> </a:t>
            </a:r>
            <a:r>
              <a:rPr lang="en-CA" dirty="0" smtClean="0">
                <a:effectLst>
                  <a:outerShdw blurRad="38100" dist="38100" dir="2700000" algn="tl">
                    <a:srgbClr val="000000">
                      <a:alpha val="43137"/>
                    </a:srgbClr>
                  </a:outerShdw>
                </a:effectLst>
              </a:rPr>
              <a:t>Voltaire (1694), were hostile towards </a:t>
            </a:r>
            <a:br>
              <a:rPr lang="en-CA" dirty="0" smtClean="0">
                <a:effectLst>
                  <a:outerShdw blurRad="38100" dist="38100" dir="2700000" algn="tl">
                    <a:srgbClr val="000000">
                      <a:alpha val="43137"/>
                    </a:srgbClr>
                  </a:outerShdw>
                </a:effectLst>
              </a:rPr>
            </a:br>
            <a:r>
              <a:rPr lang="en-CA" dirty="0" smtClean="0">
                <a:effectLst>
                  <a:outerShdw blurRad="38100" dist="38100" dir="2700000" algn="tl">
                    <a:srgbClr val="000000">
                      <a:alpha val="43137"/>
                    </a:srgbClr>
                  </a:outerShdw>
                </a:effectLst>
              </a:rPr>
              <a:t>Christianity.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2" descr="C:\Data\08 RMC\03 COURSES\04 HTH180- Christian Mind\Lessons\10.1- deism\voltaire.jpg"/>
          <p:cNvPicPr>
            <a:picLocks noChangeAspect="1" noChangeArrowheads="1"/>
          </p:cNvPicPr>
          <p:nvPr/>
        </p:nvPicPr>
        <p:blipFill>
          <a:blip r:embed="rId3" cstate="print"/>
          <a:srcRect/>
          <a:stretch>
            <a:fillRect/>
          </a:stretch>
        </p:blipFill>
        <p:spPr bwMode="auto">
          <a:xfrm>
            <a:off x="5410200" y="3657600"/>
            <a:ext cx="2310888" cy="2605001"/>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Warm Deists – Benjamin Franklin (1706), were not hostile towards Christianity.</a:t>
            </a:r>
            <a:endParaRPr lang="en-US" dirty="0" smtClean="0">
              <a:effectLst>
                <a:outerShdw blurRad="38100" dist="38100" dir="2700000" algn="tl">
                  <a:srgbClr val="000000">
                    <a:alpha val="43137"/>
                  </a:srgbClr>
                </a:outerShdw>
              </a:effectLst>
            </a:endParaRP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04 HTH180- Christian Mind\Lessons\10.1- deism\benjamin franklin.jpg"/>
          <p:cNvPicPr>
            <a:picLocks noChangeAspect="1" noChangeArrowheads="1"/>
          </p:cNvPicPr>
          <p:nvPr/>
        </p:nvPicPr>
        <p:blipFill>
          <a:blip r:embed="rId3" cstate="print"/>
          <a:srcRect l="12308" r="11111" b="13846"/>
          <a:stretch>
            <a:fillRect/>
          </a:stretch>
        </p:blipFill>
        <p:spPr bwMode="auto">
          <a:xfrm>
            <a:off x="5393267" y="3581400"/>
            <a:ext cx="2302933" cy="25908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Lukewarm Deists – Landed somewhere in between.</a:t>
            </a:r>
          </a:p>
          <a:p>
            <a:pPr lvl="1"/>
            <a:r>
              <a:rPr lang="en-CA" dirty="0" smtClean="0">
                <a:effectLst>
                  <a:outerShdw blurRad="38100" dist="38100" dir="2700000" algn="tl">
                    <a:srgbClr val="000000">
                      <a:alpha val="43137"/>
                    </a:srgbClr>
                  </a:outerShdw>
                </a:effectLst>
              </a:rPr>
              <a:t>They believed that the soul was immortal.</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Some believed that God left the creation to its own management, others believed in providence.</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Some believed in a mildly personal God, others rejected God’s personhood altogether.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Worldview Diagnostic Questions</a:t>
            </a: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 and Background</a:t>
            </a:r>
          </a:p>
          <a:p>
            <a:pPr eaLnBrk="1" hangingPunct="1"/>
            <a:r>
              <a:rPr lang="en-US" dirty="0" smtClean="0">
                <a:effectLst>
                  <a:outerShdw blurRad="38100" dist="38100" dir="2700000" algn="tl">
                    <a:srgbClr val="000000">
                      <a:alpha val="43137"/>
                    </a:srgbClr>
                  </a:outerShdw>
                </a:effectLst>
              </a:rPr>
              <a:t>Deism (from the Latin “</a:t>
            </a:r>
            <a:r>
              <a:rPr lang="en-US" dirty="0" err="1" smtClean="0">
                <a:effectLst>
                  <a:outerShdw blurRad="38100" dist="38100" dir="2700000" algn="tl">
                    <a:srgbClr val="000000">
                      <a:alpha val="43137"/>
                    </a:srgbClr>
                  </a:outerShdw>
                </a:effectLst>
              </a:rPr>
              <a:t>deo</a:t>
            </a:r>
            <a:r>
              <a:rPr lang="en-US" dirty="0" smtClean="0">
                <a:effectLst>
                  <a:outerShdw blurRad="38100" dist="38100" dir="2700000" algn="tl">
                    <a:srgbClr val="000000">
                      <a:alpha val="43137"/>
                    </a:srgbClr>
                  </a:outerShdw>
                </a:effectLst>
              </a:rPr>
              <a:t>” meaning God) denies that God can be known by the revelation of the scriptures but only by human reason.</a:t>
            </a:r>
          </a:p>
          <a:p>
            <a:pPr eaLnBrk="1" hangingPunct="1"/>
            <a:r>
              <a:rPr lang="en-US" dirty="0" smtClean="0">
                <a:effectLst>
                  <a:outerShdw blurRad="38100" dist="38100" dir="2700000" algn="tl">
                    <a:srgbClr val="000000">
                      <a:alpha val="43137"/>
                    </a:srgbClr>
                  </a:outerShdw>
                </a:effectLst>
              </a:rPr>
              <a:t>There were two main factors that led to the development of Deism.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a:t>
            </a:r>
          </a:p>
          <a:p>
            <a:pPr lvl="1"/>
            <a:r>
              <a:rPr lang="en-CA" dirty="0" smtClean="0">
                <a:effectLst>
                  <a:outerShdw blurRad="38100" dist="38100" dir="2700000" algn="tl">
                    <a:srgbClr val="000000">
                      <a:alpha val="43137"/>
                    </a:srgbClr>
                  </a:outerShdw>
                </a:effectLst>
              </a:rPr>
              <a:t>A transcendent God, as a first cause, created the universe but then left it to run on its own.</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God is thus not imminent, not triune, not fully personal, not sovereign over human affairs, not providential.</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Warm Deism</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“I believe in one God, the creator of the universe. And I believe that he governs it with his providence.” Ben Franklin.</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He later states that this God “ought to be worshipped.”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Cold Deism</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Eliminates most of the features that were commonly held about God.</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God remains the Prime Mover, or the First Cause, but retains little else.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He is not really a “he,” he is a non-person, more of an entity.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He cares nothing for the universe, he does not love it.</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He does not have, nor want a personal relationship with it.</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Above all, he did not come as the incarnate God, that is, Jesus. He is purely monotheistic.</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10.1- deism\1deism.jpg"/>
          <p:cNvPicPr>
            <a:picLocks noChangeAspect="1" noChangeArrowheads="1"/>
          </p:cNvPicPr>
          <p:nvPr/>
        </p:nvPicPr>
        <p:blipFill>
          <a:blip r:embed="rId3" cstate="print"/>
          <a:srcRect/>
          <a:stretch>
            <a:fillRect/>
          </a:stretch>
        </p:blipFill>
        <p:spPr bwMode="auto">
          <a:xfrm>
            <a:off x="810861" y="1600200"/>
            <a:ext cx="5589939" cy="472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The deist’s God is cold, distant, aloof, foreign and alien.</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This ultimately leaves the deist in a lonely, scary world.</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But this is apparently not felt for another 200 years, until naturalism.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is the nature of physical reality?</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The cosmos that God created is determined, because it is created with a uniformity of cause and effect, in a closed system; miracles are not possible.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10.1- deism\deism.jpg"/>
          <p:cNvPicPr>
            <a:picLocks noChangeAspect="1" noChangeArrowheads="1"/>
          </p:cNvPicPr>
          <p:nvPr/>
        </p:nvPicPr>
        <p:blipFill>
          <a:blip r:embed="rId3" cstate="print"/>
          <a:srcRect/>
          <a:stretch>
            <a:fillRect/>
          </a:stretch>
        </p:blipFill>
        <p:spPr bwMode="auto">
          <a:xfrm>
            <a:off x="1295400" y="1524000"/>
            <a:ext cx="4571999" cy="501007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In cold deism, the system is closed, in two senses.</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First, the system is closed because God is not interested in participating in human history, so he will make no changes to the system.</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Any tampering, or apparent tampering would suggest that God made a mistake, which would be ridiculous for an all-competent deity.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The second sense that it is closed is that humans cannot make any changes either. </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The universe is locked in a cycle of cause and effect, of which a person cannot escape from which to make alterations. </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While this supposition is the logical outflow from the first supposition, not that many deists hold to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Family squabbles began to form among the various denominations.</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As they grew more intense, people on the inside grew more and more adamant; their particulars were more right, and differing opinions were considered more wrong.</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Of course, they were just squabbling over matters of opinion, or interpretation.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It would be distasteful to believe that a person’s actions do not, in fact hold any significance in the universe.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Remember that people are capable and free to hold worldviews that are not logical.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does it mean to be human?</a:t>
            </a:r>
            <a:endParaRPr lang="en-US" dirty="0" smtClean="0">
              <a:effectLst>
                <a:outerShdw blurRad="38100" dist="38100" dir="2700000" algn="tl">
                  <a:srgbClr val="000000">
                    <a:alpha val="43137"/>
                  </a:srgbClr>
                </a:outerShdw>
              </a:effectLst>
            </a:endParaRPr>
          </a:p>
          <a:p>
            <a:r>
              <a:rPr lang="en-CA" dirty="0" smtClean="0">
                <a:effectLst>
                  <a:outerShdw blurRad="38100" dist="38100" dir="2700000" algn="tl">
                    <a:srgbClr val="000000">
                      <a:alpha val="43137"/>
                    </a:srgbClr>
                  </a:outerShdw>
                </a:effectLst>
              </a:rPr>
              <a:t>Human beings, though personal, are part of the clockwork of the universe.</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Deists do not deny that human beings are personal.</a:t>
            </a:r>
          </a:p>
          <a:p>
            <a:pPr lvl="1"/>
            <a:r>
              <a:rPr lang="en-US" dirty="0" smtClean="0">
                <a:effectLst>
                  <a:outerShdw blurRad="38100" dist="38100" dir="2700000" algn="tl">
                    <a:srgbClr val="000000">
                      <a:alpha val="43137"/>
                    </a:srgbClr>
                  </a:outerShdw>
                </a:effectLst>
              </a:rPr>
              <a:t>Each of us are self-aware and, at least at first glance, self-determined.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But these are true only from a human perspective.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Since we are not made in God’s image, we are not image-bearers in any way. Thus, we have no way to transcend the system.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In a closed system, people are not free to make changes, therefore those persons do not have free will.</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They cannot act significantly because they are not able to reorder, reverse or otherwise make any change.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Therefore, they cannot BE significant.</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They can only be puppets controlled by the cause and effect loop: fate.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Deists believe that people have intelligence (it is emphasized, in fact), sense of morality (they are very concerned with ethics), capacity for community and creativity.</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But none of these things are grounded in God’s character.</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We do not have any special relationship to God, nor any other person unless we choose it to be so.</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Why is it possible to know anything at all?</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Through our innate and autonomous human reason and the methods of science, not only can we know the universe, but we can infer at least something about what God is like. The cosmos, this world, is understood to be in its normal state, it is not fallen or abnormal.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Human reason is autonomous. It does not rely on special revelation to provide information about the world, themselves or even God.</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marL="742950" lvl="2" indent="-342900" eaLnBrk="1" hangingPunct="1"/>
            <a:r>
              <a:rPr lang="en-US" dirty="0" smtClean="0">
                <a:effectLst>
                  <a:outerShdw blurRad="38100" dist="38100" dir="2700000" algn="tl">
                    <a:srgbClr val="000000">
                      <a:alpha val="43137"/>
                    </a:srgbClr>
                  </a:outerShdw>
                </a:effectLst>
              </a:rPr>
              <a:t>Because the universe is in its natural state (God and man did not interfere with the normal course of action, i.e., The Fall or Redemption), and because man can learn from the world around him, he can infer much about the Creator.</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The God discovered by the deists was an architect. Not a lover, judge, or personal in any way, and did not act in history.</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He simply left humankind to enjoy the experience of the world, as part of the cause and effect system.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But from those disenfranchised with the church, or those who considered themselves to be on the outside, distrust and skepticism were bred.</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In fact, some had begun to think that if agreement was unreachable, then this must be a proof that everyone was wrong. The church’s truth couldn’t be based on reality.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As a closed system, the whole of the system cannot be known.</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If we can only know about things as we experience them, then we cannot know about anything outside of the system (unless by special revelation), which would mean the system is no longer closed.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Therefore, we cannot know anything beyond the system; how it started, what kind of creator made it. </a:t>
            </a:r>
          </a:p>
          <a:p>
            <a:pPr lvl="2" eaLnBrk="1" hangingPunct="1"/>
            <a:r>
              <a:rPr lang="en-US" dirty="0" smtClean="0">
                <a:effectLst>
                  <a:outerShdw blurRad="38100" dist="38100" dir="2700000" algn="tl">
                    <a:srgbClr val="000000">
                      <a:alpha val="43137"/>
                    </a:srgbClr>
                  </a:outerShdw>
                </a:effectLst>
              </a:rPr>
              <a:t>This circular logic led to the demise of deism. It was simply inconsistent.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will happen at death?</a:t>
            </a:r>
            <a:endParaRPr lang="en-US" dirty="0" smtClean="0">
              <a:effectLst>
                <a:outerShdw blurRad="38100" dist="38100" dir="2700000" algn="tl">
                  <a:srgbClr val="000000">
                    <a:alpha val="43137"/>
                  </a:srgbClr>
                </a:outerShdw>
              </a:effectLst>
            </a:endParaRPr>
          </a:p>
          <a:p>
            <a:r>
              <a:rPr lang="en-CA" dirty="0" smtClean="0">
                <a:effectLst>
                  <a:outerShdw blurRad="38100" dist="38100" dir="2700000" algn="tl">
                    <a:srgbClr val="000000">
                      <a:alpha val="43137"/>
                    </a:srgbClr>
                  </a:outerShdw>
                </a:effectLst>
              </a:rPr>
              <a:t>Human beings may or may not have a life beyond their physical existence.</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Cold Deists – The human does not have a soul or anything that survives death.</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Warm Deists – The human does have a soul and it does survive death.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There are too many conflicting ideas about what a soul is, or even what the afterlife is to comment more.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Usually warm deists believe the way they do about after death because they are unwilling to abandon hope, heaven, hell, and souls altogether.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life after death view is held, it is held inconsistently with deism, since why would a creator who has abandoned its creation care about preparing a place afterwards where they can be together (either heaven, hell, or anything else)?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is the basis for morality?</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Ethics is intuitive or limited to general revelation; because the universe is normal, it reveals what is right.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Since human reason has not fallen, it is not damaged in any way.</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Therefore, a person can discover right and wrong by studying nature.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Reason, plus human good will, will always result in moral discernment.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Humans can choose other than what they discern, and this is the definition of evil; not conforming to the inherent nature.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Therefore, whatever is, defines good. “Whatever is, is right.”</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Concerning natural evil such as floods, earthquakes, etc.:</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Since the universe has not fallen, and is in its natural state (as it was created), the world reflects either what God desires or what God is like.</a:t>
            </a:r>
          </a:p>
          <a:p>
            <a:pPr lvl="2"/>
            <a:r>
              <a:rPr lang="en-US" dirty="0" smtClean="0">
                <a:effectLst>
                  <a:outerShdw blurRad="38100" dist="38100" dir="2700000" algn="tl">
                    <a:srgbClr val="000000">
                      <a:alpha val="43137"/>
                    </a:srgbClr>
                  </a:outerShdw>
                </a:effectLst>
              </a:rPr>
              <a:t>And since there is much pain and tragedy in the world, God must therefore NOT be good, since we do not experience the universe as good.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If God is not good, then he is either amoral, or evil (or there is no such thing as good).</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All of these are unsatisfactory, since they make the notion of ethics and morality nonsense.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At the same time, there was a shift of authority on spiritual matters; the things unseen.</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Instead of special revelation (prophets, Jesus, and to some degree, the church leaders and its traditions) being the main place to turn to, people begun to look to reason, and to a lesser degree, intuition.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is the meaning of human history?</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History is linear, for the course of the cosmos was determined at creation. Still the meaning of the events of history remains to be understood by application of human reason to the data unearthed and made available to historians.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Since God is not interested in human history, neither should we be.</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If deists were consistent in the clockmaker/clockwork metaphor, they would not be interested in history.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Knowledge was to be found in natural science, not in history.</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Imagine reading the Bible, which insists that God interacts with humanity.</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It would be considered legend.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Any study of history must be retold to discount and eliminate the inexplicable supposed divine interventions.</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But, this means retelling the story to the point that actual motivations, etc., were reinterpreted (many years or centuries later) to adopt motivations more palatable, and included meaning and significance from the human perspective.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For example: Several years ago they claim they found a piece of Noah’s Ark on Mt. </a:t>
            </a:r>
            <a:r>
              <a:rPr lang="en-US" dirty="0" err="1" smtClean="0">
                <a:effectLst>
                  <a:outerShdw blurRad="38100" dist="38100" dir="2700000" algn="tl">
                    <a:srgbClr val="000000">
                      <a:alpha val="43137"/>
                    </a:srgbClr>
                  </a:outerShdw>
                </a:effectLst>
              </a:rPr>
              <a:t>Arrarat</a:t>
            </a:r>
            <a:r>
              <a:rPr lang="en-US" dirty="0" smtClean="0">
                <a:effectLst>
                  <a:outerShdw blurRad="38100" dist="38100" dir="2700000" algn="tl">
                    <a:srgbClr val="000000">
                      <a:alpha val="43137"/>
                    </a:srgbClr>
                  </a:outerShdw>
                </a:effectLst>
              </a:rPr>
              <a:t>. How do you explain that story without God’s involvement? What explanation could you give for Noah’s ark building? It would be absurd without the God character.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response does this worldview invoke?</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Cold deists use their own autonomous reason to determine their goal in life; warm deists may reflect on their commitment to a somewhat personal God and determine their goal in accordance with what they believe their God would be pleased with.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Summary</a:t>
            </a:r>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Deism is convenient when someone wants to have no responsibility to God for the way one lives (for God does not care; he left).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It is also convenient for someone who experiences pain, and is tired of blaming God for not rescuing them (again, God has no personal interest to intervene).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Thirdly, it is a convenient way of thinking when someone disagrees with special revelation, (no matter why), even though (or because) they must replace it with a trust in their own sense of human reason and thought.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Other Strains</a:t>
            </a:r>
            <a:endParaRPr lang="en-US" dirty="0" smtClean="0">
              <a:effectLst>
                <a:outerShdw blurRad="38100" dist="38100" dir="2700000" algn="tl">
                  <a:srgbClr val="000000">
                    <a:alpha val="43137"/>
                  </a:srgbClr>
                </a:outerShdw>
              </a:effectLst>
            </a:endParaRPr>
          </a:p>
          <a:p>
            <a:r>
              <a:rPr lang="en-CA" dirty="0" smtClean="0">
                <a:effectLst>
                  <a:outerShdw blurRad="38100" dist="38100" dir="2700000" algn="tl">
                    <a:srgbClr val="000000">
                      <a:alpha val="43137"/>
                    </a:srgbClr>
                  </a:outerShdw>
                </a:effectLst>
              </a:rPr>
              <a:t>Sophisticated Scientific Deism</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God does not hold any kind of personhood at all. He is like the Force in Star Wars. To Stephen Hawking, he is the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embodiment of the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laws of physics.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C:\Data\08 RMC\03 COURSES\04 HTH180- Christian Mind\Lessons\10.1- deism\stephen hawking.jpg"/>
          <p:cNvPicPr>
            <a:picLocks noChangeAspect="1" noChangeArrowheads="1"/>
          </p:cNvPicPr>
          <p:nvPr/>
        </p:nvPicPr>
        <p:blipFill>
          <a:blip r:embed="rId3" cstate="print"/>
          <a:srcRect/>
          <a:stretch>
            <a:fillRect/>
          </a:stretch>
        </p:blipFill>
        <p:spPr bwMode="auto">
          <a:xfrm>
            <a:off x="5333999" y="4114800"/>
            <a:ext cx="2362201" cy="23622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Plato held this idea that you eventually become what you know.</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So if you want to be good and holy, you should study God.</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Theology thus was considered </a:t>
            </a:r>
            <a:br>
              <a:rPr lang="en-CA" dirty="0" smtClean="0">
                <a:effectLst>
                  <a:outerShdw blurRad="38100" dist="38100" dir="2700000" algn="tl">
                    <a:srgbClr val="000000">
                      <a:alpha val="43137"/>
                    </a:srgbClr>
                  </a:outerShdw>
                </a:effectLst>
              </a:rPr>
            </a:br>
            <a:r>
              <a:rPr lang="en-CA" dirty="0" smtClean="0">
                <a:effectLst>
                  <a:outerShdw blurRad="38100" dist="38100" dir="2700000" algn="tl">
                    <a:srgbClr val="000000">
                      <a:alpha val="43137"/>
                    </a:srgbClr>
                  </a:outerShdw>
                </a:effectLst>
              </a:rPr>
              <a:t>the queen of the sciences </a:t>
            </a:r>
            <a:br>
              <a:rPr lang="en-CA" dirty="0" smtClean="0">
                <a:effectLst>
                  <a:outerShdw blurRad="38100" dist="38100" dir="2700000" algn="tl">
                    <a:srgbClr val="000000">
                      <a:alpha val="43137"/>
                    </a:srgbClr>
                  </a:outerShdw>
                </a:effectLst>
              </a:rPr>
            </a:br>
            <a:r>
              <a:rPr lang="en-CA" dirty="0" smtClean="0">
                <a:effectLst>
                  <a:outerShdw blurRad="38100" dist="38100" dir="2700000" algn="tl">
                    <a:srgbClr val="000000">
                      <a:alpha val="43137"/>
                    </a:srgbClr>
                  </a:outerShdw>
                </a:effectLst>
              </a:rPr>
              <a:t>(at that time “science” simply meant knowledge).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9458" name="Picture 2" descr="http://www.uh.edu/~cfreelan/courses/Plato.jpg"/>
          <p:cNvPicPr>
            <a:picLocks noChangeAspect="1" noChangeArrowheads="1"/>
          </p:cNvPicPr>
          <p:nvPr/>
        </p:nvPicPr>
        <p:blipFill>
          <a:blip r:embed="rId3" cstate="print"/>
          <a:srcRect/>
          <a:stretch>
            <a:fillRect/>
          </a:stretch>
        </p:blipFill>
        <p:spPr bwMode="auto">
          <a:xfrm>
            <a:off x="6477000" y="3581400"/>
            <a:ext cx="2057400" cy="2819401"/>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Sophisticated Philosophical Deism</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Anthony Flew, once an atheist, became a deist because of the evidence for a creator.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04 HTH180- Christian Mind\Lessons\10.1- deism\Antony_flew.jpg"/>
          <p:cNvPicPr>
            <a:picLocks noChangeAspect="1" noChangeArrowheads="1"/>
          </p:cNvPicPr>
          <p:nvPr/>
        </p:nvPicPr>
        <p:blipFill>
          <a:blip r:embed="rId3" cstate="print"/>
          <a:srcRect/>
          <a:stretch>
            <a:fillRect/>
          </a:stretch>
        </p:blipFill>
        <p:spPr bwMode="auto">
          <a:xfrm>
            <a:off x="5562600" y="3886200"/>
            <a:ext cx="2057400" cy="2548154"/>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Vaclav Havel is a warm deist when he boarded a streetcar, and then felt guilty when he considered not paying the fare, even though no one saw him. </a:t>
            </a:r>
          </a:p>
          <a:p>
            <a:pPr lvl="1" eaLnBrk="1" hangingPunct="1"/>
            <a:r>
              <a:rPr lang="en-US" dirty="0" smtClean="0">
                <a:effectLst>
                  <a:outerShdw blurRad="38100" dist="38100" dir="2700000" algn="tl">
                    <a:srgbClr val="000000">
                      <a:alpha val="43137"/>
                    </a:srgbClr>
                  </a:outerShdw>
                </a:effectLst>
              </a:rPr>
              <a:t>Indeed, philosophically,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where do morals come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from?</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5" descr="C:\Data\08 RMC\03 COURSES\04 HTH180- Christian Mind\Lessons\10.1- deism\vaclav havel.jpg"/>
          <p:cNvPicPr>
            <a:picLocks noChangeAspect="1" noChangeArrowheads="1"/>
          </p:cNvPicPr>
          <p:nvPr/>
        </p:nvPicPr>
        <p:blipFill>
          <a:blip r:embed="rId3" cstate="print"/>
          <a:srcRect/>
          <a:stretch>
            <a:fillRect/>
          </a:stretch>
        </p:blipFill>
        <p:spPr bwMode="auto">
          <a:xfrm>
            <a:off x="5715000" y="3860862"/>
            <a:ext cx="1906111" cy="2539938"/>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Moralistic Therapeutic Deism</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A God exists who created the world, and watches over human life.</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God wants people to be good, nice and fair to each other, as taught by the Bible and most religions.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The central goal in life is to be happy and to feel good about yourself.</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God does not need to be particularly involved in one’s life except when God is needed to resolve a problem.</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Good people go to heaven when they die.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If people studied plants, animals, etc., they were stooping to study something less important. Again, this idea is rooted in Plato’s teaching.</a:t>
            </a:r>
          </a:p>
          <a:p>
            <a:pPr lvl="2"/>
            <a:r>
              <a:rPr lang="en-CA" dirty="0" smtClean="0">
                <a:effectLst>
                  <a:outerShdw blurRad="38100" dist="38100" dir="2700000" algn="tl">
                    <a:srgbClr val="000000">
                      <a:alpha val="43137"/>
                    </a:srgbClr>
                  </a:outerShdw>
                </a:effectLst>
              </a:rPr>
              <a:t>Plato taught that matter (substance) was evil, or at least irrational, and certainly not good. </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To study such a thing is foolishness. Matter was something to be transcended, not understood.</a:t>
            </a:r>
          </a:p>
          <a:p>
            <a:pPr eaLnBrk="1" hangingPunct="1">
              <a:buNone/>
            </a:pP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Ironically, it was the theologians who argued against Plato, and his school of thought. </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They began to understand the world and the things in it as part of the creation. </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Even though it has suffered the Fall, it was created by God, and thus has value.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This coupled with the ideas that God is rational, orderly, etc., means that we should study the world and the things it contains, because it would help us understand the One who created it better. </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Thus, science as we know it was born.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832</TotalTime>
  <Words>2753</Words>
  <Application>Microsoft Office PowerPoint</Application>
  <PresentationFormat>On-screen Show (4:3)</PresentationFormat>
  <Paragraphs>220</Paragraphs>
  <Slides>63</Slides>
  <Notes>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74</cp:revision>
  <dcterms:created xsi:type="dcterms:W3CDTF">2008-02-11T10:50:27Z</dcterms:created>
  <dcterms:modified xsi:type="dcterms:W3CDTF">2013-10-15T20:11:18Z</dcterms:modified>
</cp:coreProperties>
</file>