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slides/slide4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sldIdLst>
    <p:sldId id="256" r:id="rId2"/>
    <p:sldId id="260" r:id="rId3"/>
    <p:sldId id="261" r:id="rId4"/>
    <p:sldId id="262" r:id="rId5"/>
    <p:sldId id="263" r:id="rId6"/>
    <p:sldId id="265" r:id="rId7"/>
    <p:sldId id="266" r:id="rId8"/>
    <p:sldId id="267" r:id="rId9"/>
    <p:sldId id="268" r:id="rId10"/>
    <p:sldId id="269" r:id="rId11"/>
    <p:sldId id="270" r:id="rId12"/>
    <p:sldId id="271" r:id="rId13"/>
    <p:sldId id="272" r:id="rId14"/>
    <p:sldId id="273" r:id="rId15"/>
    <p:sldId id="274" r:id="rId16"/>
    <p:sldId id="275" r:id="rId17"/>
    <p:sldId id="276" r:id="rId18"/>
    <p:sldId id="277" r:id="rId19"/>
    <p:sldId id="278" r:id="rId20"/>
    <p:sldId id="279" r:id="rId21"/>
    <p:sldId id="280" r:id="rId22"/>
    <p:sldId id="281" r:id="rId23"/>
    <p:sldId id="282" r:id="rId24"/>
    <p:sldId id="283" r:id="rId25"/>
    <p:sldId id="284" r:id="rId26"/>
    <p:sldId id="285" r:id="rId27"/>
    <p:sldId id="264" r:id="rId28"/>
    <p:sldId id="286" r:id="rId29"/>
    <p:sldId id="287" r:id="rId30"/>
    <p:sldId id="288" r:id="rId31"/>
    <p:sldId id="289" r:id="rId32"/>
    <p:sldId id="290" r:id="rId33"/>
    <p:sldId id="291" r:id="rId34"/>
    <p:sldId id="292" r:id="rId35"/>
    <p:sldId id="293" r:id="rId36"/>
    <p:sldId id="294" r:id="rId37"/>
    <p:sldId id="295" r:id="rId38"/>
    <p:sldId id="296" r:id="rId39"/>
    <p:sldId id="297" r:id="rId40"/>
    <p:sldId id="298" r:id="rId41"/>
    <p:sldId id="299" r:id="rId42"/>
    <p:sldId id="300" r:id="rId43"/>
    <p:sldId id="301" r:id="rId44"/>
    <p:sldId id="302" r:id="rId45"/>
    <p:sldId id="303" r:id="rId46"/>
    <p:sldId id="304" r:id="rId47"/>
    <p:sldId id="305" r:id="rId48"/>
    <p:sldId id="306" r:id="rId49"/>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Century Gothic" pitchFamily="34" charset="0"/>
        <a:ea typeface="+mn-ea"/>
        <a:cs typeface="+mn-cs"/>
      </a:defRPr>
    </a:lvl1pPr>
    <a:lvl2pPr marL="457200" algn="l" rtl="0" eaLnBrk="0" fontAlgn="base" hangingPunct="0">
      <a:spcBef>
        <a:spcPct val="0"/>
      </a:spcBef>
      <a:spcAft>
        <a:spcPct val="0"/>
      </a:spcAft>
      <a:defRPr kern="1200">
        <a:solidFill>
          <a:schemeClr val="tx1"/>
        </a:solidFill>
        <a:latin typeface="Century Gothic" pitchFamily="34" charset="0"/>
        <a:ea typeface="+mn-ea"/>
        <a:cs typeface="+mn-cs"/>
      </a:defRPr>
    </a:lvl2pPr>
    <a:lvl3pPr marL="914400" algn="l" rtl="0" eaLnBrk="0" fontAlgn="base" hangingPunct="0">
      <a:spcBef>
        <a:spcPct val="0"/>
      </a:spcBef>
      <a:spcAft>
        <a:spcPct val="0"/>
      </a:spcAft>
      <a:defRPr kern="1200">
        <a:solidFill>
          <a:schemeClr val="tx1"/>
        </a:solidFill>
        <a:latin typeface="Century Gothic" pitchFamily="34" charset="0"/>
        <a:ea typeface="+mn-ea"/>
        <a:cs typeface="+mn-cs"/>
      </a:defRPr>
    </a:lvl3pPr>
    <a:lvl4pPr marL="1371600" algn="l" rtl="0" eaLnBrk="0" fontAlgn="base" hangingPunct="0">
      <a:spcBef>
        <a:spcPct val="0"/>
      </a:spcBef>
      <a:spcAft>
        <a:spcPct val="0"/>
      </a:spcAft>
      <a:defRPr kern="1200">
        <a:solidFill>
          <a:schemeClr val="tx1"/>
        </a:solidFill>
        <a:latin typeface="Century Gothic" pitchFamily="34" charset="0"/>
        <a:ea typeface="+mn-ea"/>
        <a:cs typeface="+mn-cs"/>
      </a:defRPr>
    </a:lvl4pPr>
    <a:lvl5pPr marL="1828800" algn="l" rtl="0" eaLnBrk="0" fontAlgn="base" hangingPunct="0">
      <a:spcBef>
        <a:spcPct val="0"/>
      </a:spcBef>
      <a:spcAft>
        <a:spcPct val="0"/>
      </a:spcAft>
      <a:defRPr kern="1200">
        <a:solidFill>
          <a:schemeClr val="tx1"/>
        </a:solidFill>
        <a:latin typeface="Century Gothic" pitchFamily="34" charset="0"/>
        <a:ea typeface="+mn-ea"/>
        <a:cs typeface="+mn-cs"/>
      </a:defRPr>
    </a:lvl5pPr>
    <a:lvl6pPr marL="2286000" algn="l" defTabSz="914400" rtl="0" eaLnBrk="1" latinLnBrk="0" hangingPunct="1">
      <a:defRPr kern="1200">
        <a:solidFill>
          <a:schemeClr val="tx1"/>
        </a:solidFill>
        <a:latin typeface="Century Gothic" pitchFamily="34" charset="0"/>
        <a:ea typeface="+mn-ea"/>
        <a:cs typeface="+mn-cs"/>
      </a:defRPr>
    </a:lvl6pPr>
    <a:lvl7pPr marL="2743200" algn="l" defTabSz="914400" rtl="0" eaLnBrk="1" latinLnBrk="0" hangingPunct="1">
      <a:defRPr kern="1200">
        <a:solidFill>
          <a:schemeClr val="tx1"/>
        </a:solidFill>
        <a:latin typeface="Century Gothic" pitchFamily="34" charset="0"/>
        <a:ea typeface="+mn-ea"/>
        <a:cs typeface="+mn-cs"/>
      </a:defRPr>
    </a:lvl7pPr>
    <a:lvl8pPr marL="3200400" algn="l" defTabSz="914400" rtl="0" eaLnBrk="1" latinLnBrk="0" hangingPunct="1">
      <a:defRPr kern="1200">
        <a:solidFill>
          <a:schemeClr val="tx1"/>
        </a:solidFill>
        <a:latin typeface="Century Gothic" pitchFamily="34" charset="0"/>
        <a:ea typeface="+mn-ea"/>
        <a:cs typeface="+mn-cs"/>
      </a:defRPr>
    </a:lvl8pPr>
    <a:lvl9pPr marL="3657600" algn="l" defTabSz="914400" rtl="0" eaLnBrk="1" latinLnBrk="0" hangingPunct="1">
      <a:defRPr kern="1200">
        <a:solidFill>
          <a:schemeClr val="tx1"/>
        </a:solidFill>
        <a:latin typeface="Century Gothic"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634" autoAdjust="0"/>
    <p:restoredTop sz="94716" autoAdjust="0"/>
  </p:normalViewPr>
  <p:slideViewPr>
    <p:cSldViewPr>
      <p:cViewPr varScale="1">
        <p:scale>
          <a:sx n="64" d="100"/>
          <a:sy n="64" d="100"/>
        </p:scale>
        <p:origin x="-678" y="-9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ctrTitle"/>
          </p:nvPr>
        </p:nvSpPr>
        <p:spPr>
          <a:xfrm>
            <a:off x="685800" y="2130425"/>
            <a:ext cx="7772400" cy="1470025"/>
          </a:xfrm>
        </p:spPr>
        <p:txBody>
          <a:bodyPr/>
          <a:lstStyle>
            <a:lvl1pPr>
              <a:defRPr/>
            </a:lvl1pPr>
          </a:lstStyle>
          <a:p>
            <a:r>
              <a:rPr lang="en-US"/>
              <a:t>Click to edit Master title style</a:t>
            </a:r>
          </a:p>
        </p:txBody>
      </p:sp>
      <p:sp>
        <p:nvSpPr>
          <p:cNvPr id="5123" name="Rectangle 3"/>
          <p:cNvSpPr>
            <a:spLocks noGrp="1" noChangeArrowheads="1"/>
          </p:cNvSpPr>
          <p:nvPr>
            <p:ph type="subTitle" idx="1"/>
          </p:nvPr>
        </p:nvSpPr>
        <p:spPr>
          <a:xfrm>
            <a:off x="1371600" y="3657600"/>
            <a:ext cx="7086600" cy="609600"/>
          </a:xfrm>
        </p:spPr>
        <p:txBody>
          <a:bodyPr/>
          <a:lstStyle>
            <a:lvl1pPr marL="0" indent="0" algn="r">
              <a:buFontTx/>
              <a:buNone/>
              <a:defRPr sz="2800"/>
            </a:lvl1pPr>
          </a:lstStyle>
          <a:p>
            <a:r>
              <a:rPr lang="en-US"/>
              <a:t>Click to edit Master subtitle style</a:t>
            </a:r>
          </a:p>
        </p:txBody>
      </p:sp>
      <p:sp>
        <p:nvSpPr>
          <p:cNvPr id="4" name="Rectangle 4"/>
          <p:cNvSpPr>
            <a:spLocks noGrp="1" noChangeArrowheads="1"/>
          </p:cNvSpPr>
          <p:nvPr>
            <p:ph type="dt" sz="half" idx="10"/>
          </p:nvPr>
        </p:nvSpPr>
        <p:spPr/>
        <p:txBody>
          <a:bodyPr/>
          <a:lstStyle>
            <a:lvl1pPr>
              <a:defRPr/>
            </a:lvl1pPr>
          </a:lstStyle>
          <a:p>
            <a:pPr>
              <a:defRPr/>
            </a:pPr>
            <a:endParaRPr lang="en-US"/>
          </a:p>
        </p:txBody>
      </p:sp>
      <p:sp>
        <p:nvSpPr>
          <p:cNvPr id="5" name="Rectangle 5"/>
          <p:cNvSpPr>
            <a:spLocks noGrp="1" noChangeArrowheads="1"/>
          </p:cNvSpPr>
          <p:nvPr>
            <p:ph type="ftr" sz="quarter" idx="11"/>
          </p:nvPr>
        </p:nvSpPr>
        <p:spPr/>
        <p:txBody>
          <a:bodyPr/>
          <a:lstStyle>
            <a:lvl1pPr>
              <a:defRPr/>
            </a:lvl1pPr>
          </a:lstStyle>
          <a:p>
            <a:pPr>
              <a:defRPr/>
            </a:pPr>
            <a:endParaRPr lang="en-US"/>
          </a:p>
        </p:txBody>
      </p:sp>
      <p:sp>
        <p:nvSpPr>
          <p:cNvPr id="6" name="Rectangle 6"/>
          <p:cNvSpPr>
            <a:spLocks noGrp="1" noChangeArrowheads="1"/>
          </p:cNvSpPr>
          <p:nvPr>
            <p:ph type="sldNum" sz="quarter" idx="12"/>
          </p:nvPr>
        </p:nvSpPr>
        <p:spPr/>
        <p:txBody>
          <a:bodyPr/>
          <a:lstStyle>
            <a:lvl1pPr>
              <a:defRPr/>
            </a:lvl1pPr>
          </a:lstStyle>
          <a:p>
            <a:pPr>
              <a:defRPr/>
            </a:pPr>
            <a:fld id="{D90BC923-88BB-4D5C-A19C-2E8135C68400}"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B8A0760A-E2C3-467B-B1FB-87E410D20462}"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0"/>
            <a:ext cx="2057400" cy="612616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0"/>
            <a:ext cx="6019800" cy="612616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7F64E309-9306-4C27-902E-7A7130CA2DC3}"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CF62F753-522B-4239-83BC-8F138692FB79}"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75442B5C-217D-4A1E-BD8D-08EC1623565A}"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447800"/>
            <a:ext cx="3238500" cy="46783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3848100" y="1447800"/>
            <a:ext cx="3238500" cy="46783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CA9B3FAC-FCAA-4FB9-8889-EB0681E81380}"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897600ED-15A9-474D-87E8-602C4E5EA599}"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DF90AEC0-BB6F-4AB4-A757-B701D8143785}"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61317A43-236A-4F19-91A3-D4FC5A0D032A}"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10A56146-57CA-46CB-A6C2-BD338E40D32E}"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CD9F7F1A-99E9-4BD6-9BB9-B6FB56A1C266}"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0"/>
            <a:ext cx="8229600" cy="1066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Worldviews in conflict</a:t>
            </a:r>
          </a:p>
        </p:txBody>
      </p:sp>
      <p:sp>
        <p:nvSpPr>
          <p:cNvPr id="1027" name="Rectangle 3"/>
          <p:cNvSpPr>
            <a:spLocks noGrp="1" noChangeArrowheads="1"/>
          </p:cNvSpPr>
          <p:nvPr>
            <p:ph type="body" idx="1"/>
          </p:nvPr>
        </p:nvSpPr>
        <p:spPr bwMode="auto">
          <a:xfrm>
            <a:off x="457200" y="1447800"/>
            <a:ext cx="6629400" cy="46783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100"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400">
                <a:latin typeface="Arial" charset="0"/>
              </a:defRPr>
            </a:lvl1pPr>
          </a:lstStyle>
          <a:p>
            <a:pPr>
              <a:defRPr/>
            </a:pPr>
            <a:endParaRPr lang="en-US"/>
          </a:p>
        </p:txBody>
      </p:sp>
      <p:sp>
        <p:nvSpPr>
          <p:cNvPr id="4101"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400">
                <a:latin typeface="Arial" charset="0"/>
              </a:defRPr>
            </a:lvl1pPr>
          </a:lstStyle>
          <a:p>
            <a:pPr>
              <a:defRPr/>
            </a:pPr>
            <a:endParaRPr lang="en-US"/>
          </a:p>
        </p:txBody>
      </p:sp>
      <p:sp>
        <p:nvSpPr>
          <p:cNvPr id="4102"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400">
                <a:latin typeface="Arial" charset="0"/>
              </a:defRPr>
            </a:lvl1pPr>
          </a:lstStyle>
          <a:p>
            <a:pPr>
              <a:defRPr/>
            </a:pPr>
            <a:fld id="{D9DE8D06-7695-4C79-90CB-CF7EAC1630FE}" type="slidenum">
              <a:rPr lang="en-US"/>
              <a:pPr>
                <a:defRPr/>
              </a:pPr>
              <a:t>‹#›</a:t>
            </a:fld>
            <a:endParaRPr lang="en-US"/>
          </a:p>
        </p:txBody>
      </p:sp>
    </p:spTree>
  </p:cSld>
  <p:clrMap bg1="dk2" tx1="lt1" bg2="dk1" tx2="lt2" accent1="accent1" accent2="accent2" accent3="accent3" accent4="accent4" accent5="accent5" accent6="accent6" hlink="hlink" folHlink="folHlink"/>
  <p:sldLayoutIdLst>
    <p:sldLayoutId id="2147483708"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rtl="0" eaLnBrk="0" fontAlgn="base" hangingPunct="0">
        <a:spcBef>
          <a:spcPct val="0"/>
        </a:spcBef>
        <a:spcAft>
          <a:spcPct val="0"/>
        </a:spcAft>
        <a:defRPr sz="4400">
          <a:solidFill>
            <a:schemeClr val="tx2"/>
          </a:solidFill>
          <a:latin typeface="+mj-lt"/>
          <a:ea typeface="+mj-ea"/>
          <a:cs typeface="+mj-cs"/>
        </a:defRPr>
      </a:lvl1pPr>
      <a:lvl2pPr algn="l" rtl="0" eaLnBrk="0" fontAlgn="base" hangingPunct="0">
        <a:spcBef>
          <a:spcPct val="0"/>
        </a:spcBef>
        <a:spcAft>
          <a:spcPct val="0"/>
        </a:spcAft>
        <a:defRPr sz="4400">
          <a:solidFill>
            <a:schemeClr val="tx2"/>
          </a:solidFill>
          <a:latin typeface="Century Gothic" pitchFamily="34" charset="0"/>
        </a:defRPr>
      </a:lvl2pPr>
      <a:lvl3pPr algn="l" rtl="0" eaLnBrk="0" fontAlgn="base" hangingPunct="0">
        <a:spcBef>
          <a:spcPct val="0"/>
        </a:spcBef>
        <a:spcAft>
          <a:spcPct val="0"/>
        </a:spcAft>
        <a:defRPr sz="4400">
          <a:solidFill>
            <a:schemeClr val="tx2"/>
          </a:solidFill>
          <a:latin typeface="Century Gothic" pitchFamily="34" charset="0"/>
        </a:defRPr>
      </a:lvl3pPr>
      <a:lvl4pPr algn="l" rtl="0" eaLnBrk="0" fontAlgn="base" hangingPunct="0">
        <a:spcBef>
          <a:spcPct val="0"/>
        </a:spcBef>
        <a:spcAft>
          <a:spcPct val="0"/>
        </a:spcAft>
        <a:defRPr sz="4400">
          <a:solidFill>
            <a:schemeClr val="tx2"/>
          </a:solidFill>
          <a:latin typeface="Century Gothic" pitchFamily="34" charset="0"/>
        </a:defRPr>
      </a:lvl4pPr>
      <a:lvl5pPr algn="l" rtl="0" eaLnBrk="0" fontAlgn="base" hangingPunct="0">
        <a:spcBef>
          <a:spcPct val="0"/>
        </a:spcBef>
        <a:spcAft>
          <a:spcPct val="0"/>
        </a:spcAft>
        <a:defRPr sz="4400">
          <a:solidFill>
            <a:schemeClr val="tx2"/>
          </a:solidFill>
          <a:latin typeface="Century Gothic" pitchFamily="34" charset="0"/>
        </a:defRPr>
      </a:lvl5pPr>
      <a:lvl6pPr marL="457200" algn="l" rtl="0" fontAlgn="base">
        <a:spcBef>
          <a:spcPct val="0"/>
        </a:spcBef>
        <a:spcAft>
          <a:spcPct val="0"/>
        </a:spcAft>
        <a:defRPr sz="4400">
          <a:solidFill>
            <a:schemeClr val="tx2"/>
          </a:solidFill>
          <a:latin typeface="Century Gothic" pitchFamily="34" charset="0"/>
        </a:defRPr>
      </a:lvl6pPr>
      <a:lvl7pPr marL="914400" algn="l" rtl="0" fontAlgn="base">
        <a:spcBef>
          <a:spcPct val="0"/>
        </a:spcBef>
        <a:spcAft>
          <a:spcPct val="0"/>
        </a:spcAft>
        <a:defRPr sz="4400">
          <a:solidFill>
            <a:schemeClr val="tx2"/>
          </a:solidFill>
          <a:latin typeface="Century Gothic" pitchFamily="34" charset="0"/>
        </a:defRPr>
      </a:lvl7pPr>
      <a:lvl8pPr marL="1371600" algn="l" rtl="0" fontAlgn="base">
        <a:spcBef>
          <a:spcPct val="0"/>
        </a:spcBef>
        <a:spcAft>
          <a:spcPct val="0"/>
        </a:spcAft>
        <a:defRPr sz="4400">
          <a:solidFill>
            <a:schemeClr val="tx2"/>
          </a:solidFill>
          <a:latin typeface="Century Gothic" pitchFamily="34" charset="0"/>
        </a:defRPr>
      </a:lvl8pPr>
      <a:lvl9pPr marL="1828800" algn="l" rtl="0" fontAlgn="base">
        <a:spcBef>
          <a:spcPct val="0"/>
        </a:spcBef>
        <a:spcAft>
          <a:spcPct val="0"/>
        </a:spcAft>
        <a:defRPr sz="4400">
          <a:solidFill>
            <a:schemeClr val="tx2"/>
          </a:solidFill>
          <a:latin typeface="Century Gothic" pitchFamily="34"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7.gif"/><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p:txBody>
          <a:bodyPr/>
          <a:lstStyle/>
          <a:p>
            <a:pPr eaLnBrk="1" hangingPunct="1"/>
            <a:r>
              <a:rPr lang="en-US" dirty="0" smtClean="0"/>
              <a:t>Christian Mind</a:t>
            </a:r>
          </a:p>
        </p:txBody>
      </p:sp>
      <p:sp>
        <p:nvSpPr>
          <p:cNvPr id="2051" name="Rectangle 3"/>
          <p:cNvSpPr>
            <a:spLocks noGrp="1" noChangeArrowheads="1"/>
          </p:cNvSpPr>
          <p:nvPr>
            <p:ph type="subTitle" idx="1"/>
          </p:nvPr>
        </p:nvSpPr>
        <p:spPr/>
        <p:txBody>
          <a:bodyPr/>
          <a:lstStyle/>
          <a:p>
            <a:pPr eaLnBrk="1" hangingPunct="1"/>
            <a:r>
              <a:rPr lang="en-US" sz="2400" dirty="0" smtClean="0"/>
              <a:t>Pantheism</a:t>
            </a:r>
            <a:endParaRPr lang="en-US" sz="2400"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051">
                                            <p:txEl>
                                              <p:pRg st="0" end="0"/>
                                            </p:txEl>
                                          </p:spTgt>
                                        </p:tgtEl>
                                        <p:attrNameLst>
                                          <p:attrName>style.visibility</p:attrName>
                                        </p:attrNameLst>
                                      </p:cBhvr>
                                      <p:to>
                                        <p:strVal val="visible"/>
                                      </p:to>
                                    </p:set>
                                    <p:animEffect transition="in" filter="fade">
                                      <p:cBhvr>
                                        <p:cTn id="7" dur="2000"/>
                                        <p:tgtEl>
                                          <p:spTgt spid="205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1"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eaLnBrk="1" hangingPunct="1"/>
            <a:r>
              <a:rPr lang="en-US" dirty="0" smtClean="0">
                <a:effectLst>
                  <a:outerShdw blurRad="38100" dist="38100" dir="2700000" algn="tl">
                    <a:srgbClr val="000000">
                      <a:alpha val="43137"/>
                    </a:srgbClr>
                  </a:outerShdw>
                </a:effectLst>
              </a:rPr>
              <a:t>Eastern Pantheistic Monism</a:t>
            </a:r>
          </a:p>
          <a:p>
            <a:pPr eaLnBrk="1" hangingPunct="1"/>
            <a:r>
              <a:rPr lang="en-US" dirty="0" smtClean="0">
                <a:effectLst>
                  <a:outerShdw blurRad="38100" dist="38100" dir="2700000" algn="tl">
                    <a:srgbClr val="000000">
                      <a:alpha val="43137"/>
                    </a:srgbClr>
                  </a:outerShdw>
                </a:effectLst>
              </a:rPr>
              <a:t>What </a:t>
            </a:r>
            <a:r>
              <a:rPr lang="en-US" dirty="0" smtClean="0">
                <a:effectLst>
                  <a:outerShdw blurRad="38100" dist="38100" dir="2700000" algn="tl">
                    <a:srgbClr val="000000">
                      <a:alpha val="43137"/>
                    </a:srgbClr>
                  </a:outerShdw>
                </a:effectLst>
              </a:rPr>
              <a:t>is the nature of Ultimate reality? What is the nature of physical reality? What does it mean to be human?</a:t>
            </a:r>
            <a:endParaRPr lang="en-US" dirty="0" smtClean="0">
              <a:effectLst>
                <a:outerShdw blurRad="38100" dist="38100" dir="2700000" algn="tl">
                  <a:srgbClr val="000000">
                    <a:alpha val="43137"/>
                  </a:srgbClr>
                </a:outerShdw>
              </a:effectLst>
            </a:endParaRP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1" eaLnBrk="1" hangingPunct="1"/>
            <a:r>
              <a:rPr lang="en-US" dirty="0" smtClean="0">
                <a:effectLst>
                  <a:outerShdw blurRad="38100" dist="38100" dir="2700000" algn="tl">
                    <a:srgbClr val="000000">
                      <a:alpha val="43137"/>
                    </a:srgbClr>
                  </a:outerShdw>
                </a:effectLst>
              </a:rPr>
              <a:t>Atman is Brahman. </a:t>
            </a:r>
          </a:p>
          <a:p>
            <a:pPr lvl="2" eaLnBrk="1" hangingPunct="1"/>
            <a:r>
              <a:rPr lang="en-US" dirty="0" smtClean="0">
                <a:effectLst>
                  <a:outerShdw blurRad="38100" dist="38100" dir="2700000" algn="tl">
                    <a:srgbClr val="000000">
                      <a:alpha val="43137"/>
                    </a:srgbClr>
                  </a:outerShdw>
                </a:effectLst>
              </a:rPr>
              <a:t>Atman = </a:t>
            </a:r>
            <a:r>
              <a:rPr lang="en-US" dirty="0" smtClean="0">
                <a:effectLst>
                  <a:outerShdw blurRad="38100" dist="38100" dir="2700000" algn="tl">
                    <a:srgbClr val="000000">
                      <a:alpha val="43137"/>
                    </a:srgbClr>
                  </a:outerShdw>
                </a:effectLst>
              </a:rPr>
              <a:t>the soul of man</a:t>
            </a:r>
          </a:p>
          <a:p>
            <a:pPr lvl="2" eaLnBrk="1" hangingPunct="1"/>
            <a:r>
              <a:rPr lang="en-US" dirty="0" smtClean="0">
                <a:effectLst>
                  <a:outerShdw blurRad="38100" dist="38100" dir="2700000" algn="tl">
                    <a:srgbClr val="000000">
                      <a:alpha val="43137"/>
                    </a:srgbClr>
                  </a:outerShdw>
                </a:effectLst>
              </a:rPr>
              <a:t>Brahman = </a:t>
            </a:r>
            <a:r>
              <a:rPr lang="en-US" dirty="0" smtClean="0">
                <a:effectLst>
                  <a:outerShdw blurRad="38100" dist="38100" dir="2700000" algn="tl">
                    <a:srgbClr val="000000">
                      <a:alpha val="43137"/>
                    </a:srgbClr>
                  </a:outerShdw>
                </a:effectLst>
              </a:rPr>
              <a:t>the soul of the cosmos.</a:t>
            </a:r>
          </a:p>
          <a:p>
            <a:pPr lvl="2" eaLnBrk="1" hangingPunct="1"/>
            <a:r>
              <a:rPr lang="en-US" dirty="0" smtClean="0">
                <a:effectLst>
                  <a:outerShdw blurRad="38100" dist="38100" dir="2700000" algn="tl">
                    <a:srgbClr val="000000">
                      <a:alpha val="43137"/>
                    </a:srgbClr>
                  </a:outerShdw>
                </a:effectLst>
              </a:rPr>
              <a:t>The </a:t>
            </a:r>
            <a:r>
              <a:rPr lang="en-US" dirty="0" smtClean="0">
                <a:effectLst>
                  <a:outerShdw blurRad="38100" dist="38100" dir="2700000" algn="tl">
                    <a:srgbClr val="000000">
                      <a:alpha val="43137"/>
                    </a:srgbClr>
                  </a:outerShdw>
                </a:effectLst>
              </a:rPr>
              <a:t>soul of the cosmos is the ultimate reality.</a:t>
            </a:r>
          </a:p>
          <a:p>
            <a:pPr lvl="2" eaLnBrk="1" hangingPunct="1"/>
            <a:r>
              <a:rPr lang="en-US" dirty="0" smtClean="0">
                <a:effectLst>
                  <a:outerShdw blurRad="38100" dist="38100" dir="2700000" algn="tl">
                    <a:srgbClr val="000000">
                      <a:alpha val="43137"/>
                    </a:srgbClr>
                  </a:outerShdw>
                </a:effectLst>
              </a:rPr>
              <a:t>Atman </a:t>
            </a:r>
            <a:r>
              <a:rPr lang="en-US" dirty="0" smtClean="0">
                <a:effectLst>
                  <a:outerShdw blurRad="38100" dist="38100" dir="2700000" algn="tl">
                    <a:srgbClr val="000000">
                      <a:alpha val="43137"/>
                    </a:srgbClr>
                  </a:outerShdw>
                </a:effectLst>
              </a:rPr>
              <a:t>is Brahman; that is the soul of each and every human being is the Soul of the cosmos.</a:t>
            </a:r>
            <a:endParaRPr lang="en-US" dirty="0" smtClean="0">
              <a:effectLst>
                <a:outerShdw blurRad="38100" dist="38100" dir="2700000" algn="tl">
                  <a:srgbClr val="000000">
                    <a:alpha val="43137"/>
                  </a:srgbClr>
                </a:outerShdw>
              </a:effectLst>
            </a:endParaRP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24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24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2" eaLnBrk="1" hangingPunct="1"/>
            <a:r>
              <a:rPr lang="en-US" dirty="0" smtClean="0">
                <a:effectLst>
                  <a:outerShdw blurRad="38100" dist="38100" dir="2700000" algn="tl">
                    <a:srgbClr val="000000">
                      <a:alpha val="43137"/>
                    </a:srgbClr>
                  </a:outerShdw>
                </a:effectLst>
              </a:rPr>
              <a:t>This is the beginning of the Hindu Upanishads (the Hindu Bible, if there was one, literally means “sitting at the feet of the teacher” </a:t>
            </a:r>
            <a:r>
              <a:rPr lang="en-US" dirty="0" smtClean="0">
                <a:effectLst>
                  <a:outerShdw blurRad="38100" dist="38100" dir="2700000" algn="tl">
                    <a:srgbClr val="000000">
                      <a:alpha val="43137"/>
                    </a:srgbClr>
                  </a:outerShdw>
                </a:effectLst>
              </a:rPr>
              <a:t>and is </a:t>
            </a:r>
            <a:r>
              <a:rPr lang="en-US" dirty="0" smtClean="0">
                <a:effectLst>
                  <a:outerShdw blurRad="38100" dist="38100" dir="2700000" algn="tl">
                    <a:srgbClr val="000000">
                      <a:alpha val="43137"/>
                    </a:srgbClr>
                  </a:outerShdw>
                </a:effectLst>
              </a:rPr>
              <a:t>a collection of teachings and stories passed down) and this phrase mimics and counters the statement made in Gen 1:1.</a:t>
            </a:r>
          </a:p>
          <a:p>
            <a:pPr lvl="2" eaLnBrk="1" hangingPunct="1"/>
            <a:r>
              <a:rPr lang="en-US" dirty="0" smtClean="0">
                <a:effectLst>
                  <a:outerShdw blurRad="38100" dist="38100" dir="2700000" algn="tl">
                    <a:srgbClr val="000000">
                      <a:alpha val="43137"/>
                    </a:srgbClr>
                  </a:outerShdw>
                </a:effectLst>
              </a:rPr>
              <a:t>Instead </a:t>
            </a:r>
            <a:r>
              <a:rPr lang="en-US" dirty="0" smtClean="0">
                <a:effectLst>
                  <a:outerShdw blurRad="38100" dist="38100" dir="2700000" algn="tl">
                    <a:srgbClr val="000000">
                      <a:alpha val="43137"/>
                    </a:srgbClr>
                  </a:outerShdw>
                </a:effectLst>
              </a:rPr>
              <a:t>of making a distinct line separating creation from the Creator, pantheism makes no distinction. They are the same thing.</a:t>
            </a:r>
            <a:endParaRPr lang="en-US" dirty="0" smtClean="0">
              <a:effectLst>
                <a:outerShdw blurRad="38100" dist="38100" dir="2700000" algn="tl">
                  <a:srgbClr val="000000">
                    <a:alpha val="43137"/>
                  </a:srgbClr>
                </a:outerShdw>
              </a:effectLst>
            </a:endParaRP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1" eaLnBrk="1" hangingPunct="1"/>
            <a:r>
              <a:rPr lang="en-US" dirty="0" smtClean="0">
                <a:effectLst>
                  <a:outerShdw blurRad="38100" dist="38100" dir="2700000" algn="tl">
                    <a:srgbClr val="000000">
                      <a:alpha val="43137"/>
                    </a:srgbClr>
                  </a:outerShdw>
                </a:effectLst>
              </a:rPr>
              <a:t>Definition of God.</a:t>
            </a:r>
          </a:p>
          <a:p>
            <a:pPr lvl="2" eaLnBrk="1" hangingPunct="1"/>
            <a:r>
              <a:rPr lang="en-US" dirty="0" smtClean="0">
                <a:effectLst>
                  <a:outerShdw blurRad="38100" dist="38100" dir="2700000" algn="tl">
                    <a:srgbClr val="000000">
                      <a:alpha val="43137"/>
                    </a:srgbClr>
                  </a:outerShdw>
                </a:effectLst>
              </a:rPr>
              <a:t>God </a:t>
            </a:r>
            <a:r>
              <a:rPr lang="en-US" dirty="0" smtClean="0">
                <a:effectLst>
                  <a:outerShdw blurRad="38100" dist="38100" dir="2700000" algn="tl">
                    <a:srgbClr val="000000">
                      <a:alpha val="43137"/>
                    </a:srgbClr>
                  </a:outerShdw>
                </a:effectLst>
              </a:rPr>
              <a:t>is all that exists.</a:t>
            </a:r>
          </a:p>
          <a:p>
            <a:pPr lvl="2" eaLnBrk="1" hangingPunct="1"/>
            <a:r>
              <a:rPr lang="en-US" dirty="0" smtClean="0">
                <a:effectLst>
                  <a:outerShdw blurRad="38100" dist="38100" dir="2700000" algn="tl">
                    <a:srgbClr val="000000">
                      <a:alpha val="43137"/>
                    </a:srgbClr>
                  </a:outerShdw>
                </a:effectLst>
              </a:rPr>
              <a:t>He </a:t>
            </a:r>
            <a:r>
              <a:rPr lang="en-US" dirty="0" smtClean="0">
                <a:effectLst>
                  <a:outerShdw blurRad="38100" dist="38100" dir="2700000" algn="tl">
                    <a:srgbClr val="000000">
                      <a:alpha val="43137"/>
                    </a:srgbClr>
                  </a:outerShdw>
                </a:effectLst>
              </a:rPr>
              <a:t>is impersonal but infinite.</a:t>
            </a:r>
          </a:p>
          <a:p>
            <a:pPr lvl="2" eaLnBrk="1" hangingPunct="1"/>
            <a:r>
              <a:rPr lang="en-US" dirty="0" smtClean="0">
                <a:effectLst>
                  <a:outerShdw blurRad="38100" dist="38100" dir="2700000" algn="tl">
                    <a:srgbClr val="000000">
                      <a:alpha val="43137"/>
                    </a:srgbClr>
                  </a:outerShdw>
                </a:effectLst>
              </a:rPr>
              <a:t>Nothing </a:t>
            </a:r>
            <a:r>
              <a:rPr lang="en-US" dirty="0" smtClean="0">
                <a:effectLst>
                  <a:outerShdw blurRad="38100" dist="38100" dir="2700000" algn="tl">
                    <a:srgbClr val="000000">
                      <a:alpha val="43137"/>
                    </a:srgbClr>
                  </a:outerShdw>
                </a:effectLst>
              </a:rPr>
              <a:t>exists that is not God.</a:t>
            </a:r>
          </a:p>
          <a:p>
            <a:pPr lvl="1" eaLnBrk="1" hangingPunct="1"/>
            <a:r>
              <a:rPr lang="en-US" dirty="0" smtClean="0">
                <a:effectLst>
                  <a:outerShdw blurRad="38100" dist="38100" dir="2700000" algn="tl">
                    <a:srgbClr val="000000">
                      <a:alpha val="43137"/>
                    </a:srgbClr>
                  </a:outerShdw>
                </a:effectLst>
              </a:rPr>
              <a:t>If </a:t>
            </a:r>
            <a:r>
              <a:rPr lang="en-US" dirty="0" smtClean="0">
                <a:effectLst>
                  <a:outerShdw blurRad="38100" dist="38100" dir="2700000" algn="tl">
                    <a:srgbClr val="000000">
                      <a:alpha val="43137"/>
                    </a:srgbClr>
                  </a:outerShdw>
                </a:effectLst>
              </a:rPr>
              <a:t>anything exists that is not God, then it does not exist, it is only illusion.</a:t>
            </a:r>
          </a:p>
          <a:p>
            <a:pPr lvl="2" eaLnBrk="1" hangingPunct="1"/>
            <a:r>
              <a:rPr lang="en-US" dirty="0" smtClean="0">
                <a:effectLst>
                  <a:outerShdw blurRad="38100" dist="38100" dir="2700000" algn="tl">
                    <a:srgbClr val="000000">
                      <a:alpha val="43137"/>
                    </a:srgbClr>
                  </a:outerShdw>
                </a:effectLst>
              </a:rPr>
              <a:t>There </a:t>
            </a:r>
            <a:r>
              <a:rPr lang="en-US" dirty="0" smtClean="0">
                <a:effectLst>
                  <a:outerShdw blurRad="38100" dist="38100" dir="2700000" algn="tl">
                    <a:srgbClr val="000000">
                      <a:alpha val="43137"/>
                    </a:srgbClr>
                  </a:outerShdw>
                </a:effectLst>
              </a:rPr>
              <a:t>is no such thing as separation from God; in fact, the more we try to make a thing distinct, the less God </a:t>
            </a:r>
            <a:r>
              <a:rPr lang="en-US" dirty="0" smtClean="0">
                <a:effectLst>
                  <a:outerShdw blurRad="38100" dist="38100" dir="2700000" algn="tl">
                    <a:srgbClr val="000000">
                      <a:alpha val="43137"/>
                    </a:srgbClr>
                  </a:outerShdw>
                </a:effectLst>
              </a:rPr>
              <a:t>becomes</a:t>
            </a:r>
            <a:r>
              <a:rPr lang="en-US" dirty="0" smtClean="0">
                <a:effectLst>
                  <a:outerShdw blurRad="38100" dist="38100" dir="2700000" algn="tl">
                    <a:srgbClr val="000000">
                      <a:alpha val="43137"/>
                    </a:srgbClr>
                  </a:outerShdw>
                </a:effectLst>
              </a:rPr>
              <a:t>.</a:t>
            </a:r>
            <a:endParaRPr lang="en-US" dirty="0" smtClean="0">
              <a:effectLst>
                <a:outerShdw blurRad="38100" dist="38100" dir="2700000" algn="tl">
                  <a:srgbClr val="000000">
                    <a:alpha val="43137"/>
                  </a:srgbClr>
                </a:outerShdw>
              </a:effectLst>
            </a:endParaRP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24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24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024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2" eaLnBrk="1" hangingPunct="1"/>
            <a:r>
              <a:rPr lang="en-US" dirty="0" smtClean="0">
                <a:effectLst>
                  <a:outerShdw blurRad="38100" dist="38100" dir="2700000" algn="tl">
                    <a:srgbClr val="000000">
                      <a:alpha val="43137"/>
                    </a:srgbClr>
                  </a:outerShdw>
                </a:effectLst>
              </a:rPr>
              <a:t>When </a:t>
            </a:r>
            <a:r>
              <a:rPr lang="en-US" dirty="0" smtClean="0">
                <a:effectLst>
                  <a:outerShdw blurRad="38100" dist="38100" dir="2700000" algn="tl">
                    <a:srgbClr val="000000">
                      <a:alpha val="43137"/>
                    </a:srgbClr>
                  </a:outerShdw>
                </a:effectLst>
              </a:rPr>
              <a:t>you refer to “this chair” as opposed to “that chair”, you are not describing reality, you are describing illusion; there is no such thing as “this” or “that” in reality. It all just is.</a:t>
            </a:r>
          </a:p>
          <a:p>
            <a:pPr lvl="2" eaLnBrk="1" hangingPunct="1"/>
            <a:r>
              <a:rPr lang="en-US" dirty="0" smtClean="0">
                <a:effectLst>
                  <a:outerShdw blurRad="38100" dist="38100" dir="2700000" algn="tl">
                    <a:srgbClr val="000000">
                      <a:alpha val="43137"/>
                    </a:srgbClr>
                  </a:outerShdw>
                </a:effectLst>
              </a:rPr>
              <a:t>You </a:t>
            </a:r>
            <a:r>
              <a:rPr lang="en-US" dirty="0" smtClean="0">
                <a:effectLst>
                  <a:outerShdw blurRad="38100" dist="38100" dir="2700000" algn="tl">
                    <a:srgbClr val="000000">
                      <a:alpha val="43137"/>
                    </a:srgbClr>
                  </a:outerShdw>
                </a:effectLst>
              </a:rPr>
              <a:t>cannot express this reality in language, you can only realize it.</a:t>
            </a:r>
          </a:p>
          <a:p>
            <a:pPr lvl="2" eaLnBrk="1" hangingPunct="1"/>
            <a:r>
              <a:rPr lang="en-US" dirty="0" smtClean="0">
                <a:effectLst>
                  <a:outerShdw blurRad="38100" dist="38100" dir="2700000" algn="tl">
                    <a:srgbClr val="000000">
                      <a:alpha val="43137"/>
                    </a:srgbClr>
                  </a:outerShdw>
                </a:effectLst>
              </a:rPr>
              <a:t>So </a:t>
            </a:r>
            <a:r>
              <a:rPr lang="en-US" dirty="0" smtClean="0">
                <a:effectLst>
                  <a:outerShdw blurRad="38100" dist="38100" dir="2700000" algn="tl">
                    <a:srgbClr val="000000">
                      <a:alpha val="43137"/>
                    </a:srgbClr>
                  </a:outerShdw>
                </a:effectLst>
              </a:rPr>
              <a:t>science gets pitched out, since science is all about discovery of distinctness and cataloging it</a:t>
            </a:r>
            <a:r>
              <a:rPr lang="en-US" dirty="0" smtClean="0">
                <a:effectLst>
                  <a:outerShdw blurRad="38100" dist="38100" dir="2700000" algn="tl">
                    <a:srgbClr val="000000">
                      <a:alpha val="43137"/>
                    </a:srgbClr>
                  </a:outerShdw>
                </a:effectLst>
              </a:rPr>
              <a:t>.</a:t>
            </a:r>
            <a:endParaRPr lang="en-US" dirty="0" smtClean="0">
              <a:effectLst>
                <a:outerShdw blurRad="38100" dist="38100" dir="2700000" algn="tl">
                  <a:srgbClr val="000000">
                    <a:alpha val="43137"/>
                  </a:srgbClr>
                </a:outerShdw>
              </a:effectLst>
            </a:endParaRP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eaLnBrk="1" hangingPunct="1"/>
            <a:r>
              <a:rPr lang="en-US" dirty="0" smtClean="0">
                <a:effectLst>
                  <a:outerShdw blurRad="38100" dist="38100" dir="2700000" algn="tl">
                    <a:srgbClr val="000000">
                      <a:alpha val="43137"/>
                    </a:srgbClr>
                  </a:outerShdw>
                </a:effectLst>
              </a:rPr>
              <a:t>In conclusion, everything is God; everything is one. There is no distinction.</a:t>
            </a:r>
          </a:p>
          <a:p>
            <a:pPr eaLnBrk="1" hangingPunct="1"/>
            <a:endParaRPr lang="en-US" dirty="0" smtClean="0">
              <a:effectLst>
                <a:outerShdw blurRad="38100" dist="38100" dir="2700000" algn="tl">
                  <a:srgbClr val="000000">
                    <a:alpha val="43137"/>
                  </a:srgbClr>
                </a:outerShdw>
              </a:effectLst>
            </a:endParaRP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5" name="Picture 2" descr="C:\Data\08 RMC\03 COURSES\1 Classroom courses\04 HTH180- Christian Mind\Lessons\16.1- pantheism (hinduism)\pantheism.png"/>
          <p:cNvPicPr>
            <a:picLocks noChangeAspect="1" noChangeArrowheads="1"/>
          </p:cNvPicPr>
          <p:nvPr/>
        </p:nvPicPr>
        <p:blipFill>
          <a:blip r:embed="rId3" cstate="print"/>
          <a:srcRect/>
          <a:stretch>
            <a:fillRect/>
          </a:stretch>
        </p:blipFill>
        <p:spPr bwMode="auto">
          <a:xfrm>
            <a:off x="381000" y="2590800"/>
            <a:ext cx="8248776" cy="2511220"/>
          </a:xfrm>
          <a:prstGeom prst="rect">
            <a:avLst/>
          </a:prstGeom>
          <a:noFill/>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eaLnBrk="1" hangingPunct="1"/>
            <a:r>
              <a:rPr lang="en-US" dirty="0" smtClean="0">
                <a:effectLst>
                  <a:outerShdw blurRad="38100" dist="38100" dir="2700000" algn="tl">
                    <a:srgbClr val="000000">
                      <a:alpha val="43137"/>
                    </a:srgbClr>
                  </a:outerShdw>
                </a:effectLst>
              </a:rPr>
              <a:t>What is the nature of Ultimate reality? What is the nature of physical reality? What does it mean to be human?</a:t>
            </a:r>
          </a:p>
          <a:p>
            <a:pPr lvl="1" eaLnBrk="1" hangingPunct="1"/>
            <a:r>
              <a:rPr lang="en-US" dirty="0" smtClean="0">
                <a:effectLst>
                  <a:outerShdw blurRad="38100" dist="38100" dir="2700000" algn="tl">
                    <a:srgbClr val="000000">
                      <a:alpha val="43137"/>
                    </a:srgbClr>
                  </a:outerShdw>
                </a:effectLst>
              </a:rPr>
              <a:t>All </a:t>
            </a:r>
            <a:r>
              <a:rPr lang="en-US" dirty="0" smtClean="0">
                <a:effectLst>
                  <a:outerShdw blurRad="38100" dist="38100" dir="2700000" algn="tl">
                    <a:srgbClr val="000000">
                      <a:alpha val="43137"/>
                    </a:srgbClr>
                  </a:outerShdw>
                </a:effectLst>
              </a:rPr>
              <a:t>things are one with </a:t>
            </a:r>
            <a:r>
              <a:rPr lang="en-US" dirty="0" smtClean="0">
                <a:effectLst>
                  <a:outerShdw blurRad="38100" dist="38100" dir="2700000" algn="tl">
                    <a:srgbClr val="000000">
                      <a:alpha val="43137"/>
                    </a:srgbClr>
                  </a:outerShdw>
                </a:effectLst>
              </a:rPr>
              <a:t>God.</a:t>
            </a:r>
          </a:p>
          <a:p>
            <a:pPr lvl="1" eaLnBrk="1" hangingPunct="1"/>
            <a:r>
              <a:rPr lang="en-US" dirty="0" smtClean="0">
                <a:effectLst>
                  <a:outerShdw blurRad="38100" dist="38100" dir="2700000" algn="tl">
                    <a:srgbClr val="000000">
                      <a:alpha val="43137"/>
                    </a:srgbClr>
                  </a:outerShdw>
                </a:effectLst>
              </a:rPr>
              <a:t>Some things are more one than others.</a:t>
            </a:r>
          </a:p>
          <a:p>
            <a:pPr lvl="2" eaLnBrk="1" hangingPunct="1"/>
            <a:r>
              <a:rPr lang="en-US" dirty="0" smtClean="0">
                <a:effectLst>
                  <a:outerShdw blurRad="38100" dist="38100" dir="2700000" algn="tl">
                    <a:srgbClr val="000000">
                      <a:alpha val="43137"/>
                    </a:srgbClr>
                  </a:outerShdw>
                </a:effectLst>
              </a:rPr>
              <a:t>There </a:t>
            </a:r>
            <a:r>
              <a:rPr lang="en-US" dirty="0" smtClean="0">
                <a:effectLst>
                  <a:outerShdw blurRad="38100" dist="38100" dir="2700000" algn="tl">
                    <a:srgbClr val="000000">
                      <a:alpha val="43137"/>
                    </a:srgbClr>
                  </a:outerShdw>
                </a:effectLst>
              </a:rPr>
              <a:t>is a hierarchy of appearances. (I know it makes no sense to talk about distinct “things”, but here we go.)</a:t>
            </a:r>
            <a:endParaRPr lang="en-US" dirty="0" smtClean="0">
              <a:effectLst>
                <a:outerShdw blurRad="38100" dist="38100" dir="2700000" algn="tl">
                  <a:srgbClr val="000000">
                    <a:alpha val="43137"/>
                  </a:srgbClr>
                </a:outerShdw>
              </a:effectLst>
            </a:endParaRP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24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2" eaLnBrk="1" hangingPunct="1"/>
            <a:r>
              <a:rPr lang="en-US" dirty="0" smtClean="0">
                <a:effectLst>
                  <a:outerShdw blurRad="38100" dist="38100" dir="2700000" algn="tl">
                    <a:srgbClr val="000000">
                      <a:alpha val="43137"/>
                    </a:srgbClr>
                  </a:outerShdw>
                </a:effectLst>
              </a:rPr>
              <a:t>Furthest </a:t>
            </a:r>
            <a:r>
              <a:rPr lang="en-US" dirty="0" smtClean="0">
                <a:effectLst>
                  <a:outerShdw blurRad="38100" dist="38100" dir="2700000" algn="tl">
                    <a:srgbClr val="000000">
                      <a:alpha val="43137"/>
                    </a:srgbClr>
                  </a:outerShdw>
                </a:effectLst>
              </a:rPr>
              <a:t>away from One is matter pure and </a:t>
            </a:r>
            <a:r>
              <a:rPr lang="en-US" dirty="0" smtClean="0">
                <a:effectLst>
                  <a:outerShdw blurRad="38100" dist="38100" dir="2700000" algn="tl">
                    <a:srgbClr val="000000">
                      <a:alpha val="43137"/>
                    </a:srgbClr>
                  </a:outerShdw>
                </a:effectLst>
              </a:rPr>
              <a:t>simple.</a:t>
            </a:r>
            <a:endParaRPr lang="en-US" dirty="0" smtClean="0">
              <a:effectLst>
                <a:outerShdw blurRad="38100" dist="38100" dir="2700000" algn="tl">
                  <a:srgbClr val="000000">
                    <a:alpha val="43137"/>
                  </a:srgbClr>
                </a:outerShdw>
              </a:effectLst>
            </a:endParaRPr>
          </a:p>
          <a:p>
            <a:pPr lvl="2" eaLnBrk="1" hangingPunct="1"/>
            <a:r>
              <a:rPr lang="en-US" dirty="0" smtClean="0">
                <a:effectLst>
                  <a:outerShdw blurRad="38100" dist="38100" dir="2700000" algn="tl">
                    <a:srgbClr val="000000">
                      <a:alpha val="43137"/>
                    </a:srgbClr>
                  </a:outerShdw>
                </a:effectLst>
              </a:rPr>
              <a:t>Vegetable </a:t>
            </a:r>
            <a:r>
              <a:rPr lang="en-US" dirty="0" smtClean="0">
                <a:effectLst>
                  <a:outerShdw blurRad="38100" dist="38100" dir="2700000" algn="tl">
                    <a:srgbClr val="000000">
                      <a:alpha val="43137"/>
                    </a:srgbClr>
                  </a:outerShdw>
                </a:effectLst>
              </a:rPr>
              <a:t>life is closer to being One</a:t>
            </a:r>
          </a:p>
          <a:p>
            <a:pPr lvl="2" eaLnBrk="1" hangingPunct="1"/>
            <a:r>
              <a:rPr lang="en-US" dirty="0" smtClean="0">
                <a:effectLst>
                  <a:outerShdw blurRad="38100" dist="38100" dir="2700000" algn="tl">
                    <a:srgbClr val="000000">
                      <a:alpha val="43137"/>
                    </a:srgbClr>
                  </a:outerShdw>
                </a:effectLst>
              </a:rPr>
              <a:t>Animal </a:t>
            </a:r>
            <a:r>
              <a:rPr lang="en-US" dirty="0" smtClean="0">
                <a:effectLst>
                  <a:outerShdw blurRad="38100" dist="38100" dir="2700000" algn="tl">
                    <a:srgbClr val="000000">
                      <a:alpha val="43137"/>
                    </a:srgbClr>
                  </a:outerShdw>
                </a:effectLst>
              </a:rPr>
              <a:t>life is closer still to being </a:t>
            </a:r>
            <a:r>
              <a:rPr lang="en-US" dirty="0" smtClean="0">
                <a:effectLst>
                  <a:outerShdw blurRad="38100" dist="38100" dir="2700000" algn="tl">
                    <a:srgbClr val="000000">
                      <a:alpha val="43137"/>
                    </a:srgbClr>
                  </a:outerShdw>
                </a:effectLst>
              </a:rPr>
              <a:t>One.</a:t>
            </a:r>
            <a:endParaRPr lang="en-US" dirty="0" smtClean="0">
              <a:effectLst>
                <a:outerShdw blurRad="38100" dist="38100" dir="2700000" algn="tl">
                  <a:srgbClr val="000000">
                    <a:alpha val="43137"/>
                  </a:srgbClr>
                </a:outerShdw>
              </a:effectLst>
            </a:endParaRPr>
          </a:p>
          <a:p>
            <a:pPr lvl="2" eaLnBrk="1" hangingPunct="1"/>
            <a:r>
              <a:rPr lang="en-US" dirty="0" smtClean="0">
                <a:effectLst>
                  <a:outerShdw blurRad="38100" dist="38100" dir="2700000" algn="tl">
                    <a:srgbClr val="000000">
                      <a:alpha val="43137"/>
                    </a:srgbClr>
                  </a:outerShdw>
                </a:effectLst>
              </a:rPr>
              <a:t>The </a:t>
            </a:r>
            <a:r>
              <a:rPr lang="en-US" dirty="0" smtClean="0">
                <a:effectLst>
                  <a:outerShdw blurRad="38100" dist="38100" dir="2700000" algn="tl">
                    <a:srgbClr val="000000">
                      <a:alpha val="43137"/>
                    </a:srgbClr>
                  </a:outerShdw>
                </a:effectLst>
              </a:rPr>
              <a:t>closest to being One is humanity. Some humans are more One than others; gurus, masters, and those who are </a:t>
            </a:r>
            <a:r>
              <a:rPr lang="en-US" dirty="0" smtClean="0">
                <a:effectLst>
                  <a:outerShdw blurRad="38100" dist="38100" dir="2700000" algn="tl">
                    <a:srgbClr val="000000">
                      <a:alpha val="43137"/>
                    </a:srgbClr>
                  </a:outerShdw>
                </a:effectLst>
              </a:rPr>
              <a:t>enlightened.</a:t>
            </a:r>
            <a:endParaRPr lang="en-US" dirty="0" smtClean="0">
              <a:effectLst>
                <a:outerShdw blurRad="38100" dist="38100" dir="2700000" algn="tl">
                  <a:srgbClr val="000000">
                    <a:alpha val="43137"/>
                  </a:srgbClr>
                </a:outerShdw>
              </a:effectLst>
            </a:endParaRP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24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2" eaLnBrk="1" hangingPunct="1"/>
            <a:r>
              <a:rPr lang="en-US" dirty="0" smtClean="0">
                <a:effectLst>
                  <a:outerShdw blurRad="38100" dist="38100" dir="2700000" algn="tl">
                    <a:srgbClr val="000000">
                      <a:alpha val="43137"/>
                    </a:srgbClr>
                  </a:outerShdw>
                </a:effectLst>
              </a:rPr>
              <a:t>You become more One when you raise your consciousness enough to realize your Oneness.</a:t>
            </a:r>
            <a:endParaRPr lang="en-US" dirty="0" smtClean="0">
              <a:effectLst>
                <a:outerShdw blurRad="38100" dist="38100" dir="2700000" algn="tl">
                  <a:srgbClr val="000000">
                    <a:alpha val="43137"/>
                  </a:srgbClr>
                </a:outerShdw>
              </a:effectLst>
            </a:endParaRP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eaLnBrk="1" hangingPunct="1"/>
            <a:r>
              <a:rPr lang="en-US" dirty="0" smtClean="0">
                <a:effectLst>
                  <a:outerShdw blurRad="38100" dist="38100" dir="2700000" algn="tl">
                    <a:srgbClr val="000000">
                      <a:alpha val="43137"/>
                    </a:srgbClr>
                  </a:outerShdw>
                </a:effectLst>
              </a:rPr>
              <a:t>Definition and Background</a:t>
            </a:r>
          </a:p>
          <a:p>
            <a:pPr eaLnBrk="1" hangingPunct="1"/>
            <a:r>
              <a:rPr lang="en-US" dirty="0" smtClean="0">
                <a:effectLst>
                  <a:outerShdw blurRad="38100" dist="38100" dir="2700000" algn="tl">
                    <a:srgbClr val="000000">
                      <a:alpha val="43137"/>
                    </a:srgbClr>
                  </a:outerShdw>
                </a:effectLst>
              </a:rPr>
              <a:t>“</a:t>
            </a:r>
            <a:r>
              <a:rPr lang="en-US" dirty="0" smtClean="0">
                <a:effectLst>
                  <a:outerShdw blurRad="38100" dist="38100" dir="2700000" algn="tl">
                    <a:srgbClr val="000000">
                      <a:alpha val="43137"/>
                    </a:srgbClr>
                  </a:outerShdw>
                </a:effectLst>
              </a:rPr>
              <a:t>Pantheism” means “Everything is </a:t>
            </a:r>
            <a:r>
              <a:rPr lang="en-US" dirty="0" smtClean="0">
                <a:effectLst>
                  <a:outerShdw blurRad="38100" dist="38100" dir="2700000" algn="tl">
                    <a:srgbClr val="000000">
                      <a:alpha val="43137"/>
                    </a:srgbClr>
                  </a:outerShdw>
                </a:effectLst>
              </a:rPr>
              <a:t>God.”</a:t>
            </a:r>
            <a:endParaRPr lang="en-US" dirty="0" smtClean="0">
              <a:effectLst>
                <a:outerShdw blurRad="38100" dist="38100" dir="2700000" algn="tl">
                  <a:srgbClr val="000000">
                    <a:alpha val="43137"/>
                  </a:srgbClr>
                </a:outerShdw>
              </a:effectLst>
            </a:endParaRPr>
          </a:p>
          <a:p>
            <a:pPr lvl="1" eaLnBrk="1" hangingPunct="1"/>
            <a:r>
              <a:rPr lang="en-US" dirty="0" smtClean="0">
                <a:effectLst>
                  <a:outerShdw blurRad="38100" dist="38100" dir="2700000" algn="tl">
                    <a:srgbClr val="000000">
                      <a:alpha val="43137"/>
                    </a:srgbClr>
                  </a:outerShdw>
                </a:effectLst>
              </a:rPr>
              <a:t>It </a:t>
            </a:r>
            <a:r>
              <a:rPr lang="en-US" dirty="0" smtClean="0">
                <a:effectLst>
                  <a:outerShdw blurRad="38100" dist="38100" dir="2700000" algn="tl">
                    <a:srgbClr val="000000">
                      <a:alpha val="43137"/>
                    </a:srgbClr>
                  </a:outerShdw>
                </a:effectLst>
              </a:rPr>
              <a:t>was first coined in the 18th century.</a:t>
            </a:r>
          </a:p>
          <a:p>
            <a:pPr lvl="1" eaLnBrk="1" hangingPunct="1"/>
            <a:r>
              <a:rPr lang="en-US" dirty="0" smtClean="0">
                <a:effectLst>
                  <a:outerShdw blurRad="38100" dist="38100" dir="2700000" algn="tl">
                    <a:srgbClr val="000000">
                      <a:alpha val="43137"/>
                    </a:srgbClr>
                  </a:outerShdw>
                </a:effectLst>
              </a:rPr>
              <a:t>It </a:t>
            </a:r>
            <a:r>
              <a:rPr lang="en-US" dirty="0" smtClean="0">
                <a:effectLst>
                  <a:outerShdw blurRad="38100" dist="38100" dir="2700000" algn="tl">
                    <a:srgbClr val="000000">
                      <a:alpha val="43137"/>
                    </a:srgbClr>
                  </a:outerShdw>
                </a:effectLst>
              </a:rPr>
              <a:t>is seen by some as an attempt at finding a mediation between theism and atheism.</a:t>
            </a:r>
            <a:endParaRPr lang="en-US" dirty="0" smtClean="0">
              <a:effectLst>
                <a:outerShdw blurRad="38100" dist="38100" dir="2700000" algn="tl">
                  <a:srgbClr val="000000">
                    <a:alpha val="43137"/>
                  </a:srgbClr>
                </a:outerShdw>
              </a:effectLst>
            </a:endParaRP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24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eaLnBrk="1" hangingPunct="1"/>
            <a:r>
              <a:rPr lang="en-US" dirty="0" smtClean="0">
                <a:effectLst>
                  <a:outerShdw blurRad="38100" dist="38100" dir="2700000" algn="tl">
                    <a:srgbClr val="000000">
                      <a:alpha val="43137"/>
                    </a:srgbClr>
                  </a:outerShdw>
                </a:effectLst>
              </a:rPr>
              <a:t>What is the nature of Ultimate reality? What is the nature of physical reality? What does it mean to be human?</a:t>
            </a:r>
          </a:p>
          <a:p>
            <a:pPr lvl="1" eaLnBrk="1" hangingPunct="1"/>
            <a:r>
              <a:rPr lang="en-US" dirty="0" smtClean="0">
                <a:effectLst>
                  <a:outerShdw blurRad="38100" dist="38100" dir="2700000" algn="tl">
                    <a:srgbClr val="000000">
                      <a:alpha val="43137"/>
                    </a:srgbClr>
                  </a:outerShdw>
                </a:effectLst>
              </a:rPr>
              <a:t>Many </a:t>
            </a:r>
            <a:r>
              <a:rPr lang="en-US" dirty="0" smtClean="0">
                <a:effectLst>
                  <a:outerShdw blurRad="38100" dist="38100" dir="2700000" algn="tl">
                    <a:srgbClr val="000000">
                      <a:alpha val="43137"/>
                    </a:srgbClr>
                  </a:outerShdw>
                </a:effectLst>
              </a:rPr>
              <a:t>(if not all) roads lead to the </a:t>
            </a:r>
            <a:r>
              <a:rPr lang="en-US" dirty="0" smtClean="0">
                <a:effectLst>
                  <a:outerShdw blurRad="38100" dist="38100" dir="2700000" algn="tl">
                    <a:srgbClr val="000000">
                      <a:alpha val="43137"/>
                    </a:srgbClr>
                  </a:outerShdw>
                </a:effectLst>
              </a:rPr>
              <a:t>One.</a:t>
            </a:r>
            <a:endParaRPr lang="en-US" dirty="0" smtClean="0">
              <a:effectLst>
                <a:outerShdw blurRad="38100" dist="38100" dir="2700000" algn="tl">
                  <a:srgbClr val="000000">
                    <a:alpha val="43137"/>
                  </a:srgbClr>
                </a:outerShdw>
              </a:effectLst>
            </a:endParaRPr>
          </a:p>
          <a:p>
            <a:pPr lvl="1" eaLnBrk="1" hangingPunct="1"/>
            <a:r>
              <a:rPr lang="en-US" dirty="0" smtClean="0">
                <a:effectLst>
                  <a:outerShdw blurRad="38100" dist="38100" dir="2700000" algn="tl">
                    <a:srgbClr val="000000">
                      <a:alpha val="43137"/>
                    </a:srgbClr>
                  </a:outerShdw>
                </a:effectLst>
              </a:rPr>
              <a:t>I </a:t>
            </a:r>
            <a:r>
              <a:rPr lang="en-US" dirty="0" smtClean="0">
                <a:effectLst>
                  <a:outerShdw blurRad="38100" dist="38100" dir="2700000" algn="tl">
                    <a:srgbClr val="000000">
                      <a:alpha val="43137"/>
                    </a:srgbClr>
                  </a:outerShdw>
                </a:effectLst>
              </a:rPr>
              <a:t>can take a different path than you to achieve the same result: Oneness. I am not obligated to be One with you, just to be One.</a:t>
            </a:r>
          </a:p>
          <a:p>
            <a:pPr eaLnBrk="1" hangingPunct="1"/>
            <a:endParaRPr lang="en-US" dirty="0" smtClean="0">
              <a:effectLst>
                <a:outerShdw blurRad="38100" dist="38100" dir="2700000" algn="tl">
                  <a:srgbClr val="000000">
                    <a:alpha val="43137"/>
                  </a:srgbClr>
                </a:outerShdw>
              </a:effectLst>
            </a:endParaRP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1" eaLnBrk="1" hangingPunct="1"/>
            <a:r>
              <a:rPr lang="en-US" dirty="0" smtClean="0">
                <a:effectLst>
                  <a:outerShdw blurRad="38100" dist="38100" dir="2700000" algn="tl">
                    <a:srgbClr val="000000">
                      <a:alpha val="43137"/>
                    </a:srgbClr>
                  </a:outerShdw>
                </a:effectLst>
              </a:rPr>
              <a:t>The </a:t>
            </a:r>
            <a:r>
              <a:rPr lang="en-US" dirty="0" smtClean="0">
                <a:effectLst>
                  <a:outerShdw blurRad="38100" dist="38100" dir="2700000" algn="tl">
                    <a:srgbClr val="000000">
                      <a:alpha val="43137"/>
                    </a:srgbClr>
                  </a:outerShdw>
                </a:effectLst>
              </a:rPr>
              <a:t>main thing is that I am pointing in the right direction, it doesn’t really matter in terms of doctrine.</a:t>
            </a:r>
            <a:endParaRPr lang="en-US" dirty="0" smtClean="0">
              <a:effectLst>
                <a:outerShdw blurRad="38100" dist="38100" dir="2700000" algn="tl">
                  <a:srgbClr val="000000">
                    <a:alpha val="43137"/>
                  </a:srgbClr>
                </a:outerShdw>
              </a:effectLst>
            </a:endParaRP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1" eaLnBrk="1" hangingPunct="1"/>
            <a:r>
              <a:rPr lang="en-US" dirty="0" smtClean="0">
                <a:effectLst>
                  <a:outerShdw blurRad="38100" dist="38100" dir="2700000" algn="tl">
                    <a:srgbClr val="000000">
                      <a:alpha val="43137"/>
                    </a:srgbClr>
                  </a:outerShdw>
                </a:effectLst>
              </a:rPr>
              <a:t>But </a:t>
            </a:r>
            <a:r>
              <a:rPr lang="en-US" dirty="0" smtClean="0">
                <a:effectLst>
                  <a:outerShdw blurRad="38100" dist="38100" dir="2700000" algn="tl">
                    <a:srgbClr val="000000">
                      <a:alpha val="43137"/>
                    </a:srgbClr>
                  </a:outerShdw>
                </a:effectLst>
              </a:rPr>
              <a:t>there are certain techniques I can use to get there.</a:t>
            </a:r>
          </a:p>
          <a:p>
            <a:pPr lvl="2" eaLnBrk="1" hangingPunct="1"/>
            <a:r>
              <a:rPr lang="en-US" dirty="0" smtClean="0">
                <a:effectLst>
                  <a:outerShdw blurRad="38100" dist="38100" dir="2700000" algn="tl">
                    <a:srgbClr val="000000">
                      <a:alpha val="43137"/>
                    </a:srgbClr>
                  </a:outerShdw>
                </a:effectLst>
              </a:rPr>
              <a:t>If </a:t>
            </a:r>
            <a:r>
              <a:rPr lang="en-US" dirty="0" smtClean="0">
                <a:effectLst>
                  <a:outerShdw blurRad="38100" dist="38100" dir="2700000" algn="tl">
                    <a:srgbClr val="000000">
                      <a:alpha val="43137"/>
                    </a:srgbClr>
                  </a:outerShdw>
                </a:effectLst>
              </a:rPr>
              <a:t>there are distinctions among Pantheists, it is usually in technique, marked by schools of thought, passed on by teachers.</a:t>
            </a:r>
          </a:p>
          <a:p>
            <a:pPr lvl="2" eaLnBrk="1" hangingPunct="1"/>
            <a:r>
              <a:rPr lang="en-US" dirty="0" smtClean="0">
                <a:effectLst>
                  <a:outerShdw blurRad="38100" dist="38100" dir="2700000" algn="tl">
                    <a:srgbClr val="000000">
                      <a:alpha val="43137"/>
                    </a:srgbClr>
                  </a:outerShdw>
                </a:effectLst>
              </a:rPr>
              <a:t>“</a:t>
            </a:r>
            <a:r>
              <a:rPr lang="en-US" dirty="0" smtClean="0">
                <a:effectLst>
                  <a:outerShdw blurRad="38100" dist="38100" dir="2700000" algn="tl">
                    <a:srgbClr val="000000">
                      <a:alpha val="43137"/>
                    </a:srgbClr>
                  </a:outerShdw>
                </a:effectLst>
              </a:rPr>
              <a:t>Do not argue about doctrines and religions. There is only one. All rivers flow to the ocean. Flow and let others flow too!”</a:t>
            </a:r>
          </a:p>
          <a:p>
            <a:pPr eaLnBrk="1" hangingPunct="1">
              <a:buNone/>
            </a:pPr>
            <a:endParaRPr lang="en-US" dirty="0" smtClean="0">
              <a:effectLst>
                <a:outerShdw blurRad="38100" dist="38100" dir="2700000" algn="tl">
                  <a:srgbClr val="000000">
                    <a:alpha val="43137"/>
                  </a:srgbClr>
                </a:outerShdw>
              </a:effectLst>
            </a:endParaRP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2" eaLnBrk="1" hangingPunct="1"/>
            <a:r>
              <a:rPr lang="en-US" dirty="0" smtClean="0">
                <a:effectLst>
                  <a:outerShdw blurRad="38100" dist="38100" dir="2700000" algn="tl">
                    <a:srgbClr val="000000">
                      <a:alpha val="43137"/>
                    </a:srgbClr>
                  </a:outerShdw>
                </a:effectLst>
              </a:rPr>
              <a:t>Although </a:t>
            </a:r>
            <a:r>
              <a:rPr lang="en-US" dirty="0" smtClean="0">
                <a:effectLst>
                  <a:outerShdw blurRad="38100" dist="38100" dir="2700000" algn="tl">
                    <a:srgbClr val="000000">
                      <a:alpha val="43137"/>
                    </a:srgbClr>
                  </a:outerShdw>
                </a:effectLst>
              </a:rPr>
              <a:t>there are many techniques used to get you to Oneness, there are vast similarities: All of them have you empty your mind, usually of all distinctness; remove all content. Meditate and try to get on the same vibe as One, to tune your atman (soul) to the harmony of reality. </a:t>
            </a:r>
          </a:p>
          <a:p>
            <a:pPr eaLnBrk="1" hangingPunct="1"/>
            <a:endParaRPr lang="en-US" dirty="0" smtClean="0">
              <a:effectLst>
                <a:outerShdw blurRad="38100" dist="38100" dir="2700000" algn="tl">
                  <a:srgbClr val="000000">
                    <a:alpha val="43137"/>
                  </a:srgbClr>
                </a:outerShdw>
              </a:effectLst>
            </a:endParaRP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2" eaLnBrk="1" hangingPunct="1"/>
            <a:r>
              <a:rPr lang="en-US" dirty="0" smtClean="0">
                <a:effectLst>
                  <a:outerShdw blurRad="38100" dist="38100" dir="2700000" algn="tl">
                    <a:srgbClr val="000000">
                      <a:alpha val="43137"/>
                    </a:srgbClr>
                  </a:outerShdw>
                </a:effectLst>
              </a:rPr>
              <a:t>The one we usually hear about and is most popular in Western culture is the sitting cross legged and chanting “</a:t>
            </a:r>
            <a:r>
              <a:rPr lang="en-US" dirty="0" err="1" smtClean="0">
                <a:effectLst>
                  <a:outerShdw blurRad="38100" dist="38100" dir="2700000" algn="tl">
                    <a:srgbClr val="000000">
                      <a:alpha val="43137"/>
                    </a:srgbClr>
                  </a:outerShdw>
                </a:effectLst>
              </a:rPr>
              <a:t>om</a:t>
            </a:r>
            <a:r>
              <a:rPr lang="en-US" dirty="0" smtClean="0">
                <a:effectLst>
                  <a:outerShdw blurRad="38100" dist="38100" dir="2700000" algn="tl">
                    <a:srgbClr val="000000">
                      <a:alpha val="43137"/>
                    </a:srgbClr>
                  </a:outerShdw>
                </a:effectLst>
              </a:rPr>
              <a:t>.” </a:t>
            </a:r>
            <a:r>
              <a:rPr lang="en-US" dirty="0" smtClean="0">
                <a:effectLst>
                  <a:outerShdw blurRad="38100" dist="38100" dir="2700000" algn="tl">
                    <a:srgbClr val="000000">
                      <a:alpha val="43137"/>
                    </a:srgbClr>
                  </a:outerShdw>
                </a:effectLst>
              </a:rPr>
              <a:t>Om itself is a nonsense </a:t>
            </a:r>
            <a:r>
              <a:rPr lang="en-US" dirty="0" smtClean="0">
                <a:effectLst>
                  <a:outerShdw blurRad="38100" dist="38100" dir="2700000" algn="tl">
                    <a:srgbClr val="000000">
                      <a:alpha val="43137"/>
                    </a:srgbClr>
                  </a:outerShdw>
                </a:effectLst>
              </a:rPr>
              <a:t>word—it </a:t>
            </a:r>
            <a:r>
              <a:rPr lang="en-US" dirty="0" smtClean="0">
                <a:effectLst>
                  <a:outerShdw blurRad="38100" dist="38100" dir="2700000" algn="tl">
                    <a:srgbClr val="000000">
                      <a:alpha val="43137"/>
                    </a:srgbClr>
                  </a:outerShdw>
                </a:effectLst>
              </a:rPr>
              <a:t>doesn’t mean anything. But it doesn’t mean nothing. It is devoid of all description. By concentrating on nothing, you achieve Oneness.</a:t>
            </a:r>
            <a:endParaRPr lang="en-US" dirty="0" smtClean="0">
              <a:effectLst>
                <a:outerShdw blurRad="38100" dist="38100" dir="2700000" algn="tl">
                  <a:srgbClr val="000000">
                    <a:alpha val="43137"/>
                  </a:srgbClr>
                </a:outerShdw>
              </a:effectLst>
            </a:endParaRP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eaLnBrk="1" hangingPunct="1"/>
            <a:r>
              <a:rPr lang="en-US" dirty="0" smtClean="0">
                <a:effectLst>
                  <a:outerShdw blurRad="38100" dist="38100" dir="2700000" algn="tl">
                    <a:srgbClr val="000000">
                      <a:alpha val="43137"/>
                    </a:srgbClr>
                  </a:outerShdw>
                </a:effectLst>
              </a:rPr>
              <a:t>What is the nature of Ultimate reality? What is the nature of physical reality? What does it mean to be human?</a:t>
            </a:r>
          </a:p>
          <a:p>
            <a:pPr lvl="1" eaLnBrk="1" hangingPunct="1"/>
            <a:r>
              <a:rPr lang="en-US" dirty="0" smtClean="0">
                <a:effectLst>
                  <a:outerShdw blurRad="38100" dist="38100" dir="2700000" algn="tl">
                    <a:srgbClr val="000000">
                      <a:alpha val="43137"/>
                    </a:srgbClr>
                  </a:outerShdw>
                </a:effectLst>
              </a:rPr>
              <a:t>To </a:t>
            </a:r>
            <a:r>
              <a:rPr lang="en-US" dirty="0" smtClean="0">
                <a:effectLst>
                  <a:outerShdw blurRad="38100" dist="38100" dir="2700000" algn="tl">
                    <a:srgbClr val="000000">
                      <a:alpha val="43137"/>
                    </a:srgbClr>
                  </a:outerShdw>
                </a:effectLst>
              </a:rPr>
              <a:t>realize one’s Oneness with the cosmos is to pass beyond personality</a:t>
            </a:r>
            <a:r>
              <a:rPr lang="en-US" dirty="0" smtClean="0">
                <a:effectLst>
                  <a:outerShdw blurRad="38100" dist="38100" dir="2700000" algn="tl">
                    <a:srgbClr val="000000">
                      <a:alpha val="43137"/>
                    </a:srgbClr>
                  </a:outerShdw>
                </a:effectLst>
              </a:rPr>
              <a:t>.</a:t>
            </a:r>
            <a:endParaRPr lang="en-US" dirty="0" smtClean="0">
              <a:effectLst>
                <a:outerShdw blurRad="38100" dist="38100" dir="2700000" algn="tl">
                  <a:srgbClr val="000000">
                    <a:alpha val="43137"/>
                  </a:srgbClr>
                </a:outerShdw>
              </a:effectLst>
            </a:endParaRP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1" eaLnBrk="1" hangingPunct="1"/>
            <a:r>
              <a:rPr lang="en-US" dirty="0" smtClean="0">
                <a:effectLst>
                  <a:outerShdw blurRad="38100" dist="38100" dir="2700000" algn="tl">
                    <a:srgbClr val="000000">
                      <a:alpha val="43137"/>
                    </a:srgbClr>
                  </a:outerShdw>
                </a:effectLst>
              </a:rPr>
              <a:t>Atman is Brahman. Brahman is impersonal and infinite.</a:t>
            </a:r>
          </a:p>
          <a:p>
            <a:pPr lvl="2" eaLnBrk="1" hangingPunct="1"/>
            <a:r>
              <a:rPr lang="en-US" dirty="0" smtClean="0">
                <a:effectLst>
                  <a:outerShdw blurRad="38100" dist="38100" dir="2700000" algn="tl">
                    <a:srgbClr val="000000">
                      <a:alpha val="43137"/>
                    </a:srgbClr>
                  </a:outerShdw>
                </a:effectLst>
              </a:rPr>
              <a:t>Atman (the soul of man) is also impersonal, since it is one with Brahman</a:t>
            </a:r>
            <a:r>
              <a:rPr lang="en-US" dirty="0" smtClean="0">
                <a:effectLst>
                  <a:outerShdw blurRad="38100" dist="38100" dir="2700000" algn="tl">
                    <a:srgbClr val="000000">
                      <a:alpha val="43137"/>
                    </a:srgbClr>
                  </a:outerShdw>
                </a:effectLst>
              </a:rPr>
              <a:t>.</a:t>
            </a:r>
          </a:p>
          <a:p>
            <a:pPr lvl="2" eaLnBrk="1" hangingPunct="1"/>
            <a:r>
              <a:rPr lang="en-US" dirty="0" smtClean="0">
                <a:effectLst>
                  <a:outerShdw blurRad="38100" dist="38100" dir="2700000" algn="tl">
                    <a:srgbClr val="000000">
                      <a:alpha val="43137"/>
                    </a:srgbClr>
                  </a:outerShdw>
                </a:effectLst>
              </a:rPr>
              <a:t>God is beyond personality, and so are humans. We have personality, but not eternally; it is not part of our essence.</a:t>
            </a:r>
          </a:p>
          <a:p>
            <a:pPr lvl="2" eaLnBrk="1" hangingPunct="1"/>
            <a:r>
              <a:rPr lang="en-US" dirty="0" smtClean="0">
                <a:effectLst>
                  <a:outerShdw blurRad="38100" dist="38100" dir="2700000" algn="tl">
                    <a:srgbClr val="000000">
                      <a:alpha val="43137"/>
                    </a:srgbClr>
                  </a:outerShdw>
                </a:effectLst>
              </a:rPr>
              <a:t>The </a:t>
            </a:r>
            <a:r>
              <a:rPr lang="en-US" dirty="0" smtClean="0">
                <a:effectLst>
                  <a:outerShdw blurRad="38100" dist="38100" dir="2700000" algn="tl">
                    <a:srgbClr val="000000">
                      <a:alpha val="43137"/>
                    </a:srgbClr>
                  </a:outerShdw>
                </a:effectLst>
              </a:rPr>
              <a:t>goal is to abandon the thing that makes us different from everything else, and embrace Oneness with Brahman.</a:t>
            </a:r>
          </a:p>
          <a:p>
            <a:pPr eaLnBrk="1" hangingPunct="1"/>
            <a:endParaRPr lang="en-US" dirty="0" smtClean="0">
              <a:effectLst>
                <a:outerShdw blurRad="38100" dist="38100" dir="2700000" algn="tl">
                  <a:srgbClr val="000000">
                    <a:alpha val="43137"/>
                  </a:srgbClr>
                </a:outerShdw>
              </a:effectLst>
            </a:endParaRP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24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2" eaLnBrk="1" hangingPunct="1"/>
            <a:r>
              <a:rPr lang="en-US" dirty="0" smtClean="0">
                <a:effectLst>
                  <a:outerShdw blurRad="38100" dist="38100" dir="2700000" algn="tl">
                    <a:srgbClr val="000000">
                      <a:alpha val="43137"/>
                    </a:srgbClr>
                  </a:outerShdw>
                </a:effectLst>
              </a:rPr>
              <a:t>Personality is distinctive, and we must abandon it for Oneness. Pure consciousness has no personality.</a:t>
            </a:r>
          </a:p>
          <a:p>
            <a:pPr lvl="2" eaLnBrk="1" hangingPunct="1"/>
            <a:r>
              <a:rPr lang="en-US" dirty="0" smtClean="0">
                <a:effectLst>
                  <a:outerShdw blurRad="38100" dist="38100" dir="2700000" algn="tl">
                    <a:srgbClr val="000000">
                      <a:alpha val="43137"/>
                    </a:srgbClr>
                  </a:outerShdw>
                </a:effectLst>
              </a:rPr>
              <a:t>That’s </a:t>
            </a:r>
            <a:r>
              <a:rPr lang="en-US" dirty="0" smtClean="0">
                <a:effectLst>
                  <a:outerShdw blurRad="38100" dist="38100" dir="2700000" algn="tl">
                    <a:srgbClr val="000000">
                      <a:alpha val="43137"/>
                    </a:srgbClr>
                  </a:outerShdw>
                </a:effectLst>
              </a:rPr>
              <a:t>the picture we characterize with the white-haired guru sitting on the lonely mountain peak, simply meditating.</a:t>
            </a:r>
          </a:p>
          <a:p>
            <a:pPr lvl="2" eaLnBrk="1" hangingPunct="1"/>
            <a:r>
              <a:rPr lang="en-US" dirty="0" smtClean="0">
                <a:effectLst>
                  <a:outerShdw blurRad="38100" dist="38100" dir="2700000" algn="tl">
                    <a:srgbClr val="000000">
                      <a:alpha val="43137"/>
                    </a:srgbClr>
                  </a:outerShdw>
                </a:effectLst>
              </a:rPr>
              <a:t>Devoid </a:t>
            </a:r>
            <a:r>
              <a:rPr lang="en-US" dirty="0" smtClean="0">
                <a:effectLst>
                  <a:outerShdw blurRad="38100" dist="38100" dir="2700000" algn="tl">
                    <a:srgbClr val="000000">
                      <a:alpha val="43137"/>
                    </a:srgbClr>
                  </a:outerShdw>
                </a:effectLst>
              </a:rPr>
              <a:t>of personal interest, humor, hobbies, and individuality in general.</a:t>
            </a:r>
            <a:endParaRPr lang="en-US" dirty="0" smtClean="0">
              <a:effectLst>
                <a:outerShdw blurRad="38100" dist="38100" dir="2700000" algn="tl">
                  <a:srgbClr val="000000">
                    <a:alpha val="43137"/>
                  </a:srgbClr>
                </a:outerShdw>
              </a:effectLst>
            </a:endParaRP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eaLnBrk="1" hangingPunct="1"/>
            <a:r>
              <a:rPr lang="en-US" dirty="0" smtClean="0">
                <a:effectLst>
                  <a:outerShdw blurRad="38100" dist="38100" dir="2700000" algn="tl">
                    <a:srgbClr val="000000">
                      <a:alpha val="43137"/>
                    </a:srgbClr>
                  </a:outerShdw>
                </a:effectLst>
              </a:rPr>
              <a:t>Why is it possible to know anything at all?</a:t>
            </a:r>
          </a:p>
          <a:p>
            <a:pPr lvl="1" eaLnBrk="1" hangingPunct="1"/>
            <a:r>
              <a:rPr lang="en-US" dirty="0" smtClean="0">
                <a:effectLst>
                  <a:outerShdw blurRad="38100" dist="38100" dir="2700000" algn="tl">
                    <a:srgbClr val="000000">
                      <a:alpha val="43137"/>
                    </a:srgbClr>
                  </a:outerShdw>
                </a:effectLst>
              </a:rPr>
              <a:t>To </a:t>
            </a:r>
            <a:r>
              <a:rPr lang="en-US" dirty="0" smtClean="0">
                <a:effectLst>
                  <a:outerShdw blurRad="38100" dist="38100" dir="2700000" algn="tl">
                    <a:srgbClr val="000000">
                      <a:alpha val="43137"/>
                    </a:srgbClr>
                  </a:outerShdw>
                </a:effectLst>
              </a:rPr>
              <a:t>realize one’s Oneness with the cosmos is to pass beyond knowledge. </a:t>
            </a:r>
          </a:p>
          <a:p>
            <a:pPr lvl="1" eaLnBrk="1" hangingPunct="1"/>
            <a:r>
              <a:rPr lang="en-US" dirty="0" smtClean="0">
                <a:effectLst>
                  <a:outerShdw blurRad="38100" dist="38100" dir="2700000" algn="tl">
                    <a:srgbClr val="000000">
                      <a:alpha val="43137"/>
                    </a:srgbClr>
                  </a:outerShdw>
                </a:effectLst>
              </a:rPr>
              <a:t>The </a:t>
            </a:r>
            <a:r>
              <a:rPr lang="en-US" dirty="0" smtClean="0">
                <a:effectLst>
                  <a:outerShdw blurRad="38100" dist="38100" dir="2700000" algn="tl">
                    <a:srgbClr val="000000">
                      <a:alpha val="43137"/>
                    </a:srgbClr>
                  </a:outerShdw>
                </a:effectLst>
              </a:rPr>
              <a:t>principle of </a:t>
            </a:r>
            <a:r>
              <a:rPr lang="en-US" dirty="0" smtClean="0">
                <a:effectLst>
                  <a:outerShdw blurRad="38100" dist="38100" dir="2700000" algn="tl">
                    <a:srgbClr val="000000">
                      <a:alpha val="43137"/>
                    </a:srgbClr>
                  </a:outerShdw>
                </a:effectLst>
              </a:rPr>
              <a:t>non-contradiction </a:t>
            </a:r>
            <a:r>
              <a:rPr lang="en-US" dirty="0" smtClean="0">
                <a:effectLst>
                  <a:outerShdw blurRad="38100" dist="38100" dir="2700000" algn="tl">
                    <a:srgbClr val="000000">
                      <a:alpha val="43137"/>
                    </a:srgbClr>
                  </a:outerShdw>
                </a:effectLst>
              </a:rPr>
              <a:t>does not apply where ultimate reality is concerned. </a:t>
            </a:r>
          </a:p>
          <a:p>
            <a:pPr lvl="1" eaLnBrk="1" hangingPunct="1"/>
            <a:r>
              <a:rPr lang="en-US" dirty="0" smtClean="0">
                <a:effectLst>
                  <a:outerShdw blurRad="38100" dist="38100" dir="2700000" algn="tl">
                    <a:srgbClr val="000000">
                      <a:alpha val="43137"/>
                    </a:srgbClr>
                  </a:outerShdw>
                </a:effectLst>
              </a:rPr>
              <a:t>Knowledge </a:t>
            </a:r>
            <a:r>
              <a:rPr lang="en-US" dirty="0" smtClean="0">
                <a:effectLst>
                  <a:outerShdw blurRad="38100" dist="38100" dir="2700000" algn="tl">
                    <a:srgbClr val="000000">
                      <a:alpha val="43137"/>
                    </a:srgbClr>
                  </a:outerShdw>
                </a:effectLst>
              </a:rPr>
              <a:t>requires a duality: a knower and the thing to know. </a:t>
            </a:r>
            <a:endParaRPr lang="en-US" dirty="0" smtClean="0">
              <a:effectLst>
                <a:outerShdw blurRad="38100" dist="38100" dir="2700000" algn="tl">
                  <a:srgbClr val="000000">
                    <a:alpha val="43137"/>
                  </a:srgbClr>
                </a:outerShdw>
              </a:effectLst>
            </a:endParaRP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24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2" eaLnBrk="1" hangingPunct="1"/>
            <a:r>
              <a:rPr lang="en-US" dirty="0" smtClean="0">
                <a:effectLst>
                  <a:outerShdw blurRad="38100" dist="38100" dir="2700000" algn="tl">
                    <a:srgbClr val="000000">
                      <a:alpha val="43137"/>
                    </a:srgbClr>
                  </a:outerShdw>
                </a:effectLst>
              </a:rPr>
              <a:t>In fact, there is no such thing as knowledge in Brahman, only wisdom.</a:t>
            </a:r>
          </a:p>
          <a:p>
            <a:pPr lvl="2" eaLnBrk="1" hangingPunct="1"/>
            <a:r>
              <a:rPr lang="en-US" dirty="0" smtClean="0">
                <a:effectLst>
                  <a:outerShdw blurRad="38100" dist="38100" dir="2700000" algn="tl">
                    <a:srgbClr val="000000">
                      <a:alpha val="43137"/>
                    </a:srgbClr>
                  </a:outerShdw>
                </a:effectLst>
              </a:rPr>
              <a:t>What’s </a:t>
            </a:r>
            <a:r>
              <a:rPr lang="en-US" dirty="0" smtClean="0">
                <a:effectLst>
                  <a:outerShdw blurRad="38100" dist="38100" dir="2700000" algn="tl">
                    <a:srgbClr val="000000">
                      <a:alpha val="43137"/>
                    </a:srgbClr>
                  </a:outerShdw>
                </a:effectLst>
              </a:rPr>
              <a:t>the difference?</a:t>
            </a:r>
          </a:p>
          <a:p>
            <a:pPr lvl="2" eaLnBrk="1" hangingPunct="1"/>
            <a:r>
              <a:rPr lang="en-US" dirty="0" smtClean="0">
                <a:effectLst>
                  <a:outerShdw blurRad="38100" dist="38100" dir="2700000" algn="tl">
                    <a:srgbClr val="000000">
                      <a:alpha val="43137"/>
                    </a:srgbClr>
                  </a:outerShdw>
                </a:effectLst>
              </a:rPr>
              <a:t>Knowledge </a:t>
            </a:r>
            <a:r>
              <a:rPr lang="en-US" dirty="0" smtClean="0">
                <a:effectLst>
                  <a:outerShdw blurRad="38100" dist="38100" dir="2700000" algn="tl">
                    <a:srgbClr val="000000">
                      <a:alpha val="43137"/>
                    </a:srgbClr>
                  </a:outerShdw>
                </a:effectLst>
              </a:rPr>
              <a:t>needs words to express, wisdom simply is.</a:t>
            </a:r>
          </a:p>
          <a:p>
            <a:pPr lvl="2" eaLnBrk="1" hangingPunct="1"/>
            <a:r>
              <a:rPr lang="en-US" dirty="0" smtClean="0">
                <a:effectLst>
                  <a:outerShdw blurRad="38100" dist="38100" dir="2700000" algn="tl">
                    <a:srgbClr val="000000">
                      <a:alpha val="43137"/>
                    </a:srgbClr>
                  </a:outerShdw>
                </a:effectLst>
              </a:rPr>
              <a:t>Knowledge </a:t>
            </a:r>
            <a:r>
              <a:rPr lang="en-US" dirty="0" smtClean="0">
                <a:effectLst>
                  <a:outerShdw blurRad="38100" dist="38100" dir="2700000" algn="tl">
                    <a:srgbClr val="000000">
                      <a:alpha val="43137"/>
                    </a:srgbClr>
                  </a:outerShdw>
                </a:effectLst>
              </a:rPr>
              <a:t>requires language to express (talker, listener, subject, predicate). </a:t>
            </a:r>
            <a:endParaRPr lang="en-US" dirty="0" smtClean="0">
              <a:effectLst>
                <a:outerShdw blurRad="38100" dist="38100" dir="2700000" algn="tl">
                  <a:srgbClr val="000000">
                    <a:alpha val="43137"/>
                  </a:srgbClr>
                </a:outerShdw>
              </a:effectLst>
            </a:endParaRP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24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1" eaLnBrk="1" hangingPunct="1"/>
            <a:r>
              <a:rPr lang="en-US" dirty="0" smtClean="0">
                <a:effectLst>
                  <a:outerShdw blurRad="38100" dist="38100" dir="2700000" algn="tl">
                    <a:srgbClr val="000000">
                      <a:alpha val="43137"/>
                    </a:srgbClr>
                  </a:outerShdw>
                </a:effectLst>
              </a:rPr>
              <a:t>This view is common in Eastern monistic religions.</a:t>
            </a:r>
          </a:p>
          <a:p>
            <a:pPr lvl="1" eaLnBrk="1" hangingPunct="1"/>
            <a:r>
              <a:rPr lang="en-US" dirty="0" smtClean="0">
                <a:effectLst>
                  <a:outerShdw blurRad="38100" dist="38100" dir="2700000" algn="tl">
                    <a:srgbClr val="000000">
                      <a:alpha val="43137"/>
                    </a:srgbClr>
                  </a:outerShdw>
                </a:effectLst>
              </a:rPr>
              <a:t>There </a:t>
            </a:r>
            <a:r>
              <a:rPr lang="en-US" dirty="0" smtClean="0">
                <a:effectLst>
                  <a:outerShdw blurRad="38100" dist="38100" dir="2700000" algn="tl">
                    <a:srgbClr val="000000">
                      <a:alpha val="43137"/>
                    </a:srgbClr>
                  </a:outerShdw>
                </a:effectLst>
              </a:rPr>
              <a:t>are many forms of Pantheism but they generally view God not as transcendent but rather as immanent in the world.</a:t>
            </a:r>
            <a:endParaRPr lang="en-US" dirty="0" smtClean="0">
              <a:effectLst>
                <a:outerShdw blurRad="38100" dist="38100" dir="2700000" algn="tl">
                  <a:srgbClr val="000000">
                    <a:alpha val="43137"/>
                  </a:srgbClr>
                </a:outerShdw>
              </a:effectLst>
            </a:endParaRP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1" eaLnBrk="1" hangingPunct="1"/>
            <a:r>
              <a:rPr lang="en-US" dirty="0" smtClean="0">
                <a:effectLst>
                  <a:outerShdw blurRad="38100" dist="38100" dir="2700000" algn="tl">
                    <a:srgbClr val="000000">
                      <a:alpha val="43137"/>
                    </a:srgbClr>
                  </a:outerShdw>
                </a:effectLst>
              </a:rPr>
              <a:t>For instance;</a:t>
            </a:r>
          </a:p>
          <a:p>
            <a:pPr lvl="2" eaLnBrk="1" hangingPunct="1"/>
            <a:r>
              <a:rPr lang="en-US" dirty="0" smtClean="0">
                <a:effectLst>
                  <a:outerShdw blurRad="38100" dist="38100" dir="2700000" algn="tl">
                    <a:srgbClr val="000000">
                      <a:alpha val="43137"/>
                    </a:srgbClr>
                  </a:outerShdw>
                </a:effectLst>
              </a:rPr>
              <a:t>W</a:t>
            </a:r>
            <a:r>
              <a:rPr lang="en-US" dirty="0" smtClean="0">
                <a:effectLst>
                  <a:outerShdw blurRad="38100" dist="38100" dir="2700000" algn="tl">
                    <a:srgbClr val="000000">
                      <a:alpha val="43137"/>
                    </a:srgbClr>
                  </a:outerShdw>
                </a:effectLst>
              </a:rPr>
              <a:t>hen </a:t>
            </a:r>
            <a:r>
              <a:rPr lang="en-US" dirty="0" smtClean="0">
                <a:effectLst>
                  <a:outerShdw blurRad="38100" dist="38100" dir="2700000" algn="tl">
                    <a:srgbClr val="000000">
                      <a:alpha val="43137"/>
                    </a:srgbClr>
                  </a:outerShdw>
                </a:effectLst>
              </a:rPr>
              <a:t>a sage of the Upanishads is pressed for a definition of God, he is </a:t>
            </a:r>
            <a:r>
              <a:rPr lang="en-US" dirty="0" smtClean="0">
                <a:effectLst>
                  <a:outerShdw blurRad="38100" dist="38100" dir="2700000" algn="tl">
                    <a:srgbClr val="000000">
                      <a:alpha val="43137"/>
                    </a:srgbClr>
                  </a:outerShdw>
                </a:effectLst>
              </a:rPr>
              <a:t>silent—God </a:t>
            </a:r>
            <a:r>
              <a:rPr lang="en-US" dirty="0" smtClean="0">
                <a:effectLst>
                  <a:outerShdw blurRad="38100" dist="38100" dir="2700000" algn="tl">
                    <a:srgbClr val="000000">
                      <a:alpha val="43137"/>
                    </a:srgbClr>
                  </a:outerShdw>
                </a:effectLst>
              </a:rPr>
              <a:t>is silence.</a:t>
            </a:r>
          </a:p>
          <a:p>
            <a:pPr lvl="2" eaLnBrk="1" hangingPunct="1"/>
            <a:r>
              <a:rPr lang="en-US" dirty="0" smtClean="0">
                <a:effectLst>
                  <a:outerShdw blurRad="38100" dist="38100" dir="2700000" algn="tl">
                    <a:srgbClr val="000000">
                      <a:alpha val="43137"/>
                    </a:srgbClr>
                  </a:outerShdw>
                </a:effectLst>
              </a:rPr>
              <a:t>When </a:t>
            </a:r>
            <a:r>
              <a:rPr lang="en-US" dirty="0" smtClean="0">
                <a:effectLst>
                  <a:outerShdw blurRad="38100" dist="38100" dir="2700000" algn="tl">
                    <a:srgbClr val="000000">
                      <a:alpha val="43137"/>
                    </a:srgbClr>
                  </a:outerShdw>
                </a:effectLst>
              </a:rPr>
              <a:t>pressed further, he says, “</a:t>
            </a:r>
            <a:r>
              <a:rPr lang="en-US" dirty="0" err="1" smtClean="0">
                <a:effectLst>
                  <a:outerShdw blurRad="38100" dist="38100" dir="2700000" algn="tl">
                    <a:srgbClr val="000000">
                      <a:alpha val="43137"/>
                    </a:srgbClr>
                  </a:outerShdw>
                </a:effectLst>
              </a:rPr>
              <a:t>neti</a:t>
            </a:r>
            <a:r>
              <a:rPr lang="en-US" dirty="0" smtClean="0">
                <a:effectLst>
                  <a:outerShdw blurRad="38100" dist="38100" dir="2700000" algn="tl">
                    <a:srgbClr val="000000">
                      <a:alpha val="43137"/>
                    </a:srgbClr>
                  </a:outerShdw>
                </a:effectLst>
              </a:rPr>
              <a:t>, </a:t>
            </a:r>
            <a:r>
              <a:rPr lang="en-US" dirty="0" err="1" smtClean="0">
                <a:effectLst>
                  <a:outerShdw blurRad="38100" dist="38100" dir="2700000" algn="tl">
                    <a:srgbClr val="000000">
                      <a:alpha val="43137"/>
                    </a:srgbClr>
                  </a:outerShdw>
                </a:effectLst>
              </a:rPr>
              <a:t>neti</a:t>
            </a:r>
            <a:r>
              <a:rPr lang="en-US" dirty="0" smtClean="0">
                <a:effectLst>
                  <a:outerShdw blurRad="38100" dist="38100" dir="2700000" algn="tl">
                    <a:srgbClr val="000000">
                      <a:alpha val="43137"/>
                    </a:srgbClr>
                  </a:outerShdw>
                </a:effectLst>
              </a:rPr>
              <a:t>, </a:t>
            </a:r>
            <a:r>
              <a:rPr lang="en-US" dirty="0" err="1" smtClean="0">
                <a:effectLst>
                  <a:outerShdw blurRad="38100" dist="38100" dir="2700000" algn="tl">
                    <a:srgbClr val="000000">
                      <a:alpha val="43137"/>
                    </a:srgbClr>
                  </a:outerShdw>
                </a:effectLst>
              </a:rPr>
              <a:t>neti</a:t>
            </a:r>
            <a:r>
              <a:rPr lang="en-US" dirty="0" smtClean="0">
                <a:effectLst>
                  <a:outerShdw blurRad="38100" dist="38100" dir="2700000" algn="tl">
                    <a:srgbClr val="000000">
                      <a:alpha val="43137"/>
                    </a:srgbClr>
                  </a:outerShdw>
                </a:effectLst>
              </a:rPr>
              <a:t>” (not this, not this, not this). Because there is no distinction.</a:t>
            </a:r>
          </a:p>
          <a:p>
            <a:pPr lvl="2" eaLnBrk="1" hangingPunct="1"/>
            <a:r>
              <a:rPr lang="en-US" dirty="0" smtClean="0">
                <a:effectLst>
                  <a:outerShdw blurRad="38100" dist="38100" dir="2700000" algn="tl">
                    <a:srgbClr val="000000">
                      <a:alpha val="43137"/>
                    </a:srgbClr>
                  </a:outerShdw>
                </a:effectLst>
              </a:rPr>
              <a:t>When </a:t>
            </a:r>
            <a:r>
              <a:rPr lang="en-US" dirty="0" smtClean="0">
                <a:effectLst>
                  <a:outerShdw blurRad="38100" dist="38100" dir="2700000" algn="tl">
                    <a:srgbClr val="000000">
                      <a:alpha val="43137"/>
                    </a:srgbClr>
                  </a:outerShdw>
                </a:effectLst>
              </a:rPr>
              <a:t>asked further, he points and nothing, everything and says, “TAT, TVAM ASI: Thou art that”.</a:t>
            </a:r>
            <a:endParaRPr lang="en-US" dirty="0" smtClean="0">
              <a:effectLst>
                <a:outerShdw blurRad="38100" dist="38100" dir="2700000" algn="tl">
                  <a:srgbClr val="000000">
                    <a:alpha val="43137"/>
                  </a:srgbClr>
                </a:outerShdw>
              </a:effectLst>
            </a:endParaRP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24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1" eaLnBrk="1" hangingPunct="1"/>
            <a:r>
              <a:rPr lang="en-US" dirty="0" smtClean="0">
                <a:effectLst>
                  <a:outerShdw blurRad="38100" dist="38100" dir="2700000" algn="tl">
                    <a:srgbClr val="000000">
                      <a:alpha val="43137"/>
                    </a:srgbClr>
                  </a:outerShdw>
                </a:effectLst>
              </a:rPr>
              <a:t>There is no doctrine in pantheism. There can’t be.</a:t>
            </a:r>
          </a:p>
          <a:p>
            <a:pPr lvl="2" eaLnBrk="1" hangingPunct="1"/>
            <a:r>
              <a:rPr lang="en-US" dirty="0" smtClean="0">
                <a:effectLst>
                  <a:outerShdw blurRad="38100" dist="38100" dir="2700000" algn="tl">
                    <a:srgbClr val="000000">
                      <a:alpha val="43137"/>
                    </a:srgbClr>
                  </a:outerShdw>
                </a:effectLst>
              </a:rPr>
              <a:t>No </a:t>
            </a:r>
            <a:r>
              <a:rPr lang="en-US" dirty="0" smtClean="0">
                <a:effectLst>
                  <a:outerShdw blurRad="38100" dist="38100" dir="2700000" algn="tl">
                    <a:srgbClr val="000000">
                      <a:alpha val="43137"/>
                    </a:srgbClr>
                  </a:outerShdw>
                </a:effectLst>
              </a:rPr>
              <a:t>doctrine can be true, because it is knowledge.</a:t>
            </a:r>
          </a:p>
          <a:p>
            <a:pPr lvl="2" eaLnBrk="1" hangingPunct="1"/>
            <a:r>
              <a:rPr lang="en-US" dirty="0" smtClean="0">
                <a:effectLst>
                  <a:outerShdw blurRad="38100" dist="38100" dir="2700000" algn="tl">
                    <a:srgbClr val="000000">
                      <a:alpha val="43137"/>
                    </a:srgbClr>
                  </a:outerShdw>
                </a:effectLst>
              </a:rPr>
              <a:t>This </a:t>
            </a:r>
            <a:r>
              <a:rPr lang="en-US" dirty="0" smtClean="0">
                <a:effectLst>
                  <a:outerShdw blurRad="38100" dist="38100" dir="2700000" algn="tl">
                    <a:srgbClr val="000000">
                      <a:alpha val="43137"/>
                    </a:srgbClr>
                  </a:outerShdw>
                </a:effectLst>
              </a:rPr>
              <a:t>means that there is no distinction between truth and lie.</a:t>
            </a:r>
          </a:p>
          <a:p>
            <a:pPr lvl="2" eaLnBrk="1" hangingPunct="1"/>
            <a:r>
              <a:rPr lang="en-US" dirty="0" smtClean="0">
                <a:effectLst>
                  <a:outerShdw blurRad="38100" dist="38100" dir="2700000" algn="tl">
                    <a:srgbClr val="000000">
                      <a:alpha val="43137"/>
                    </a:srgbClr>
                  </a:outerShdw>
                </a:effectLst>
              </a:rPr>
              <a:t>In </a:t>
            </a:r>
            <a:r>
              <a:rPr lang="en-US" dirty="0" smtClean="0">
                <a:effectLst>
                  <a:outerShdw blurRad="38100" dist="38100" dir="2700000" algn="tl">
                    <a:srgbClr val="000000">
                      <a:alpha val="43137"/>
                    </a:srgbClr>
                  </a:outerShdw>
                </a:effectLst>
              </a:rPr>
              <a:t>fact, a lie is better if it helps you achieve Oneness.</a:t>
            </a:r>
          </a:p>
          <a:p>
            <a:pPr lvl="2" eaLnBrk="1" hangingPunct="1"/>
            <a:r>
              <a:rPr lang="en-US" dirty="0" smtClean="0">
                <a:effectLst>
                  <a:outerShdw blurRad="38100" dist="38100" dir="2700000" algn="tl">
                    <a:srgbClr val="000000">
                      <a:alpha val="43137"/>
                    </a:srgbClr>
                  </a:outerShdw>
                </a:effectLst>
              </a:rPr>
              <a:t>So</a:t>
            </a:r>
            <a:r>
              <a:rPr lang="en-US" dirty="0" smtClean="0">
                <a:effectLst>
                  <a:outerShdw blurRad="38100" dist="38100" dir="2700000" algn="tl">
                    <a:srgbClr val="000000">
                      <a:alpha val="43137"/>
                    </a:srgbClr>
                  </a:outerShdw>
                </a:effectLst>
              </a:rPr>
              <a:t>, here we are with technique, not doctrine.</a:t>
            </a:r>
            <a:endParaRPr lang="en-US" dirty="0" smtClean="0">
              <a:effectLst>
                <a:outerShdw blurRad="38100" dist="38100" dir="2700000" algn="tl">
                  <a:srgbClr val="000000">
                    <a:alpha val="43137"/>
                  </a:srgbClr>
                </a:outerShdw>
              </a:effectLst>
            </a:endParaRP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24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24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eaLnBrk="1" hangingPunct="1"/>
            <a:r>
              <a:rPr lang="en-US" dirty="0" smtClean="0">
                <a:effectLst>
                  <a:outerShdw blurRad="38100" dist="38100" dir="2700000" algn="tl">
                    <a:srgbClr val="000000">
                      <a:alpha val="43137"/>
                    </a:srgbClr>
                  </a:outerShdw>
                </a:effectLst>
              </a:rPr>
              <a:t>What is the basis for morality?</a:t>
            </a:r>
          </a:p>
          <a:p>
            <a:pPr lvl="1" eaLnBrk="1" hangingPunct="1"/>
            <a:r>
              <a:rPr lang="en-US" dirty="0" smtClean="0">
                <a:effectLst>
                  <a:outerShdw blurRad="38100" dist="38100" dir="2700000" algn="tl">
                    <a:srgbClr val="000000">
                      <a:alpha val="43137"/>
                    </a:srgbClr>
                  </a:outerShdw>
                </a:effectLst>
              </a:rPr>
              <a:t>To </a:t>
            </a:r>
            <a:r>
              <a:rPr lang="en-US" dirty="0" smtClean="0">
                <a:effectLst>
                  <a:outerShdw blurRad="38100" dist="38100" dir="2700000" algn="tl">
                    <a:srgbClr val="000000">
                      <a:alpha val="43137"/>
                    </a:srgbClr>
                  </a:outerShdw>
                </a:effectLst>
              </a:rPr>
              <a:t>realize one’s Oneness with the cosmos is to pass beyond good and evil; the cosmos is perfect at every moment.</a:t>
            </a:r>
          </a:p>
          <a:p>
            <a:pPr lvl="1" eaLnBrk="1" hangingPunct="1"/>
            <a:r>
              <a:rPr lang="en-US" dirty="0" smtClean="0">
                <a:effectLst>
                  <a:outerShdw blurRad="38100" dist="38100" dir="2700000" algn="tl">
                    <a:srgbClr val="000000">
                      <a:alpha val="43137"/>
                    </a:srgbClr>
                  </a:outerShdw>
                </a:effectLst>
              </a:rPr>
              <a:t>Here </a:t>
            </a:r>
            <a:r>
              <a:rPr lang="en-US" dirty="0" smtClean="0">
                <a:effectLst>
                  <a:outerShdw blurRad="38100" dist="38100" dir="2700000" algn="tl">
                    <a:srgbClr val="000000">
                      <a:alpha val="43137"/>
                    </a:srgbClr>
                  </a:outerShdw>
                </a:effectLst>
              </a:rPr>
              <a:t>we have a problem, because pantheism asks a person to deny </a:t>
            </a:r>
            <a:r>
              <a:rPr lang="en-US" dirty="0" err="1" smtClean="0">
                <a:effectLst>
                  <a:outerShdw blurRad="38100" dist="38100" dir="2700000" algn="tl">
                    <a:srgbClr val="000000">
                      <a:alpha val="43137"/>
                    </a:srgbClr>
                  </a:outerShdw>
                </a:effectLst>
              </a:rPr>
              <a:t>moralism</a:t>
            </a:r>
            <a:r>
              <a:rPr lang="en-US" dirty="0" smtClean="0">
                <a:effectLst>
                  <a:outerShdw blurRad="38100" dist="38100" dir="2700000" algn="tl">
                    <a:srgbClr val="000000">
                      <a:alpha val="43137"/>
                    </a:srgbClr>
                  </a:outerShdw>
                </a:effectLst>
              </a:rPr>
              <a:t>.</a:t>
            </a:r>
          </a:p>
          <a:p>
            <a:pPr lvl="1" eaLnBrk="1" hangingPunct="1"/>
            <a:r>
              <a:rPr lang="en-US" dirty="0" smtClean="0">
                <a:effectLst>
                  <a:outerShdw blurRad="38100" dist="38100" dir="2700000" algn="tl">
                    <a:srgbClr val="000000">
                      <a:alpha val="43137"/>
                    </a:srgbClr>
                  </a:outerShdw>
                </a:effectLst>
              </a:rPr>
              <a:t>We </a:t>
            </a:r>
            <a:r>
              <a:rPr lang="en-US" dirty="0" smtClean="0">
                <a:effectLst>
                  <a:outerShdw blurRad="38100" dist="38100" dir="2700000" algn="tl">
                    <a:srgbClr val="000000">
                      <a:alpha val="43137"/>
                    </a:srgbClr>
                  </a:outerShdw>
                </a:effectLst>
              </a:rPr>
              <a:t>might say that how you live does in fact make a difference.</a:t>
            </a:r>
            <a:endParaRPr lang="en-US" dirty="0" smtClean="0">
              <a:effectLst>
                <a:outerShdw blurRad="38100" dist="38100" dir="2700000" algn="tl">
                  <a:srgbClr val="000000">
                    <a:alpha val="43137"/>
                  </a:srgbClr>
                </a:outerShdw>
              </a:effectLst>
            </a:endParaRP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24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1" eaLnBrk="1" hangingPunct="1"/>
            <a:r>
              <a:rPr lang="en-US" dirty="0" smtClean="0">
                <a:effectLst>
                  <a:outerShdw blurRad="38100" dist="38100" dir="2700000" algn="tl">
                    <a:srgbClr val="000000">
                      <a:alpha val="43137"/>
                    </a:srgbClr>
                  </a:outerShdw>
                </a:effectLst>
              </a:rPr>
              <a:t>Further definitions:</a:t>
            </a:r>
          </a:p>
          <a:p>
            <a:pPr lvl="2" eaLnBrk="1" hangingPunct="1"/>
            <a:r>
              <a:rPr lang="en-US" dirty="0" smtClean="0">
                <a:effectLst>
                  <a:outerShdw blurRad="38100" dist="38100" dir="2700000" algn="tl">
                    <a:srgbClr val="000000">
                      <a:alpha val="43137"/>
                    </a:srgbClr>
                  </a:outerShdw>
                </a:effectLst>
              </a:rPr>
              <a:t>Karma = </a:t>
            </a:r>
            <a:r>
              <a:rPr lang="en-US" dirty="0" smtClean="0">
                <a:effectLst>
                  <a:outerShdw blurRad="38100" dist="38100" dir="2700000" algn="tl">
                    <a:srgbClr val="000000">
                      <a:alpha val="43137"/>
                    </a:srgbClr>
                  </a:outerShdw>
                </a:effectLst>
              </a:rPr>
              <a:t>what goes around comes around. Sin is always punished.</a:t>
            </a:r>
          </a:p>
          <a:p>
            <a:pPr lvl="2" eaLnBrk="1" hangingPunct="1"/>
            <a:r>
              <a:rPr lang="en-US" dirty="0" smtClean="0">
                <a:effectLst>
                  <a:outerShdw blurRad="38100" dist="38100" dir="2700000" algn="tl">
                    <a:srgbClr val="000000">
                      <a:alpha val="43137"/>
                    </a:srgbClr>
                  </a:outerShdw>
                </a:effectLst>
              </a:rPr>
              <a:t>Reincarnation = </a:t>
            </a:r>
            <a:r>
              <a:rPr lang="en-US" dirty="0" smtClean="0">
                <a:effectLst>
                  <a:outerShdw blurRad="38100" dist="38100" dir="2700000" algn="tl">
                    <a:srgbClr val="000000">
                      <a:alpha val="43137"/>
                    </a:srgbClr>
                  </a:outerShdw>
                </a:effectLst>
              </a:rPr>
              <a:t>life is cyclical, and how you fare next time around is dependent upon how you did this time.</a:t>
            </a:r>
            <a:endParaRPr lang="en-US" dirty="0" smtClean="0">
              <a:effectLst>
                <a:outerShdw blurRad="38100" dist="38100" dir="2700000" algn="tl">
                  <a:srgbClr val="000000">
                    <a:alpha val="43137"/>
                  </a:srgbClr>
                </a:outerShdw>
              </a:effectLst>
            </a:endParaRP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9218" name="Picture 2" descr="http://25.media.tumblr.com/cc88a77225b8e064bbf465026dfaea2b/tumblr_mgvoywBSdm1r0wqrdo1_500.jpg"/>
          <p:cNvPicPr>
            <a:picLocks noChangeAspect="1" noChangeArrowheads="1"/>
          </p:cNvPicPr>
          <p:nvPr/>
        </p:nvPicPr>
        <p:blipFill>
          <a:blip r:embed="rId3" cstate="print"/>
          <a:srcRect t="21918"/>
          <a:stretch>
            <a:fillRect/>
          </a:stretch>
        </p:blipFill>
        <p:spPr bwMode="auto">
          <a:xfrm>
            <a:off x="685800" y="2057400"/>
            <a:ext cx="5882103" cy="3352800"/>
          </a:xfrm>
          <a:prstGeom prst="rect">
            <a:avLst/>
          </a:prstGeom>
          <a:ln w="19050">
            <a:solidFill>
              <a:schemeClr val="tx1"/>
            </a:solidFill>
          </a:ln>
          <a:effectLst>
            <a:outerShdw blurRad="292100" dist="139700" dir="2700000" algn="tl" rotWithShape="0">
              <a:srgbClr val="333333">
                <a:alpha val="65000"/>
              </a:srgbClr>
            </a:outerShdw>
          </a:effectLst>
        </p:spPr>
      </p:pic>
      <p:sp>
        <p:nvSpPr>
          <p:cNvPr id="7" name="TextBox 6"/>
          <p:cNvSpPr txBox="1"/>
          <p:nvPr/>
        </p:nvSpPr>
        <p:spPr>
          <a:xfrm>
            <a:off x="2923678" y="5715000"/>
            <a:ext cx="1495922" cy="584775"/>
          </a:xfrm>
          <a:prstGeom prst="rect">
            <a:avLst/>
          </a:prstGeom>
          <a:noFill/>
        </p:spPr>
        <p:txBody>
          <a:bodyPr wrap="none" rtlCol="0">
            <a:spAutoFit/>
          </a:bodyPr>
          <a:lstStyle/>
          <a:p>
            <a:r>
              <a:rPr lang="en-US" sz="3200" dirty="0" smtClean="0">
                <a:effectLst>
                  <a:outerShdw blurRad="38100" dist="38100" dir="2700000" algn="tl">
                    <a:srgbClr val="000000">
                      <a:alpha val="43137"/>
                    </a:srgbClr>
                  </a:outerShdw>
                </a:effectLst>
              </a:rPr>
              <a:t>Karma</a:t>
            </a:r>
            <a:endParaRPr lang="en-US" sz="3200"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1" eaLnBrk="1" hangingPunct="1"/>
            <a:r>
              <a:rPr lang="en-US" dirty="0" smtClean="0">
                <a:effectLst>
                  <a:outerShdw blurRad="38100" dist="38100" dir="2700000" algn="tl">
                    <a:srgbClr val="000000">
                      <a:alpha val="43137"/>
                    </a:srgbClr>
                  </a:outerShdw>
                </a:effectLst>
              </a:rPr>
              <a:t>If </a:t>
            </a:r>
            <a:r>
              <a:rPr lang="en-US" dirty="0" smtClean="0">
                <a:effectLst>
                  <a:outerShdw blurRad="38100" dist="38100" dir="2700000" algn="tl">
                    <a:srgbClr val="000000">
                      <a:alpha val="43137"/>
                    </a:srgbClr>
                  </a:outerShdw>
                </a:effectLst>
              </a:rPr>
              <a:t>you sin, you must be </a:t>
            </a:r>
            <a:r>
              <a:rPr lang="en-US" dirty="0" smtClean="0">
                <a:effectLst>
                  <a:outerShdw blurRad="38100" dist="38100" dir="2700000" algn="tl">
                    <a:srgbClr val="000000">
                      <a:alpha val="43137"/>
                    </a:srgbClr>
                  </a:outerShdw>
                </a:effectLst>
              </a:rPr>
              <a:t>punished </a:t>
            </a:r>
            <a:r>
              <a:rPr lang="en-US" dirty="0" smtClean="0">
                <a:effectLst>
                  <a:outerShdw blurRad="38100" dist="38100" dir="2700000" algn="tl">
                    <a:srgbClr val="000000">
                      <a:alpha val="43137"/>
                    </a:srgbClr>
                  </a:outerShdw>
                </a:effectLst>
              </a:rPr>
              <a:t>for it.</a:t>
            </a:r>
          </a:p>
          <a:p>
            <a:pPr lvl="2" eaLnBrk="1" hangingPunct="1"/>
            <a:r>
              <a:rPr lang="en-US" dirty="0" smtClean="0">
                <a:effectLst>
                  <a:outerShdw blurRad="38100" dist="38100" dir="2700000" algn="tl">
                    <a:srgbClr val="000000">
                      <a:alpha val="43137"/>
                    </a:srgbClr>
                  </a:outerShdw>
                </a:effectLst>
              </a:rPr>
              <a:t>There </a:t>
            </a:r>
            <a:r>
              <a:rPr lang="en-US" dirty="0" smtClean="0">
                <a:effectLst>
                  <a:outerShdw blurRad="38100" dist="38100" dir="2700000" algn="tl">
                    <a:srgbClr val="000000">
                      <a:alpha val="43137"/>
                    </a:srgbClr>
                  </a:outerShdw>
                </a:effectLst>
              </a:rPr>
              <a:t>is no God to forgive; it is nonsense to confess. </a:t>
            </a:r>
          </a:p>
          <a:p>
            <a:pPr lvl="2" eaLnBrk="1" hangingPunct="1"/>
            <a:r>
              <a:rPr lang="en-US" dirty="0" smtClean="0">
                <a:effectLst>
                  <a:outerShdw blurRad="38100" dist="38100" dir="2700000" algn="tl">
                    <a:srgbClr val="000000">
                      <a:alpha val="43137"/>
                    </a:srgbClr>
                  </a:outerShdw>
                </a:effectLst>
              </a:rPr>
              <a:t>Karma </a:t>
            </a:r>
            <a:r>
              <a:rPr lang="en-US" dirty="0" smtClean="0">
                <a:effectLst>
                  <a:outerShdw blurRad="38100" dist="38100" dir="2700000" algn="tl">
                    <a:srgbClr val="000000">
                      <a:alpha val="43137"/>
                    </a:srgbClr>
                  </a:outerShdw>
                </a:effectLst>
              </a:rPr>
              <a:t>itself makes sure of that, even if in the next life.</a:t>
            </a:r>
          </a:p>
          <a:p>
            <a:pPr lvl="2" eaLnBrk="1" hangingPunct="1"/>
            <a:r>
              <a:rPr lang="en-US" dirty="0" smtClean="0">
                <a:effectLst>
                  <a:outerShdw blurRad="38100" dist="38100" dir="2700000" algn="tl">
                    <a:srgbClr val="000000">
                      <a:alpha val="43137"/>
                    </a:srgbClr>
                  </a:outerShdw>
                </a:effectLst>
              </a:rPr>
              <a:t>The </a:t>
            </a:r>
            <a:r>
              <a:rPr lang="en-US" dirty="0" smtClean="0">
                <a:effectLst>
                  <a:outerShdw blurRad="38100" dist="38100" dir="2700000" algn="tl">
                    <a:srgbClr val="000000">
                      <a:alpha val="43137"/>
                    </a:srgbClr>
                  </a:outerShdw>
                </a:effectLst>
              </a:rPr>
              <a:t>universe is moral, but pantheisms fail to recognize it.</a:t>
            </a:r>
            <a:endParaRPr lang="en-US" dirty="0" smtClean="0">
              <a:effectLst>
                <a:outerShdw blurRad="38100" dist="38100" dir="2700000" algn="tl">
                  <a:srgbClr val="000000">
                    <a:alpha val="43137"/>
                  </a:srgbClr>
                </a:outerShdw>
              </a:effectLst>
            </a:endParaRP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24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1" eaLnBrk="1" hangingPunct="1"/>
            <a:r>
              <a:rPr lang="en-US" dirty="0" smtClean="0">
                <a:effectLst>
                  <a:outerShdw blurRad="38100" dist="38100" dir="2700000" algn="tl">
                    <a:srgbClr val="000000">
                      <a:alpha val="43137"/>
                    </a:srgbClr>
                  </a:outerShdw>
                </a:effectLst>
              </a:rPr>
              <a:t>But there is NO GOOD in helping someone else.</a:t>
            </a:r>
          </a:p>
          <a:p>
            <a:pPr lvl="2" eaLnBrk="1" hangingPunct="1"/>
            <a:r>
              <a:rPr lang="en-US" dirty="0" smtClean="0">
                <a:effectLst>
                  <a:outerShdw blurRad="38100" dist="38100" dir="2700000" algn="tl">
                    <a:srgbClr val="000000">
                      <a:alpha val="43137"/>
                    </a:srgbClr>
                  </a:outerShdw>
                </a:effectLst>
              </a:rPr>
              <a:t>If </a:t>
            </a:r>
            <a:r>
              <a:rPr lang="en-US" dirty="0" smtClean="0">
                <a:effectLst>
                  <a:outerShdw blurRad="38100" dist="38100" dir="2700000" algn="tl">
                    <a:srgbClr val="000000">
                      <a:alpha val="43137"/>
                    </a:srgbClr>
                  </a:outerShdw>
                </a:effectLst>
              </a:rPr>
              <a:t>a person has upset karma and is going to be punished, then it is better for them to get it over with.</a:t>
            </a:r>
          </a:p>
          <a:p>
            <a:pPr lvl="2" eaLnBrk="1" hangingPunct="1"/>
            <a:r>
              <a:rPr lang="en-US" dirty="0" smtClean="0">
                <a:effectLst>
                  <a:outerShdw blurRad="38100" dist="38100" dir="2700000" algn="tl">
                    <a:srgbClr val="000000">
                      <a:alpha val="43137"/>
                    </a:srgbClr>
                  </a:outerShdw>
                </a:effectLst>
              </a:rPr>
              <a:t>Helping </a:t>
            </a:r>
            <a:r>
              <a:rPr lang="en-US" dirty="0" smtClean="0">
                <a:effectLst>
                  <a:outerShdw blurRad="38100" dist="38100" dir="2700000" algn="tl">
                    <a:srgbClr val="000000">
                      <a:alpha val="43137"/>
                    </a:srgbClr>
                  </a:outerShdw>
                </a:effectLst>
              </a:rPr>
              <a:t>only prolongs the certain agony. Help someone only if it helps you.</a:t>
            </a:r>
            <a:endParaRPr lang="en-US" dirty="0" smtClean="0">
              <a:effectLst>
                <a:outerShdw blurRad="38100" dist="38100" dir="2700000" algn="tl">
                  <a:srgbClr val="000000">
                    <a:alpha val="43137"/>
                  </a:srgbClr>
                </a:outerShdw>
              </a:effectLst>
            </a:endParaRP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1" eaLnBrk="1" hangingPunct="1"/>
            <a:r>
              <a:rPr lang="en-US" dirty="0" smtClean="0">
                <a:effectLst>
                  <a:outerShdw blurRad="38100" dist="38100" dir="2700000" algn="tl">
                    <a:srgbClr val="000000">
                      <a:alpha val="43137"/>
                    </a:srgbClr>
                  </a:outerShdw>
                </a:effectLst>
              </a:rPr>
              <a:t>Secondly</a:t>
            </a:r>
            <a:r>
              <a:rPr lang="en-US" dirty="0" smtClean="0">
                <a:effectLst>
                  <a:outerShdw blurRad="38100" dist="38100" dir="2700000" algn="tl">
                    <a:srgbClr val="000000">
                      <a:alpha val="43137"/>
                    </a:srgbClr>
                  </a:outerShdw>
                </a:effectLst>
              </a:rPr>
              <a:t>, good and evil are illusions.</a:t>
            </a:r>
          </a:p>
          <a:p>
            <a:pPr lvl="2" eaLnBrk="1" hangingPunct="1"/>
            <a:r>
              <a:rPr lang="en-US" dirty="0" smtClean="0">
                <a:effectLst>
                  <a:outerShdw blurRad="38100" dist="38100" dir="2700000" algn="tl">
                    <a:srgbClr val="000000">
                      <a:alpha val="43137"/>
                    </a:srgbClr>
                  </a:outerShdw>
                </a:effectLst>
              </a:rPr>
              <a:t>They </a:t>
            </a:r>
            <a:r>
              <a:rPr lang="en-US" dirty="0" smtClean="0">
                <a:effectLst>
                  <a:outerShdw blurRad="38100" dist="38100" dir="2700000" algn="tl">
                    <a:srgbClr val="000000">
                      <a:alpha val="43137"/>
                    </a:srgbClr>
                  </a:outerShdw>
                </a:effectLst>
              </a:rPr>
              <a:t>don’t exist, since the only thing that really exists is </a:t>
            </a:r>
            <a:r>
              <a:rPr lang="en-US" dirty="0" err="1" smtClean="0">
                <a:effectLst>
                  <a:outerShdw blurRad="38100" dist="38100" dir="2700000" algn="tl">
                    <a:srgbClr val="000000">
                      <a:alpha val="43137"/>
                    </a:srgbClr>
                  </a:outerShdw>
                </a:effectLst>
              </a:rPr>
              <a:t>nondualistic</a:t>
            </a:r>
            <a:r>
              <a:rPr lang="en-US" dirty="0" smtClean="0">
                <a:effectLst>
                  <a:outerShdw blurRad="38100" dist="38100" dir="2700000" algn="tl">
                    <a:srgbClr val="000000">
                      <a:alpha val="43137"/>
                    </a:srgbClr>
                  </a:outerShdw>
                </a:effectLst>
              </a:rPr>
              <a:t>; oneness.</a:t>
            </a:r>
          </a:p>
          <a:p>
            <a:pPr lvl="2" eaLnBrk="1" hangingPunct="1"/>
            <a:r>
              <a:rPr lang="en-US" dirty="0" smtClean="0">
                <a:effectLst>
                  <a:outerShdw blurRad="38100" dist="38100" dir="2700000" algn="tl">
                    <a:srgbClr val="000000">
                      <a:alpha val="43137"/>
                    </a:srgbClr>
                  </a:outerShdw>
                </a:effectLst>
              </a:rPr>
              <a:t>You </a:t>
            </a:r>
            <a:r>
              <a:rPr lang="en-US" dirty="0" smtClean="0">
                <a:effectLst>
                  <a:outerShdw blurRad="38100" dist="38100" dir="2700000" algn="tl">
                    <a:srgbClr val="000000">
                      <a:alpha val="43137"/>
                    </a:srgbClr>
                  </a:outerShdw>
                </a:effectLst>
              </a:rPr>
              <a:t>can’t even rightly say “everything is good” or “everything is evil” because it would be the same as saying that nothing is good or nothing is evil, because there is no distinction.</a:t>
            </a:r>
            <a:endParaRPr lang="en-US" dirty="0" smtClean="0">
              <a:effectLst>
                <a:outerShdw blurRad="38100" dist="38100" dir="2700000" algn="tl">
                  <a:srgbClr val="000000">
                    <a:alpha val="43137"/>
                  </a:srgbClr>
                </a:outerShdw>
              </a:effectLst>
            </a:endParaRP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1" eaLnBrk="1" hangingPunct="1"/>
            <a:r>
              <a:rPr lang="en-US" dirty="0" smtClean="0">
                <a:effectLst>
                  <a:outerShdw blurRad="38100" dist="38100" dir="2700000" algn="tl">
                    <a:srgbClr val="000000">
                      <a:alpha val="43137"/>
                    </a:srgbClr>
                  </a:outerShdw>
                </a:effectLst>
              </a:rPr>
              <a:t>But </a:t>
            </a:r>
            <a:r>
              <a:rPr lang="en-US" dirty="0" smtClean="0">
                <a:effectLst>
                  <a:outerShdw blurRad="38100" dist="38100" dir="2700000" algn="tl">
                    <a:srgbClr val="000000">
                      <a:alpha val="43137"/>
                    </a:srgbClr>
                  </a:outerShdw>
                </a:effectLst>
              </a:rPr>
              <a:t>the reality is that people Do good things, even without reason, without reward.</a:t>
            </a:r>
          </a:p>
          <a:p>
            <a:pPr lvl="1" eaLnBrk="1" hangingPunct="1"/>
            <a:r>
              <a:rPr lang="en-US" dirty="0" smtClean="0">
                <a:effectLst>
                  <a:outerShdw blurRad="38100" dist="38100" dir="2700000" algn="tl">
                    <a:srgbClr val="000000">
                      <a:alpha val="43137"/>
                    </a:srgbClr>
                  </a:outerShdw>
                </a:effectLst>
              </a:rPr>
              <a:t>So</a:t>
            </a:r>
            <a:r>
              <a:rPr lang="en-US" dirty="0" smtClean="0">
                <a:effectLst>
                  <a:outerShdw blurRad="38100" dist="38100" dir="2700000" algn="tl">
                    <a:srgbClr val="000000">
                      <a:alpha val="43137"/>
                    </a:srgbClr>
                  </a:outerShdw>
                </a:effectLst>
              </a:rPr>
              <a:t>, </a:t>
            </a:r>
            <a:r>
              <a:rPr lang="en-US" dirty="0" smtClean="0">
                <a:effectLst>
                  <a:outerShdw blurRad="38100" dist="38100" dir="2700000" algn="tl">
                    <a:srgbClr val="000000">
                      <a:alpha val="43137"/>
                    </a:srgbClr>
                  </a:outerShdw>
                </a:effectLst>
              </a:rPr>
              <a:t>they, </a:t>
            </a:r>
            <a:r>
              <a:rPr lang="en-US" dirty="0" smtClean="0">
                <a:effectLst>
                  <a:outerShdw blurRad="38100" dist="38100" dir="2700000" algn="tl">
                    <a:srgbClr val="000000">
                      <a:alpha val="43137"/>
                    </a:srgbClr>
                  </a:outerShdw>
                </a:effectLst>
              </a:rPr>
              <a:t>in </a:t>
            </a:r>
            <a:r>
              <a:rPr lang="en-US" dirty="0" smtClean="0">
                <a:effectLst>
                  <a:outerShdw blurRad="38100" dist="38100" dir="2700000" algn="tl">
                    <a:srgbClr val="000000">
                      <a:alpha val="43137"/>
                    </a:srgbClr>
                  </a:outerShdw>
                </a:effectLst>
              </a:rPr>
              <a:t>practice, </a:t>
            </a:r>
            <a:r>
              <a:rPr lang="en-US" dirty="0" smtClean="0">
                <a:effectLst>
                  <a:outerShdw blurRad="38100" dist="38100" dir="2700000" algn="tl">
                    <a:srgbClr val="000000">
                      <a:alpha val="43137"/>
                    </a:srgbClr>
                  </a:outerShdw>
                </a:effectLst>
              </a:rPr>
              <a:t>have a </a:t>
            </a:r>
            <a:r>
              <a:rPr lang="en-US" dirty="0" smtClean="0">
                <a:effectLst>
                  <a:outerShdw blurRad="38100" dist="38100" dir="2700000" algn="tl">
                    <a:srgbClr val="000000">
                      <a:alpha val="43137"/>
                    </a:srgbClr>
                  </a:outerShdw>
                </a:effectLst>
              </a:rPr>
              <a:t>moral </a:t>
            </a:r>
            <a:r>
              <a:rPr lang="en-US" dirty="0" smtClean="0">
                <a:effectLst>
                  <a:outerShdw blurRad="38100" dist="38100" dir="2700000" algn="tl">
                    <a:srgbClr val="000000">
                      <a:alpha val="43137"/>
                    </a:srgbClr>
                  </a:outerShdw>
                </a:effectLst>
              </a:rPr>
              <a:t>universe, governed by karma, but officially they don’t; Brahman is beyond good and evil.</a:t>
            </a:r>
            <a:endParaRPr lang="en-US" dirty="0" smtClean="0">
              <a:effectLst>
                <a:outerShdw blurRad="38100" dist="38100" dir="2700000" algn="tl">
                  <a:srgbClr val="000000">
                    <a:alpha val="43137"/>
                  </a:srgbClr>
                </a:outerShdw>
              </a:effectLst>
            </a:endParaRP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5" name="Picture 2" descr="C:\Data\08 RMC\03 COURSES\1 Classroom courses\04 HTH180- Christian Mind\Lessons\16.1- pantheism (hinduism)\dogbert_karma.gif"/>
          <p:cNvPicPr>
            <a:picLocks noChangeAspect="1" noChangeArrowheads="1"/>
          </p:cNvPicPr>
          <p:nvPr/>
        </p:nvPicPr>
        <p:blipFill>
          <a:blip r:embed="rId3" cstate="print"/>
          <a:srcRect/>
          <a:stretch>
            <a:fillRect/>
          </a:stretch>
        </p:blipFill>
        <p:spPr bwMode="auto">
          <a:xfrm>
            <a:off x="1295400" y="1828800"/>
            <a:ext cx="4599152" cy="4495801"/>
          </a:xfrm>
          <a:prstGeom prst="rect">
            <a:avLst/>
          </a:prstGeom>
          <a:noFill/>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eaLnBrk="1" hangingPunct="1"/>
            <a:r>
              <a:rPr lang="en-US" dirty="0" smtClean="0">
                <a:effectLst>
                  <a:outerShdw blurRad="38100" dist="38100" dir="2700000" algn="tl">
                    <a:srgbClr val="000000">
                      <a:alpha val="43137"/>
                    </a:srgbClr>
                  </a:outerShdw>
                </a:effectLst>
              </a:rPr>
              <a:t>Definitions in Comparison</a:t>
            </a:r>
            <a:endParaRPr lang="en-US" dirty="0" smtClean="0">
              <a:effectLst>
                <a:outerShdw blurRad="38100" dist="38100" dir="2700000" algn="tl">
                  <a:srgbClr val="000000">
                    <a:alpha val="43137"/>
                  </a:srgbClr>
                </a:outerShdw>
              </a:effectLst>
            </a:endParaRPr>
          </a:p>
          <a:p>
            <a:pPr eaLnBrk="1" hangingPunct="1"/>
            <a:r>
              <a:rPr lang="en-US" dirty="0" smtClean="0">
                <a:effectLst>
                  <a:outerShdw blurRad="38100" dist="38100" dir="2700000" algn="tl">
                    <a:srgbClr val="000000">
                      <a:alpha val="43137"/>
                    </a:srgbClr>
                  </a:outerShdw>
                </a:effectLst>
              </a:rPr>
              <a:t>Pantheism = </a:t>
            </a:r>
            <a:r>
              <a:rPr lang="en-US" dirty="0" smtClean="0">
                <a:effectLst>
                  <a:outerShdw blurRad="38100" dist="38100" dir="2700000" algn="tl">
                    <a:srgbClr val="000000">
                      <a:alpha val="43137"/>
                    </a:srgbClr>
                  </a:outerShdw>
                </a:effectLst>
              </a:rPr>
              <a:t>God is everything</a:t>
            </a:r>
          </a:p>
          <a:p>
            <a:pPr eaLnBrk="1" hangingPunct="1"/>
            <a:r>
              <a:rPr lang="en-US" dirty="0" smtClean="0">
                <a:effectLst>
                  <a:outerShdw blurRad="38100" dist="38100" dir="2700000" algn="tl">
                    <a:srgbClr val="000000">
                      <a:alpha val="43137"/>
                    </a:srgbClr>
                  </a:outerShdw>
                </a:effectLst>
              </a:rPr>
              <a:t>Panentheism = </a:t>
            </a:r>
            <a:r>
              <a:rPr lang="en-US" dirty="0" smtClean="0">
                <a:effectLst>
                  <a:outerShdw blurRad="38100" dist="38100" dir="2700000" algn="tl">
                    <a:srgbClr val="000000">
                      <a:alpha val="43137"/>
                    </a:srgbClr>
                  </a:outerShdw>
                </a:effectLst>
              </a:rPr>
              <a:t>God is in everything</a:t>
            </a:r>
            <a:endParaRPr lang="en-US" dirty="0" smtClean="0">
              <a:effectLst>
                <a:outerShdw blurRad="38100" dist="38100" dir="2700000" algn="tl">
                  <a:srgbClr val="000000">
                    <a:alpha val="43137"/>
                  </a:srgbClr>
                </a:outerShdw>
              </a:effectLst>
            </a:endParaRP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eaLnBrk="1" hangingPunct="1"/>
            <a:r>
              <a:rPr lang="en-US" dirty="0" smtClean="0">
                <a:effectLst>
                  <a:outerShdw blurRad="38100" dist="38100" dir="2700000" algn="tl">
                    <a:srgbClr val="000000">
                      <a:alpha val="43137"/>
                    </a:srgbClr>
                  </a:outerShdw>
                </a:effectLst>
              </a:rPr>
              <a:t>What will happen at death?</a:t>
            </a:r>
          </a:p>
          <a:p>
            <a:pPr lvl="1" eaLnBrk="1" hangingPunct="1"/>
            <a:r>
              <a:rPr lang="en-US" dirty="0" smtClean="0">
                <a:effectLst>
                  <a:outerShdw blurRad="38100" dist="38100" dir="2700000" algn="tl">
                    <a:srgbClr val="000000">
                      <a:alpha val="43137"/>
                    </a:srgbClr>
                  </a:outerShdw>
                </a:effectLst>
              </a:rPr>
              <a:t>Death </a:t>
            </a:r>
            <a:r>
              <a:rPr lang="en-US" dirty="0" smtClean="0">
                <a:effectLst>
                  <a:outerShdw blurRad="38100" dist="38100" dir="2700000" algn="tl">
                    <a:srgbClr val="000000">
                      <a:alpha val="43137"/>
                    </a:srgbClr>
                  </a:outerShdw>
                </a:effectLst>
              </a:rPr>
              <a:t>is the end of individual, personal existence, but it changes nothing in the individual’s nature.</a:t>
            </a:r>
          </a:p>
          <a:p>
            <a:pPr lvl="1" eaLnBrk="1" hangingPunct="1"/>
            <a:r>
              <a:rPr lang="en-US" dirty="0" smtClean="0">
                <a:effectLst>
                  <a:outerShdw blurRad="38100" dist="38100" dir="2700000" algn="tl">
                    <a:srgbClr val="000000">
                      <a:alpha val="43137"/>
                    </a:srgbClr>
                  </a:outerShdw>
                </a:effectLst>
              </a:rPr>
              <a:t>Atman </a:t>
            </a:r>
            <a:r>
              <a:rPr lang="en-US" dirty="0" smtClean="0">
                <a:effectLst>
                  <a:outerShdw blurRad="38100" dist="38100" dir="2700000" algn="tl">
                    <a:srgbClr val="000000">
                      <a:alpha val="43137"/>
                    </a:srgbClr>
                  </a:outerShdw>
                </a:effectLst>
              </a:rPr>
              <a:t>is indestructible, so the soul of a person does not die.</a:t>
            </a:r>
          </a:p>
          <a:p>
            <a:pPr lvl="2" eaLnBrk="1" hangingPunct="1"/>
            <a:r>
              <a:rPr lang="en-US" dirty="0" smtClean="0">
                <a:effectLst>
                  <a:outerShdw blurRad="38100" dist="38100" dir="2700000" algn="tl">
                    <a:srgbClr val="000000">
                      <a:alpha val="43137"/>
                    </a:srgbClr>
                  </a:outerShdw>
                </a:effectLst>
              </a:rPr>
              <a:t>It </a:t>
            </a:r>
            <a:r>
              <a:rPr lang="en-US" dirty="0" smtClean="0">
                <a:effectLst>
                  <a:outerShdw blurRad="38100" dist="38100" dir="2700000" algn="tl">
                    <a:srgbClr val="000000">
                      <a:alpha val="43137"/>
                    </a:srgbClr>
                  </a:outerShdw>
                </a:effectLst>
              </a:rPr>
              <a:t>simply stops belonging to the individual.</a:t>
            </a:r>
          </a:p>
          <a:p>
            <a:pPr lvl="2" eaLnBrk="1" hangingPunct="1"/>
            <a:r>
              <a:rPr lang="en-US" dirty="0" smtClean="0">
                <a:effectLst>
                  <a:outerShdw blurRad="38100" dist="38100" dir="2700000" algn="tl">
                    <a:srgbClr val="000000">
                      <a:alpha val="43137"/>
                    </a:srgbClr>
                  </a:outerShdw>
                </a:effectLst>
              </a:rPr>
              <a:t>It </a:t>
            </a:r>
            <a:r>
              <a:rPr lang="en-US" dirty="0" smtClean="0">
                <a:effectLst>
                  <a:outerShdw blurRad="38100" dist="38100" dir="2700000" algn="tl">
                    <a:srgbClr val="000000">
                      <a:alpha val="43137"/>
                    </a:srgbClr>
                  </a:outerShdw>
                </a:effectLst>
              </a:rPr>
              <a:t>goes on to be reincarnated to something else, or to Brahman.</a:t>
            </a:r>
            <a:endParaRPr lang="en-US" dirty="0" smtClean="0">
              <a:effectLst>
                <a:outerShdw blurRad="38100" dist="38100" dir="2700000" algn="tl">
                  <a:srgbClr val="000000">
                    <a:alpha val="43137"/>
                  </a:srgbClr>
                </a:outerShdw>
              </a:effectLst>
            </a:endParaRP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24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24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1" eaLnBrk="1" hangingPunct="1"/>
            <a:r>
              <a:rPr lang="en-US" dirty="0" smtClean="0">
                <a:effectLst>
                  <a:outerShdw blurRad="38100" dist="38100" dir="2700000" algn="tl">
                    <a:srgbClr val="000000">
                      <a:alpha val="43137"/>
                    </a:srgbClr>
                  </a:outerShdw>
                </a:effectLst>
              </a:rPr>
              <a:t>This </a:t>
            </a:r>
            <a:r>
              <a:rPr lang="en-US" dirty="0" smtClean="0">
                <a:effectLst>
                  <a:outerShdw blurRad="38100" dist="38100" dir="2700000" algn="tl">
                    <a:srgbClr val="000000">
                      <a:alpha val="43137"/>
                    </a:srgbClr>
                  </a:outerShdw>
                </a:effectLst>
              </a:rPr>
              <a:t>is hard for converts from the West to accept. They stop. Completely. They cease to be. But their soul goes on.</a:t>
            </a:r>
            <a:endParaRPr lang="en-US" dirty="0" smtClean="0">
              <a:effectLst>
                <a:outerShdw blurRad="38100" dist="38100" dir="2700000" algn="tl">
                  <a:srgbClr val="000000">
                    <a:alpha val="43137"/>
                  </a:srgbClr>
                </a:outerShdw>
              </a:effectLst>
            </a:endParaRP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eaLnBrk="1" hangingPunct="1"/>
            <a:r>
              <a:rPr lang="en-US" dirty="0" smtClean="0">
                <a:effectLst>
                  <a:outerShdw blurRad="38100" dist="38100" dir="2700000" algn="tl">
                    <a:srgbClr val="000000">
                      <a:alpha val="43137"/>
                    </a:srgbClr>
                  </a:outerShdw>
                </a:effectLst>
              </a:rPr>
              <a:t>What is the meaning of human history?</a:t>
            </a:r>
          </a:p>
          <a:p>
            <a:pPr lvl="1" eaLnBrk="1" hangingPunct="1"/>
            <a:r>
              <a:rPr lang="en-US" dirty="0" smtClean="0">
                <a:effectLst>
                  <a:outerShdw blurRad="38100" dist="38100" dir="2700000" algn="tl">
                    <a:srgbClr val="000000">
                      <a:alpha val="43137"/>
                    </a:srgbClr>
                  </a:outerShdw>
                </a:effectLst>
              </a:rPr>
              <a:t>To </a:t>
            </a:r>
            <a:r>
              <a:rPr lang="en-US" dirty="0" smtClean="0">
                <a:effectLst>
                  <a:outerShdw blurRad="38100" dist="38100" dir="2700000" algn="tl">
                    <a:srgbClr val="000000">
                      <a:alpha val="43137"/>
                    </a:srgbClr>
                  </a:outerShdw>
                </a:effectLst>
              </a:rPr>
              <a:t>realize one’s Oneness with the One is to pass beyond time.</a:t>
            </a:r>
          </a:p>
          <a:p>
            <a:pPr lvl="2" eaLnBrk="1" hangingPunct="1"/>
            <a:r>
              <a:rPr lang="en-US" dirty="0" smtClean="0">
                <a:effectLst>
                  <a:outerShdw blurRad="38100" dist="38100" dir="2700000" algn="tl">
                    <a:srgbClr val="000000">
                      <a:alpha val="43137"/>
                    </a:srgbClr>
                  </a:outerShdw>
                </a:effectLst>
              </a:rPr>
              <a:t>Time </a:t>
            </a:r>
            <a:r>
              <a:rPr lang="en-US" dirty="0" smtClean="0">
                <a:effectLst>
                  <a:outerShdw blurRad="38100" dist="38100" dir="2700000" algn="tl">
                    <a:srgbClr val="000000">
                      <a:alpha val="43137"/>
                    </a:srgbClr>
                  </a:outerShdw>
                </a:effectLst>
              </a:rPr>
              <a:t>is unreal.</a:t>
            </a:r>
          </a:p>
          <a:p>
            <a:pPr lvl="2" eaLnBrk="1" hangingPunct="1"/>
            <a:r>
              <a:rPr lang="en-US" dirty="0" smtClean="0">
                <a:effectLst>
                  <a:outerShdw blurRad="38100" dist="38100" dir="2700000" algn="tl">
                    <a:srgbClr val="000000">
                      <a:alpha val="43137"/>
                    </a:srgbClr>
                  </a:outerShdw>
                </a:effectLst>
              </a:rPr>
              <a:t>History </a:t>
            </a:r>
            <a:r>
              <a:rPr lang="en-US" dirty="0" smtClean="0">
                <a:effectLst>
                  <a:outerShdw blurRad="38100" dist="38100" dir="2700000" algn="tl">
                    <a:srgbClr val="000000">
                      <a:alpha val="43137"/>
                    </a:srgbClr>
                  </a:outerShdw>
                </a:effectLst>
              </a:rPr>
              <a:t>is cyclical.</a:t>
            </a:r>
            <a:endParaRPr lang="en-US" dirty="0" smtClean="0">
              <a:effectLst>
                <a:outerShdw blurRad="38100" dist="38100" dir="2700000" algn="tl">
                  <a:srgbClr val="000000">
                    <a:alpha val="43137"/>
                  </a:srgbClr>
                </a:outerShdw>
              </a:effectLst>
            </a:endParaRP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24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1" eaLnBrk="1" hangingPunct="1"/>
            <a:r>
              <a:rPr lang="en-US" dirty="0" smtClean="0">
                <a:effectLst>
                  <a:outerShdw blurRad="38100" dist="38100" dir="2700000" algn="tl">
                    <a:srgbClr val="000000">
                      <a:alpha val="43137"/>
                    </a:srgbClr>
                  </a:outerShdw>
                </a:effectLst>
              </a:rPr>
              <a:t>There is a story in the Upanishads, of a river analogy. Does the river move?</a:t>
            </a:r>
          </a:p>
          <a:p>
            <a:pPr lvl="2" eaLnBrk="1" hangingPunct="1"/>
            <a:r>
              <a:rPr lang="en-US" dirty="0" smtClean="0">
                <a:effectLst>
                  <a:outerShdw blurRad="38100" dist="38100" dir="2700000" algn="tl">
                    <a:srgbClr val="000000">
                      <a:alpha val="43137"/>
                    </a:srgbClr>
                  </a:outerShdw>
                </a:effectLst>
              </a:rPr>
              <a:t>From </a:t>
            </a:r>
            <a:r>
              <a:rPr lang="en-US" dirty="0" smtClean="0">
                <a:effectLst>
                  <a:outerShdw blurRad="38100" dist="38100" dir="2700000" algn="tl">
                    <a:srgbClr val="000000">
                      <a:alpha val="43137"/>
                    </a:srgbClr>
                  </a:outerShdw>
                </a:effectLst>
              </a:rPr>
              <a:t>the vantage point of someone who stands on the river </a:t>
            </a:r>
            <a:r>
              <a:rPr lang="en-US" dirty="0" smtClean="0">
                <a:effectLst>
                  <a:outerShdw blurRad="38100" dist="38100" dir="2700000" algn="tl">
                    <a:srgbClr val="000000">
                      <a:alpha val="43137"/>
                    </a:srgbClr>
                  </a:outerShdw>
                </a:effectLst>
              </a:rPr>
              <a:t>bank, </a:t>
            </a:r>
            <a:r>
              <a:rPr lang="en-US" dirty="0" smtClean="0">
                <a:effectLst>
                  <a:outerShdw blurRad="38100" dist="38100" dir="2700000" algn="tl">
                    <a:srgbClr val="000000">
                      <a:alpha val="43137"/>
                    </a:srgbClr>
                  </a:outerShdw>
                </a:effectLst>
              </a:rPr>
              <a:t>yes, it does. It goes from upstream to downstream. </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2" eaLnBrk="1" hangingPunct="1"/>
            <a:r>
              <a:rPr lang="en-US" dirty="0" smtClean="0">
                <a:effectLst>
                  <a:outerShdw blurRad="38100" dist="38100" dir="2700000" algn="tl">
                    <a:srgbClr val="000000">
                      <a:alpha val="43137"/>
                    </a:srgbClr>
                  </a:outerShdw>
                </a:effectLst>
              </a:rPr>
              <a:t>But think of the vantage point from above the clouds: </a:t>
            </a:r>
            <a:r>
              <a:rPr lang="en-US" dirty="0" smtClean="0">
                <a:effectLst>
                  <a:outerShdw blurRad="38100" dist="38100" dir="2700000" algn="tl">
                    <a:srgbClr val="000000">
                      <a:alpha val="43137"/>
                    </a:srgbClr>
                  </a:outerShdw>
                </a:effectLst>
              </a:rPr>
              <a:t>the river </a:t>
            </a:r>
            <a:r>
              <a:rPr lang="en-US" dirty="0" smtClean="0">
                <a:effectLst>
                  <a:outerShdw blurRad="38100" dist="38100" dir="2700000" algn="tl">
                    <a:srgbClr val="000000">
                      <a:alpha val="43137"/>
                    </a:srgbClr>
                  </a:outerShdw>
                </a:effectLst>
              </a:rPr>
              <a:t>does not really move, although it has movement. It goes from the mountain top to the ocean, evaporates into the sky, becomes rain or snow, and after it lands on the mountains, it starts all over again. Nothing is changed.</a:t>
            </a:r>
          </a:p>
          <a:p>
            <a:pPr eaLnBrk="1" hangingPunct="1"/>
            <a:endParaRPr lang="en-US" dirty="0" smtClean="0">
              <a:effectLst>
                <a:outerShdw blurRad="38100" dist="38100" dir="2700000" algn="tl">
                  <a:srgbClr val="000000">
                    <a:alpha val="43137"/>
                  </a:srgbClr>
                </a:outerShdw>
              </a:effectLst>
            </a:endParaRP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1" eaLnBrk="1" hangingPunct="1"/>
            <a:r>
              <a:rPr lang="en-US" dirty="0" smtClean="0">
                <a:effectLst>
                  <a:outerShdw blurRad="38100" dist="38100" dir="2700000" algn="tl">
                    <a:srgbClr val="000000">
                      <a:alpha val="43137"/>
                    </a:srgbClr>
                  </a:outerShdw>
                </a:effectLst>
              </a:rPr>
              <a:t>In </a:t>
            </a:r>
            <a:r>
              <a:rPr lang="en-US" dirty="0" smtClean="0">
                <a:effectLst>
                  <a:outerShdw blurRad="38100" dist="38100" dir="2700000" algn="tl">
                    <a:srgbClr val="000000">
                      <a:alpha val="43137"/>
                    </a:srgbClr>
                  </a:outerShdw>
                </a:effectLst>
              </a:rPr>
              <a:t>the West it is important that Jesus really lived, really did miracles, really died, really rose again. It has implications for everything. Surely it must mean that God exists </a:t>
            </a:r>
            <a:r>
              <a:rPr lang="en-US" dirty="0" smtClean="0">
                <a:effectLst>
                  <a:outerShdw blurRad="38100" dist="38100" dir="2700000" algn="tl">
                    <a:srgbClr val="000000">
                      <a:alpha val="43137"/>
                    </a:srgbClr>
                  </a:outerShdw>
                </a:effectLst>
              </a:rPr>
              <a:t>after all.</a:t>
            </a:r>
            <a:endParaRPr lang="en-US" dirty="0" smtClean="0">
              <a:effectLst>
                <a:outerShdw blurRad="38100" dist="38100" dir="2700000" algn="tl">
                  <a:srgbClr val="000000">
                    <a:alpha val="43137"/>
                  </a:srgbClr>
                </a:outerShdw>
              </a:effectLst>
            </a:endParaRPr>
          </a:p>
          <a:p>
            <a:pPr lvl="2" eaLnBrk="1" hangingPunct="1"/>
            <a:r>
              <a:rPr lang="en-US" dirty="0" smtClean="0">
                <a:effectLst>
                  <a:outerShdw blurRad="38100" dist="38100" dir="2700000" algn="tl">
                    <a:srgbClr val="000000">
                      <a:alpha val="43137"/>
                    </a:srgbClr>
                  </a:outerShdw>
                </a:effectLst>
              </a:rPr>
              <a:t>For </a:t>
            </a:r>
            <a:r>
              <a:rPr lang="en-US" dirty="0" smtClean="0">
                <a:effectLst>
                  <a:outerShdw blurRad="38100" dist="38100" dir="2700000" algn="tl">
                    <a:srgbClr val="000000">
                      <a:alpha val="43137"/>
                    </a:srgbClr>
                  </a:outerShdw>
                </a:effectLst>
              </a:rPr>
              <a:t>pantheists, the whole argument is unnecessary. Those facts of yesterday are meaningless today</a:t>
            </a:r>
            <a:r>
              <a:rPr lang="en-US" dirty="0" smtClean="0">
                <a:effectLst>
                  <a:outerShdw blurRad="38100" dist="38100" dir="2700000" algn="tl">
                    <a:srgbClr val="000000">
                      <a:alpha val="43137"/>
                    </a:srgbClr>
                  </a:outerShdw>
                </a:effectLst>
              </a:rPr>
              <a:t>.</a:t>
            </a:r>
            <a:endParaRPr lang="en-US" dirty="0" smtClean="0">
              <a:effectLst>
                <a:outerShdw blurRad="38100" dist="38100" dir="2700000" algn="tl">
                  <a:srgbClr val="000000">
                    <a:alpha val="43137"/>
                  </a:srgbClr>
                </a:outerShdw>
              </a:effectLst>
            </a:endParaRP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2" eaLnBrk="1" hangingPunct="1"/>
            <a:r>
              <a:rPr lang="en-US" dirty="0" smtClean="0">
                <a:effectLst>
                  <a:outerShdw blurRad="38100" dist="38100" dir="2700000" algn="tl">
                    <a:srgbClr val="000000">
                      <a:alpha val="43137"/>
                    </a:srgbClr>
                  </a:outerShdw>
                </a:effectLst>
              </a:rPr>
              <a:t>And </a:t>
            </a:r>
            <a:r>
              <a:rPr lang="en-US" dirty="0" smtClean="0">
                <a:effectLst>
                  <a:outerShdw blurRad="38100" dist="38100" dir="2700000" algn="tl">
                    <a:srgbClr val="000000">
                      <a:alpha val="43137"/>
                    </a:srgbClr>
                  </a:outerShdw>
                </a:effectLst>
              </a:rPr>
              <a:t>if there is a meaningful fact today, it does not require yesterday’s facts to support it.</a:t>
            </a:r>
          </a:p>
          <a:p>
            <a:pPr lvl="2" eaLnBrk="1" hangingPunct="1"/>
            <a:r>
              <a:rPr lang="en-US" dirty="0" smtClean="0">
                <a:effectLst>
                  <a:outerShdw blurRad="38100" dist="38100" dir="2700000" algn="tl">
                    <a:srgbClr val="000000">
                      <a:alpha val="43137"/>
                    </a:srgbClr>
                  </a:outerShdw>
                </a:effectLst>
              </a:rPr>
              <a:t>Facts </a:t>
            </a:r>
            <a:r>
              <a:rPr lang="en-US" dirty="0" smtClean="0">
                <a:effectLst>
                  <a:outerShdw blurRad="38100" dist="38100" dir="2700000" algn="tl">
                    <a:srgbClr val="000000">
                      <a:alpha val="43137"/>
                    </a:srgbClr>
                  </a:outerShdw>
                </a:effectLst>
              </a:rPr>
              <a:t>generally are meaningless.</a:t>
            </a:r>
          </a:p>
          <a:p>
            <a:pPr eaLnBrk="1" hangingPunct="1"/>
            <a:endParaRPr lang="en-US" dirty="0" smtClean="0">
              <a:effectLst>
                <a:outerShdw blurRad="38100" dist="38100" dir="2700000" algn="tl">
                  <a:srgbClr val="000000">
                    <a:alpha val="43137"/>
                  </a:srgbClr>
                </a:outerShdw>
              </a:effectLst>
            </a:endParaRP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eaLnBrk="1" hangingPunct="1"/>
            <a:r>
              <a:rPr lang="en-US" dirty="0" smtClean="0">
                <a:effectLst>
                  <a:outerShdw blurRad="38100" dist="38100" dir="2700000" algn="tl">
                    <a:srgbClr val="000000">
                      <a:alpha val="43137"/>
                    </a:srgbClr>
                  </a:outerShdw>
                </a:effectLst>
              </a:rPr>
              <a:t>What response does this worldview invoke?</a:t>
            </a:r>
          </a:p>
          <a:p>
            <a:pPr lvl="1" eaLnBrk="1" hangingPunct="1"/>
            <a:r>
              <a:rPr lang="en-US" dirty="0" smtClean="0">
                <a:effectLst>
                  <a:outerShdw blurRad="38100" dist="38100" dir="2700000" algn="tl">
                    <a:srgbClr val="000000">
                      <a:alpha val="43137"/>
                    </a:srgbClr>
                  </a:outerShdw>
                </a:effectLst>
              </a:rPr>
              <a:t>To </a:t>
            </a:r>
            <a:r>
              <a:rPr lang="en-US" dirty="0" smtClean="0">
                <a:effectLst>
                  <a:outerShdw blurRad="38100" dist="38100" dir="2700000" algn="tl">
                    <a:srgbClr val="000000">
                      <a:alpha val="43137"/>
                    </a:srgbClr>
                  </a:outerShdw>
                </a:effectLst>
              </a:rPr>
              <a:t>abandon self and attain oneness</a:t>
            </a:r>
            <a:r>
              <a:rPr lang="en-US" dirty="0" smtClean="0">
                <a:effectLst>
                  <a:outerShdw blurRad="38100" dist="38100" dir="2700000" algn="tl">
                    <a:srgbClr val="000000">
                      <a:alpha val="43137"/>
                    </a:srgbClr>
                  </a:outerShdw>
                </a:effectLst>
              </a:rPr>
              <a:t>.</a:t>
            </a:r>
            <a:endParaRPr lang="en-US" dirty="0" smtClean="0">
              <a:effectLst>
                <a:outerShdw blurRad="38100" dist="38100" dir="2700000" algn="tl">
                  <a:srgbClr val="000000">
                    <a:alpha val="43137"/>
                  </a:srgbClr>
                </a:outerShdw>
              </a:effectLst>
            </a:endParaRP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1" eaLnBrk="1" hangingPunct="1"/>
            <a:r>
              <a:rPr lang="en-US" dirty="0" smtClean="0">
                <a:effectLst>
                  <a:outerShdw blurRad="38100" dist="38100" dir="2700000" algn="tl">
                    <a:srgbClr val="000000">
                      <a:alpha val="43137"/>
                    </a:srgbClr>
                  </a:outerShdw>
                </a:effectLst>
              </a:rPr>
              <a:t>If I want to realize Oneness and start off in one direction, and so do you, but you head off in the opposite direction, it makes no difference, since both of those paths are merely different starting points on the same circle. We will meet at the top.</a:t>
            </a:r>
          </a:p>
          <a:p>
            <a:pPr eaLnBrk="1" hangingPunct="1"/>
            <a:endParaRPr lang="en-US" dirty="0" smtClean="0">
              <a:effectLst>
                <a:outerShdw blurRad="38100" dist="38100" dir="2700000" algn="tl">
                  <a:srgbClr val="000000">
                    <a:alpha val="43137"/>
                  </a:srgbClr>
                </a:outerShdw>
              </a:effectLst>
            </a:endParaRP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eaLnBrk="1" hangingPunct="1"/>
            <a:r>
              <a:rPr lang="en-US" dirty="0" smtClean="0">
                <a:effectLst>
                  <a:outerShdw blurRad="38100" dist="38100" dir="2700000" algn="tl">
                    <a:srgbClr val="000000">
                      <a:alpha val="43137"/>
                    </a:srgbClr>
                  </a:outerShdw>
                </a:effectLst>
              </a:rPr>
              <a:t>History of Eastern Pantheistic Monism</a:t>
            </a:r>
          </a:p>
          <a:p>
            <a:pPr lvl="1" eaLnBrk="1" hangingPunct="1"/>
            <a:r>
              <a:rPr lang="en-US" dirty="0" smtClean="0">
                <a:effectLst>
                  <a:outerShdw blurRad="38100" dist="38100" dir="2700000" algn="tl">
                    <a:srgbClr val="000000">
                      <a:alpha val="43137"/>
                    </a:srgbClr>
                  </a:outerShdw>
                </a:effectLst>
              </a:rPr>
              <a:t>As </a:t>
            </a:r>
            <a:r>
              <a:rPr lang="en-US" dirty="0" smtClean="0">
                <a:effectLst>
                  <a:outerShdw blurRad="38100" dist="38100" dir="2700000" algn="tl">
                    <a:srgbClr val="000000">
                      <a:alpha val="43137"/>
                    </a:srgbClr>
                  </a:outerShdw>
                </a:effectLst>
              </a:rPr>
              <a:t>presented to the West, it took root in the </a:t>
            </a:r>
            <a:r>
              <a:rPr lang="en-US" dirty="0" smtClean="0">
                <a:effectLst>
                  <a:outerShdw blurRad="38100" dist="38100" dir="2700000" algn="tl">
                    <a:srgbClr val="000000">
                      <a:alpha val="43137"/>
                    </a:srgbClr>
                  </a:outerShdw>
                </a:effectLst>
              </a:rPr>
              <a:t>1960’s.</a:t>
            </a:r>
            <a:endParaRPr lang="en-US" dirty="0" smtClean="0">
              <a:effectLst>
                <a:outerShdw blurRad="38100" dist="38100" dir="2700000" algn="tl">
                  <a:srgbClr val="000000">
                    <a:alpha val="43137"/>
                  </a:srgbClr>
                </a:outerShdw>
              </a:effectLst>
            </a:endParaRPr>
          </a:p>
          <a:p>
            <a:pPr lvl="1" eaLnBrk="1" hangingPunct="1"/>
            <a:r>
              <a:rPr lang="en-US" dirty="0" smtClean="0">
                <a:effectLst>
                  <a:outerShdw blurRad="38100" dist="38100" dir="2700000" algn="tl">
                    <a:srgbClr val="000000">
                      <a:alpha val="43137"/>
                    </a:srgbClr>
                  </a:outerShdw>
                </a:effectLst>
              </a:rPr>
              <a:t>A </a:t>
            </a:r>
            <a:r>
              <a:rPr lang="en-US" dirty="0" smtClean="0">
                <a:effectLst>
                  <a:outerShdw blurRad="38100" dist="38100" dir="2700000" algn="tl">
                    <a:srgbClr val="000000">
                      <a:alpha val="43137"/>
                    </a:srgbClr>
                  </a:outerShdw>
                </a:effectLst>
              </a:rPr>
              <a:t>generation was asked to go to war for a battle they were not interested in.</a:t>
            </a:r>
          </a:p>
          <a:p>
            <a:pPr lvl="1" eaLnBrk="1" hangingPunct="1"/>
            <a:r>
              <a:rPr lang="en-US" dirty="0" smtClean="0">
                <a:effectLst>
                  <a:outerShdw blurRad="38100" dist="38100" dir="2700000" algn="tl">
                    <a:srgbClr val="000000">
                      <a:alpha val="43137"/>
                    </a:srgbClr>
                  </a:outerShdw>
                </a:effectLst>
              </a:rPr>
              <a:t>It </a:t>
            </a:r>
            <a:r>
              <a:rPr lang="en-US" dirty="0" smtClean="0">
                <a:effectLst>
                  <a:outerShdw blurRad="38100" dist="38100" dir="2700000" algn="tl">
                    <a:srgbClr val="000000">
                      <a:alpha val="43137"/>
                    </a:srgbClr>
                  </a:outerShdw>
                </a:effectLst>
              </a:rPr>
              <a:t>was essentially born out of a demand for peace.</a:t>
            </a:r>
            <a:endParaRPr lang="en-US" dirty="0" smtClean="0">
              <a:effectLst>
                <a:outerShdw blurRad="38100" dist="38100" dir="2700000" algn="tl">
                  <a:srgbClr val="000000">
                    <a:alpha val="43137"/>
                  </a:srgbClr>
                </a:outerShdw>
              </a:effectLst>
            </a:endParaRP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24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1" eaLnBrk="1" hangingPunct="1"/>
            <a:r>
              <a:rPr lang="en-US" dirty="0" smtClean="0">
                <a:effectLst>
                  <a:outerShdw blurRad="38100" dist="38100" dir="2700000" algn="tl">
                    <a:srgbClr val="000000">
                      <a:alpha val="43137"/>
                    </a:srgbClr>
                  </a:outerShdw>
                </a:effectLst>
              </a:rPr>
              <a:t>Another factor was the distaste that nihilism was </a:t>
            </a:r>
            <a:r>
              <a:rPr lang="en-US" dirty="0" smtClean="0">
                <a:effectLst>
                  <a:outerShdw blurRad="38100" dist="38100" dir="2700000" algn="tl">
                    <a:srgbClr val="000000">
                      <a:alpha val="43137"/>
                    </a:srgbClr>
                  </a:outerShdw>
                </a:effectLst>
              </a:rPr>
              <a:t>leaving.</a:t>
            </a:r>
            <a:endParaRPr lang="en-US" dirty="0" smtClean="0">
              <a:effectLst>
                <a:outerShdw blurRad="38100" dist="38100" dir="2700000" algn="tl">
                  <a:srgbClr val="000000">
                    <a:alpha val="43137"/>
                  </a:srgbClr>
                </a:outerShdw>
              </a:effectLst>
            </a:endParaRPr>
          </a:p>
          <a:p>
            <a:pPr lvl="1" eaLnBrk="1" hangingPunct="1"/>
            <a:r>
              <a:rPr lang="en-US" dirty="0" smtClean="0">
                <a:effectLst>
                  <a:outerShdw blurRad="38100" dist="38100" dir="2700000" algn="tl">
                    <a:srgbClr val="000000">
                      <a:alpha val="43137"/>
                    </a:srgbClr>
                  </a:outerShdw>
                </a:effectLst>
              </a:rPr>
              <a:t>Also the </a:t>
            </a:r>
            <a:r>
              <a:rPr lang="en-US" dirty="0" smtClean="0">
                <a:effectLst>
                  <a:outerShdw blurRad="38100" dist="38100" dir="2700000" algn="tl">
                    <a:srgbClr val="000000">
                      <a:alpha val="43137"/>
                    </a:srgbClr>
                  </a:outerShdw>
                </a:effectLst>
              </a:rPr>
              <a:t>fact that it was becoming cheaper to fly overseas. </a:t>
            </a:r>
          </a:p>
          <a:p>
            <a:pPr lvl="2" eaLnBrk="1" hangingPunct="1"/>
            <a:r>
              <a:rPr lang="en-US" dirty="0" smtClean="0">
                <a:effectLst>
                  <a:outerShdw blurRad="38100" dist="38100" dir="2700000" algn="tl">
                    <a:srgbClr val="000000">
                      <a:alpha val="43137"/>
                    </a:srgbClr>
                  </a:outerShdw>
                </a:effectLst>
              </a:rPr>
              <a:t>This </a:t>
            </a:r>
            <a:r>
              <a:rPr lang="en-US" dirty="0" smtClean="0">
                <a:effectLst>
                  <a:outerShdw blurRad="38100" dist="38100" dir="2700000" algn="tl">
                    <a:srgbClr val="000000">
                      <a:alpha val="43137"/>
                    </a:srgbClr>
                  </a:outerShdw>
                </a:effectLst>
              </a:rPr>
              <a:t>meant that it was able to be accurately taught in the </a:t>
            </a:r>
            <a:r>
              <a:rPr lang="en-US" dirty="0" smtClean="0">
                <a:effectLst>
                  <a:outerShdw blurRad="38100" dist="38100" dir="2700000" algn="tl">
                    <a:srgbClr val="000000">
                      <a:alpha val="43137"/>
                    </a:srgbClr>
                  </a:outerShdw>
                </a:effectLst>
              </a:rPr>
              <a:t>universities.</a:t>
            </a:r>
            <a:endParaRPr lang="en-US" dirty="0" smtClean="0">
              <a:effectLst>
                <a:outerShdw blurRad="38100" dist="38100" dir="2700000" algn="tl">
                  <a:srgbClr val="000000">
                    <a:alpha val="43137"/>
                  </a:srgbClr>
                </a:outerShdw>
              </a:effectLst>
            </a:endParaRPr>
          </a:p>
          <a:p>
            <a:pPr lvl="2" eaLnBrk="1" hangingPunct="1"/>
            <a:r>
              <a:rPr lang="en-US" dirty="0" smtClean="0">
                <a:effectLst>
                  <a:outerShdw blurRad="38100" dist="38100" dir="2700000" algn="tl">
                    <a:srgbClr val="000000">
                      <a:alpha val="43137"/>
                    </a:srgbClr>
                  </a:outerShdw>
                </a:effectLst>
              </a:rPr>
              <a:t>Professors </a:t>
            </a:r>
            <a:r>
              <a:rPr lang="en-US" dirty="0" smtClean="0">
                <a:effectLst>
                  <a:outerShdw blurRad="38100" dist="38100" dir="2700000" algn="tl">
                    <a:srgbClr val="000000">
                      <a:alpha val="43137"/>
                    </a:srgbClr>
                  </a:outerShdw>
                </a:effectLst>
              </a:rPr>
              <a:t>could, for the first time ever, really go and visit these exotic new worlds, and come back and share </a:t>
            </a:r>
            <a:r>
              <a:rPr lang="en-US" dirty="0" smtClean="0">
                <a:effectLst>
                  <a:outerShdw blurRad="38100" dist="38100" dir="2700000" algn="tl">
                    <a:srgbClr val="000000">
                      <a:alpha val="43137"/>
                    </a:srgbClr>
                  </a:outerShdw>
                </a:effectLst>
              </a:rPr>
              <a:t>that with </a:t>
            </a:r>
            <a:r>
              <a:rPr lang="en-US" dirty="0" smtClean="0">
                <a:effectLst>
                  <a:outerShdw blurRad="38100" dist="38100" dir="2700000" algn="tl">
                    <a:srgbClr val="000000">
                      <a:alpha val="43137"/>
                    </a:srgbClr>
                  </a:outerShdw>
                </a:effectLst>
              </a:rPr>
              <a:t>their students.</a:t>
            </a:r>
            <a:endParaRPr lang="en-US" dirty="0" smtClean="0">
              <a:effectLst>
                <a:outerShdw blurRad="38100" dist="38100" dir="2700000" algn="tl">
                  <a:srgbClr val="000000">
                    <a:alpha val="43137"/>
                  </a:srgbClr>
                </a:outerShdw>
              </a:effectLst>
            </a:endParaRP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24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eaLnBrk="1" hangingPunct="1"/>
            <a:r>
              <a:rPr lang="en-US" dirty="0" smtClean="0">
                <a:effectLst>
                  <a:outerShdw blurRad="38100" dist="38100" dir="2700000" algn="tl">
                    <a:srgbClr val="000000">
                      <a:alpha val="43137"/>
                    </a:srgbClr>
                  </a:outerShdw>
                </a:effectLst>
              </a:rPr>
              <a:t>Illustration: Spinoza, the pantheist, said that all is god and god is all. There is nothing in this world that is not </a:t>
            </a:r>
            <a:r>
              <a:rPr lang="en-US" dirty="0" smtClean="0">
                <a:effectLst>
                  <a:outerShdw blurRad="38100" dist="38100" dir="2700000" algn="tl">
                    <a:srgbClr val="000000">
                      <a:alpha val="43137"/>
                    </a:srgbClr>
                  </a:outerShdw>
                </a:effectLst>
              </a:rPr>
              <a:t>god.</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5" name="Picture 2" descr="C:\Data\08 RMC\03 COURSES\1 Classroom courses\04 HTH180- Christian Mind\Lessons\16.1- pantheism (hinduism)\spinoza 1632.jpg"/>
          <p:cNvPicPr>
            <a:picLocks noChangeAspect="1" noChangeArrowheads="1"/>
          </p:cNvPicPr>
          <p:nvPr/>
        </p:nvPicPr>
        <p:blipFill>
          <a:blip r:embed="rId3" cstate="print"/>
          <a:srcRect b="11905"/>
          <a:stretch>
            <a:fillRect/>
          </a:stretch>
        </p:blipFill>
        <p:spPr bwMode="auto">
          <a:xfrm>
            <a:off x="5105400" y="3733800"/>
            <a:ext cx="2546555" cy="2819400"/>
          </a:xfrm>
          <a:prstGeom prst="rect">
            <a:avLst/>
          </a:prstGeom>
          <a:ln w="19050">
            <a:solidFill>
              <a:schemeClr val="tx1"/>
            </a:solidFill>
          </a:ln>
          <a:effectLst>
            <a:outerShdw blurRad="292100" dist="139700" dir="2700000" algn="tl" rotWithShape="0">
              <a:srgbClr val="333333">
                <a:alpha val="65000"/>
              </a:srgbClr>
            </a:outerShdw>
          </a:effectLst>
        </p:spPr>
      </p:pic>
      <p:sp>
        <p:nvSpPr>
          <p:cNvPr id="6" name="TextBox 5"/>
          <p:cNvSpPr txBox="1"/>
          <p:nvPr/>
        </p:nvSpPr>
        <p:spPr>
          <a:xfrm>
            <a:off x="1219200" y="4648200"/>
            <a:ext cx="4357296" cy="461665"/>
          </a:xfrm>
          <a:prstGeom prst="rect">
            <a:avLst/>
          </a:prstGeom>
          <a:noFill/>
        </p:spPr>
        <p:txBody>
          <a:bodyPr wrap="square" rtlCol="0">
            <a:spAutoFit/>
          </a:bodyPr>
          <a:lstStyle/>
          <a:p>
            <a:pPr algn="ctr"/>
            <a:r>
              <a:rPr lang="en-US" sz="2400" dirty="0" smtClean="0">
                <a:effectLst>
                  <a:outerShdw blurRad="38100" dist="38100" dir="2700000" algn="tl">
                    <a:srgbClr val="000000">
                      <a:alpha val="43137"/>
                    </a:srgbClr>
                  </a:outerShdw>
                </a:effectLst>
              </a:rPr>
              <a:t>Baruch </a:t>
            </a:r>
            <a:r>
              <a:rPr lang="en-US" sz="2400" dirty="0" smtClean="0">
                <a:effectLst>
                  <a:outerShdw blurRad="38100" dist="38100" dir="2700000" algn="tl">
                    <a:srgbClr val="000000">
                      <a:alpha val="43137"/>
                    </a:srgbClr>
                  </a:outerShdw>
                </a:effectLst>
              </a:rPr>
              <a:t>Spinoza 1632</a:t>
            </a:r>
            <a:endParaRPr lang="en-US" sz="2400"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eaLnBrk="1" hangingPunct="1"/>
            <a:r>
              <a:rPr lang="en-US" dirty="0" smtClean="0">
                <a:effectLst>
                  <a:outerShdw blurRad="38100" dist="38100" dir="2700000" algn="tl">
                    <a:srgbClr val="000000">
                      <a:alpha val="43137"/>
                    </a:srgbClr>
                  </a:outerShdw>
                </a:effectLst>
              </a:rPr>
              <a:t>So when one goes to the toilet to poop, even the poop is god</a:t>
            </a:r>
            <a:r>
              <a:rPr lang="en-US" dirty="0" smtClean="0">
                <a:effectLst>
                  <a:outerShdw blurRad="38100" dist="38100" dir="2700000" algn="tl">
                    <a:srgbClr val="000000">
                      <a:alpha val="43137"/>
                    </a:srgbClr>
                  </a:outerShdw>
                </a:effectLst>
              </a:rPr>
              <a:t>.</a:t>
            </a:r>
            <a:endParaRPr lang="en-US" dirty="0" smtClean="0">
              <a:effectLst>
                <a:outerShdw blurRad="38100" dist="38100" dir="2700000" algn="tl">
                  <a:srgbClr val="000000">
                    <a:alpha val="43137"/>
                  </a:srgbClr>
                </a:outerShdw>
              </a:effectLst>
            </a:endParaRPr>
          </a:p>
          <a:p>
            <a:pPr eaLnBrk="1" hangingPunct="1"/>
            <a:r>
              <a:rPr lang="en-US" dirty="0" smtClean="0">
                <a:effectLst>
                  <a:outerShdw blurRad="38100" dist="38100" dir="2700000" algn="tl">
                    <a:srgbClr val="000000">
                      <a:alpha val="43137"/>
                    </a:srgbClr>
                  </a:outerShdw>
                </a:effectLst>
              </a:rPr>
              <a:t>Question</a:t>
            </a:r>
            <a:r>
              <a:rPr lang="en-US" dirty="0" smtClean="0">
                <a:effectLst>
                  <a:outerShdw blurRad="38100" dist="38100" dir="2700000" algn="tl">
                    <a:srgbClr val="000000">
                      <a:alpha val="43137"/>
                    </a:srgbClr>
                  </a:outerShdw>
                </a:effectLst>
              </a:rPr>
              <a:t>: So if the pooh is god, then we should worship it because gods are supposed to be worshiped</a:t>
            </a:r>
            <a:r>
              <a:rPr lang="en-US" dirty="0" smtClean="0">
                <a:effectLst>
                  <a:outerShdw blurRad="38100" dist="38100" dir="2700000" algn="tl">
                    <a:srgbClr val="000000">
                      <a:alpha val="43137"/>
                    </a:srgbClr>
                  </a:outerShdw>
                </a:effectLst>
              </a:rPr>
              <a:t>?</a:t>
            </a:r>
          </a:p>
          <a:p>
            <a:pPr eaLnBrk="1" hangingPunct="1"/>
            <a:r>
              <a:rPr lang="en-US" dirty="0" smtClean="0">
                <a:effectLst>
                  <a:outerShdw blurRad="38100" dist="38100" dir="2700000" algn="tl">
                    <a:srgbClr val="000000">
                      <a:alpha val="43137"/>
                    </a:srgbClr>
                  </a:outerShdw>
                </a:effectLst>
              </a:rPr>
              <a:t>Answer</a:t>
            </a:r>
            <a:r>
              <a:rPr lang="en-US" dirty="0" smtClean="0">
                <a:effectLst>
                  <a:outerShdw blurRad="38100" dist="38100" dir="2700000" algn="tl">
                    <a:srgbClr val="000000">
                      <a:alpha val="43137"/>
                    </a:srgbClr>
                  </a:outerShdw>
                </a:effectLst>
              </a:rPr>
              <a:t>: No way! Why worship a fellow god?!!</a:t>
            </a:r>
          </a:p>
          <a:p>
            <a:pPr eaLnBrk="1" hangingPunct="1"/>
            <a:endParaRPr lang="en-US" dirty="0" smtClean="0">
              <a:effectLst>
                <a:outerShdw blurRad="38100" dist="38100" dir="2700000" algn="tl">
                  <a:srgbClr val="000000">
                    <a:alpha val="43137"/>
                  </a:srgbClr>
                </a:outerShdw>
              </a:effectLst>
            </a:endParaRP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eaLnBrk="1" hangingPunct="1"/>
            <a:r>
              <a:rPr lang="en-US" dirty="0" smtClean="0">
                <a:effectLst>
                  <a:outerShdw blurRad="38100" dist="38100" dir="2700000" algn="tl">
                    <a:srgbClr val="000000">
                      <a:alpha val="43137"/>
                    </a:srgbClr>
                  </a:outerShdw>
                </a:effectLst>
              </a:rPr>
              <a:t>Worldview Diagnostic Questions</a:t>
            </a:r>
            <a:endParaRPr lang="en-US" dirty="0" smtClean="0">
              <a:effectLst>
                <a:outerShdw blurRad="38100" dist="38100" dir="2700000" algn="tl">
                  <a:srgbClr val="000000">
                    <a:alpha val="43137"/>
                  </a:srgbClr>
                </a:outerShdw>
              </a:effectLst>
            </a:endParaRP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Focused senses design template">
  <a:themeElements>
    <a:clrScheme name="Focused senses design templat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fontScheme name="Focused senses design template">
      <a:majorFont>
        <a:latin typeface="Century Gothic"/>
        <a:ea typeface=""/>
        <a:cs typeface=""/>
      </a:majorFont>
      <a:minorFont>
        <a:latin typeface="Century Gothic"/>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Century Gothic"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Century Gothic" pitchFamily="34" charset="0"/>
          </a:defRPr>
        </a:defPPr>
      </a:lstStyle>
    </a:lnDef>
  </a:objectDefaults>
  <a:extraClrSchemeLst>
    <a:extraClrScheme>
      <a:clrScheme name="Focused senses design templat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Focused senses design 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Focused senses design templat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Focused senses design templat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Focused senses design templat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Focused senses design templat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Focused senses design templat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Focused senses design templat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Focused senses design templat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Focused senses design templat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Focused senses design templat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Focused senses design templat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Focused senses design template</Template>
  <TotalTime>770</TotalTime>
  <Words>2155</Words>
  <Application>Microsoft Office PowerPoint</Application>
  <PresentationFormat>On-screen Show (4:3)</PresentationFormat>
  <Paragraphs>175</Paragraphs>
  <Slides>48</Slides>
  <Notes>0</Notes>
  <HiddenSlides>0</HiddenSlides>
  <MMClips>0</MMClips>
  <ScaleCrop>false</ScaleCrop>
  <HeadingPairs>
    <vt:vector size="4" baseType="variant">
      <vt:variant>
        <vt:lpstr>Theme</vt:lpstr>
      </vt:variant>
      <vt:variant>
        <vt:i4>1</vt:i4>
      </vt:variant>
      <vt:variant>
        <vt:lpstr>Slide Titles</vt:lpstr>
      </vt:variant>
      <vt:variant>
        <vt:i4>48</vt:i4>
      </vt:variant>
    </vt:vector>
  </HeadingPairs>
  <TitlesOfParts>
    <vt:vector size="49" baseType="lpstr">
      <vt:lpstr>Focused senses design template</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vector>
  </TitlesOfParts>
  <Company>Atlanta City Church</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Worldviews in conflict</dc:title>
  <dc:creator>Randy Colver</dc:creator>
  <cp:lastModifiedBy>Randy Colver</cp:lastModifiedBy>
  <cp:revision>53</cp:revision>
  <dcterms:created xsi:type="dcterms:W3CDTF">2008-02-11T10:50:27Z</dcterms:created>
  <dcterms:modified xsi:type="dcterms:W3CDTF">2013-09-26T13:34:43Z</dcterms:modified>
</cp:coreProperties>
</file>