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75" r:id="rId2"/>
    <p:sldId id="265" r:id="rId3"/>
    <p:sldId id="267" r:id="rId4"/>
    <p:sldId id="266" r:id="rId5"/>
    <p:sldId id="268" r:id="rId6"/>
    <p:sldId id="269" r:id="rId7"/>
    <p:sldId id="270" r:id="rId8"/>
    <p:sldId id="271" r:id="rId9"/>
    <p:sldId id="272" r:id="rId10"/>
    <p:sldId id="273" r:id="rId11"/>
    <p:sldId id="274" r:id="rId12"/>
    <p:sldId id="276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2333" autoAdjust="0"/>
  </p:normalViewPr>
  <p:slideViewPr>
    <p:cSldViewPr>
      <p:cViewPr>
        <p:scale>
          <a:sx n="60" d="100"/>
          <a:sy n="60" d="100"/>
        </p:scale>
        <p:origin x="-1266" y="-72"/>
      </p:cViewPr>
      <p:guideLst>
        <p:guide orient="horz" pos="2160"/>
        <p:guide pos="2880"/>
      </p:guideLst>
    </p:cSldViewPr>
  </p:slid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0199E9-9F3E-4200-9F2D-3420339FB746}" type="datetimeFigureOut">
              <a:rPr lang="en-US" smtClean="0"/>
              <a:pPr/>
              <a:t>9/1/2013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AAA47C-7314-4200-8C4A-2D9906B06B7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I. Definition and Background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A. The term ‘atheism’ comes from the Greek word ‘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atheos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’ meaning ‘without God’. 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B. Atheism is a non-prophet organization.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1) The term has been used from as early as ancient Greek times to refer to godless people.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2) There are various degrees of atheistic belief, usually depending on how much they oppose theism.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3) to rightly called an atheist, you must be able to assert “there cannot be a god”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a) the circle illustration: how much of the knowledge of the universe do you know. (if not 100%: is it possible that God exists outside of what you know?. YES) 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b) many people refer to themselves as an atheist, but they really mean that they are agnostic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4) Handout: Atheistic Primer by Doug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Fattig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AAA47C-7314-4200-8C4A-2D9906B06B7D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H. What response does this worldview invoke?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1) Since there is no higher power, there is nothing to invoke any sense of “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oughtness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.”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2) Anything that invokes a response has taken the place of god, and is therefore false.</a:t>
            </a:r>
            <a:endParaRPr lang="en-US" sz="1200" kern="120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AAA47C-7314-4200-8C4A-2D9906B06B7D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Reflection:</a:t>
            </a:r>
          </a:p>
          <a:p>
            <a:r>
              <a:rPr lang="en-US" sz="1200" dirty="0" smtClean="0">
                <a:solidFill>
                  <a:schemeClr val="bg1"/>
                </a:solidFill>
              </a:rPr>
              <a:t>1. In three sentences or less, summarize the worldview.</a:t>
            </a:r>
          </a:p>
          <a:p>
            <a:r>
              <a:rPr lang="en-US" sz="1200" dirty="0" smtClean="0">
                <a:solidFill>
                  <a:schemeClr val="bg1"/>
                </a:solidFill>
              </a:rPr>
              <a:t>2. What can I learn from this worldview?</a:t>
            </a:r>
          </a:p>
          <a:p>
            <a:r>
              <a:rPr lang="en-US" sz="1200" dirty="0" smtClean="0">
                <a:solidFill>
                  <a:schemeClr val="bg1"/>
                </a:solidFill>
              </a:rPr>
              <a:t>3. How would </a:t>
            </a:r>
            <a:r>
              <a:rPr lang="en-US" sz="1200" smtClean="0">
                <a:solidFill>
                  <a:schemeClr val="bg1"/>
                </a:solidFill>
              </a:rPr>
              <a:t>I respond to someone who holds </a:t>
            </a:r>
            <a:r>
              <a:rPr lang="en-US" sz="1200" dirty="0" smtClean="0">
                <a:solidFill>
                  <a:schemeClr val="bg1"/>
                </a:solidFill>
              </a:rPr>
              <a:t>this worldview?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AAA47C-7314-4200-8C4A-2D9906B06B7D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Personally,</a:t>
            </a:r>
            <a:r>
              <a:rPr lang="en-US" baseline="0" dirty="0" smtClean="0"/>
              <a:t> I find atheists just as annoying as fundamentalist Christians.</a:t>
            </a:r>
          </a:p>
          <a:p>
            <a:r>
              <a:rPr lang="en-US" baseline="0" dirty="0" smtClean="0"/>
              <a:t>Well, the important thing is that you’ve found a way to feel superior to both.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AAA47C-7314-4200-8C4A-2D9906B06B7D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II. Worldview Diagnostic Questions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A. What is the nature of Ultimate reality?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1) Not God.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a)There is nothing that would take God’s place either, or else that would then be a god, and would become ultimate reality.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b) Therefore, there is nothing ultimate.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2) Atheism is often misunderstood. It means that there is no ultimate anything- even something that I have ascribed as ultimate.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a) like money, happiness, fame, etc.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b) These things become ultimate, when I have made them gods.</a:t>
            </a:r>
          </a:p>
          <a:p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AAA47C-7314-4200-8C4A-2D9906B06B7D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B. What is the nature of physical reality?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1) The world around us is made of matter.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2) Everything can be measured and quantified.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3) There is no spiritual side to life, or realm of metaphysical.</a:t>
            </a:r>
          </a:p>
          <a:p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AAA47C-7314-4200-8C4A-2D9906B06B7D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C. What does it mean to be human?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1) Generally speaking, humans have no special place above the rest of the natural world as in other beliefs.</a:t>
            </a:r>
          </a:p>
          <a:p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AAA47C-7314-4200-8C4A-2D9906B06B7D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D. Why is it possible to know anything at all?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1) We can never really be sure of anything, since all beings that have the ability to communicate also have the power to deceive. Nothing is to be trusted.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2) It is possible to assert that nothing is ever as it seems.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a) That is why it is possible to dismiss supernatural experiences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b) they were just misinformed or deceived about what really happened.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3) No sense being pessimistic- it probably won’t work anyway.</a:t>
            </a:r>
          </a:p>
          <a:p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AAA47C-7314-4200-8C4A-2D9906B06B7D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E. What will happen at death?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1) We cannot really be sure, since no trustworthy person has ever been able to tell us.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2) But probably nothing, since there isn’t a god, there is no reward (heaven) or punishment (hell).</a:t>
            </a:r>
          </a:p>
          <a:p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AAA47C-7314-4200-8C4A-2D9906B06B7D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F. What is the basis for morality?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1) This depends on what the rest of the worldview is based on.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2) But since there is no higher power, it can’t be God.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3) Good and evil probably don’t really exist, since they are metaphysical.</a:t>
            </a:r>
          </a:p>
          <a:p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AAA47C-7314-4200-8C4A-2D9906B06B7D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G. What is the meaning of human history?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1) Since God doesn’t exist to give life meaning, Atheists often look to other sources for meaning.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a) depending on what they count on for meaning; atheists can tend to be pessimistic</a:t>
            </a:r>
          </a:p>
          <a:p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 this is because their worldview starts in the negative: “This does NOT exist”. 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ii) there isn’t a universally held positive assertion “This DOES exist instead.”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b) it is much easier to attack another’s beliefs than it is to defend your own</a:t>
            </a:r>
          </a:p>
          <a:p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 so some are seen as cranky, lazy or simply angry parrots who repeat what they heard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ii) which fits nicely if you already are experiencing great (teenage) angst, or personal pain</a:t>
            </a:r>
          </a:p>
          <a:p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AAA47C-7314-4200-8C4A-2D9906B06B7D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8717B-8B8C-4143-B28F-0A5999ACAC37}" type="datetime1">
              <a:rPr lang="en-US" smtClean="0"/>
              <a:pPr/>
              <a:t>9/1/2013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2.1- Christian Mind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FEAF6-9DA5-4EA4-AAD2-8D7137A98960}" type="datetime1">
              <a:rPr lang="en-US" smtClean="0"/>
              <a:pPr/>
              <a:t>9/1/2013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2.1- Christian Mind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0B421-5006-4121-B93A-88500B0E6ED0}" type="datetime1">
              <a:rPr lang="en-US" smtClean="0"/>
              <a:pPr/>
              <a:t>9/1/2013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2.1- Christian Mind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AE9F2-80A6-4172-B39D-A466265DC174}" type="datetime1">
              <a:rPr lang="en-US" smtClean="0"/>
              <a:pPr/>
              <a:t>9/1/2013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2.1- Christian Mind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280B6-F75B-4BC1-AFDF-F0E3C40A466A}" type="datetime1">
              <a:rPr lang="en-US" smtClean="0"/>
              <a:pPr/>
              <a:t>9/1/2013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2.1- Christian Mind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B5B1B-9DC7-4742-8CE8-D022991862B0}" type="datetime1">
              <a:rPr lang="en-US" smtClean="0"/>
              <a:pPr/>
              <a:t>9/1/2013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2.1- Christian Mind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250A5-B7B2-4341-AB6F-1826F18912B6}" type="datetime1">
              <a:rPr lang="en-US" smtClean="0"/>
              <a:pPr/>
              <a:t>9/1/2013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2.1- Christian Mind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180D6-EC45-4179-81C0-162B2DAC21F0}" type="datetime1">
              <a:rPr lang="en-US" smtClean="0"/>
              <a:pPr/>
              <a:t>9/1/2013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2.1- Christian Mind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042064-5C00-48C5-8805-A26E999E56AB}" type="datetime1">
              <a:rPr lang="en-US" smtClean="0"/>
              <a:pPr/>
              <a:t>9/1/2013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2.1- Christian Mind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71260-B973-4AF8-AD81-8A6C121CAD63}" type="datetime1">
              <a:rPr lang="en-US" smtClean="0"/>
              <a:pPr/>
              <a:t>9/1/2013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2.1- Christian Mind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F482E-B5EA-42DF-9DAA-D619906520DE}" type="datetime1">
              <a:rPr lang="en-US" smtClean="0"/>
              <a:pPr/>
              <a:t>9/1/2013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2.1- Christian Mind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5A48E8-4A2E-481E-989F-6FAA536885DF}" type="datetime1">
              <a:rPr lang="en-US" smtClean="0"/>
              <a:pPr/>
              <a:t>9/1/2013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2.1- Christian Mind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0" y="0"/>
            <a:ext cx="249145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 smtClean="0">
                <a:solidFill>
                  <a:schemeClr val="bg1"/>
                </a:solidFill>
              </a:rPr>
              <a:t>Atheism</a:t>
            </a:r>
            <a:endParaRPr lang="en-US" sz="5400" dirty="0">
              <a:solidFill>
                <a:schemeClr val="bg1"/>
              </a:solidFill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2895600" y="1905000"/>
            <a:ext cx="3200400" cy="3657600"/>
            <a:chOff x="1447800" y="1295400"/>
            <a:chExt cx="3200400" cy="3657600"/>
          </a:xfrm>
        </p:grpSpPr>
        <p:sp>
          <p:nvSpPr>
            <p:cNvPr id="15" name="Rounded Rectangle 14"/>
            <p:cNvSpPr/>
            <p:nvPr/>
          </p:nvSpPr>
          <p:spPr>
            <a:xfrm>
              <a:off x="1447800" y="1295400"/>
              <a:ext cx="3200400" cy="3200400"/>
            </a:xfrm>
            <a:prstGeom prst="roundRect">
              <a:avLst/>
            </a:prstGeom>
            <a:solidFill>
              <a:schemeClr val="bg1"/>
            </a:solidFill>
            <a:ln w="635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/>
            <p:cNvSpPr/>
            <p:nvPr/>
          </p:nvSpPr>
          <p:spPr>
            <a:xfrm>
              <a:off x="2071468" y="3048000"/>
              <a:ext cx="1905000" cy="1905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 w="635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7" name="Group 22"/>
            <p:cNvGrpSpPr/>
            <p:nvPr/>
          </p:nvGrpSpPr>
          <p:grpSpPr>
            <a:xfrm>
              <a:off x="2847340" y="3505200"/>
              <a:ext cx="353060" cy="955672"/>
              <a:chOff x="5181600" y="1943104"/>
              <a:chExt cx="353060" cy="955672"/>
            </a:xfrm>
          </p:grpSpPr>
          <p:sp>
            <p:nvSpPr>
              <p:cNvPr id="18" name="Freeform 17"/>
              <p:cNvSpPr/>
              <p:nvPr/>
            </p:nvSpPr>
            <p:spPr>
              <a:xfrm>
                <a:off x="5181600" y="2141856"/>
                <a:ext cx="353060" cy="756920"/>
              </a:xfrm>
              <a:custGeom>
                <a:avLst/>
                <a:gdLst>
                  <a:gd name="connsiteX0" fmla="*/ 303530 w 367030"/>
                  <a:gd name="connsiteY0" fmla="*/ 317500 h 735330"/>
                  <a:gd name="connsiteX1" fmla="*/ 353060 w 367030"/>
                  <a:gd name="connsiteY1" fmla="*/ 325120 h 735330"/>
                  <a:gd name="connsiteX2" fmla="*/ 219710 w 367030"/>
                  <a:gd name="connsiteY2" fmla="*/ 1270 h 735330"/>
                  <a:gd name="connsiteX3" fmla="*/ 25400 w 367030"/>
                  <a:gd name="connsiteY3" fmla="*/ 317500 h 735330"/>
                  <a:gd name="connsiteX4" fmla="*/ 67310 w 367030"/>
                  <a:gd name="connsiteY4" fmla="*/ 313690 h 735330"/>
                  <a:gd name="connsiteX5" fmla="*/ 193040 w 367030"/>
                  <a:gd name="connsiteY5" fmla="*/ 732790 h 735330"/>
                  <a:gd name="connsiteX6" fmla="*/ 303530 w 367030"/>
                  <a:gd name="connsiteY6" fmla="*/ 317500 h 735330"/>
                  <a:gd name="connsiteX0" fmla="*/ 281305 w 344805"/>
                  <a:gd name="connsiteY0" fmla="*/ 360045 h 777875"/>
                  <a:gd name="connsiteX1" fmla="*/ 330835 w 344805"/>
                  <a:gd name="connsiteY1" fmla="*/ 367665 h 777875"/>
                  <a:gd name="connsiteX2" fmla="*/ 197485 w 344805"/>
                  <a:gd name="connsiteY2" fmla="*/ 43815 h 777875"/>
                  <a:gd name="connsiteX3" fmla="*/ 64135 w 344805"/>
                  <a:gd name="connsiteY3" fmla="*/ 104775 h 777875"/>
                  <a:gd name="connsiteX4" fmla="*/ 3175 w 344805"/>
                  <a:gd name="connsiteY4" fmla="*/ 360045 h 777875"/>
                  <a:gd name="connsiteX5" fmla="*/ 45085 w 344805"/>
                  <a:gd name="connsiteY5" fmla="*/ 356235 h 777875"/>
                  <a:gd name="connsiteX6" fmla="*/ 170815 w 344805"/>
                  <a:gd name="connsiteY6" fmla="*/ 775335 h 777875"/>
                  <a:gd name="connsiteX7" fmla="*/ 281305 w 344805"/>
                  <a:gd name="connsiteY7" fmla="*/ 360045 h 777875"/>
                  <a:gd name="connsiteX0" fmla="*/ 281305 w 344805"/>
                  <a:gd name="connsiteY0" fmla="*/ 324485 h 742315"/>
                  <a:gd name="connsiteX1" fmla="*/ 330835 w 344805"/>
                  <a:gd name="connsiteY1" fmla="*/ 332105 h 742315"/>
                  <a:gd name="connsiteX2" fmla="*/ 254635 w 344805"/>
                  <a:gd name="connsiteY2" fmla="*/ 118746 h 742315"/>
                  <a:gd name="connsiteX3" fmla="*/ 197485 w 344805"/>
                  <a:gd name="connsiteY3" fmla="*/ 8255 h 742315"/>
                  <a:gd name="connsiteX4" fmla="*/ 64135 w 344805"/>
                  <a:gd name="connsiteY4" fmla="*/ 69215 h 742315"/>
                  <a:gd name="connsiteX5" fmla="*/ 3175 w 344805"/>
                  <a:gd name="connsiteY5" fmla="*/ 324485 h 742315"/>
                  <a:gd name="connsiteX6" fmla="*/ 45085 w 344805"/>
                  <a:gd name="connsiteY6" fmla="*/ 320675 h 742315"/>
                  <a:gd name="connsiteX7" fmla="*/ 170815 w 344805"/>
                  <a:gd name="connsiteY7" fmla="*/ 739775 h 742315"/>
                  <a:gd name="connsiteX8" fmla="*/ 281305 w 344805"/>
                  <a:gd name="connsiteY8" fmla="*/ 324485 h 742315"/>
                  <a:gd name="connsiteX0" fmla="*/ 281305 w 344805"/>
                  <a:gd name="connsiteY0" fmla="*/ 324485 h 742315"/>
                  <a:gd name="connsiteX1" fmla="*/ 330835 w 344805"/>
                  <a:gd name="connsiteY1" fmla="*/ 332105 h 742315"/>
                  <a:gd name="connsiteX2" fmla="*/ 254635 w 344805"/>
                  <a:gd name="connsiteY2" fmla="*/ 118746 h 742315"/>
                  <a:gd name="connsiteX3" fmla="*/ 197485 w 344805"/>
                  <a:gd name="connsiteY3" fmla="*/ 8255 h 742315"/>
                  <a:gd name="connsiteX4" fmla="*/ 64135 w 344805"/>
                  <a:gd name="connsiteY4" fmla="*/ 69215 h 742315"/>
                  <a:gd name="connsiteX5" fmla="*/ 3175 w 344805"/>
                  <a:gd name="connsiteY5" fmla="*/ 324485 h 742315"/>
                  <a:gd name="connsiteX6" fmla="*/ 45085 w 344805"/>
                  <a:gd name="connsiteY6" fmla="*/ 320675 h 742315"/>
                  <a:gd name="connsiteX7" fmla="*/ 170815 w 344805"/>
                  <a:gd name="connsiteY7" fmla="*/ 739775 h 742315"/>
                  <a:gd name="connsiteX8" fmla="*/ 281305 w 344805"/>
                  <a:gd name="connsiteY8" fmla="*/ 324485 h 742315"/>
                  <a:gd name="connsiteX0" fmla="*/ 281305 w 361950"/>
                  <a:gd name="connsiteY0" fmla="*/ 324485 h 742315"/>
                  <a:gd name="connsiteX1" fmla="*/ 330835 w 361950"/>
                  <a:gd name="connsiteY1" fmla="*/ 332105 h 742315"/>
                  <a:gd name="connsiteX2" fmla="*/ 330835 w 361950"/>
                  <a:gd name="connsiteY2" fmla="*/ 118746 h 742315"/>
                  <a:gd name="connsiteX3" fmla="*/ 197485 w 361950"/>
                  <a:gd name="connsiteY3" fmla="*/ 8255 h 742315"/>
                  <a:gd name="connsiteX4" fmla="*/ 64135 w 361950"/>
                  <a:gd name="connsiteY4" fmla="*/ 69215 h 742315"/>
                  <a:gd name="connsiteX5" fmla="*/ 3175 w 361950"/>
                  <a:gd name="connsiteY5" fmla="*/ 324485 h 742315"/>
                  <a:gd name="connsiteX6" fmla="*/ 45085 w 361950"/>
                  <a:gd name="connsiteY6" fmla="*/ 320675 h 742315"/>
                  <a:gd name="connsiteX7" fmla="*/ 170815 w 361950"/>
                  <a:gd name="connsiteY7" fmla="*/ 739775 h 742315"/>
                  <a:gd name="connsiteX8" fmla="*/ 281305 w 361950"/>
                  <a:gd name="connsiteY8" fmla="*/ 324485 h 742315"/>
                  <a:gd name="connsiteX0" fmla="*/ 281305 w 353060"/>
                  <a:gd name="connsiteY0" fmla="*/ 324485 h 742315"/>
                  <a:gd name="connsiteX1" fmla="*/ 330835 w 353060"/>
                  <a:gd name="connsiteY1" fmla="*/ 332105 h 742315"/>
                  <a:gd name="connsiteX2" fmla="*/ 330835 w 353060"/>
                  <a:gd name="connsiteY2" fmla="*/ 118746 h 742315"/>
                  <a:gd name="connsiteX3" fmla="*/ 197485 w 353060"/>
                  <a:gd name="connsiteY3" fmla="*/ 8255 h 742315"/>
                  <a:gd name="connsiteX4" fmla="*/ 64135 w 353060"/>
                  <a:gd name="connsiteY4" fmla="*/ 69215 h 742315"/>
                  <a:gd name="connsiteX5" fmla="*/ 3175 w 353060"/>
                  <a:gd name="connsiteY5" fmla="*/ 324485 h 742315"/>
                  <a:gd name="connsiteX6" fmla="*/ 45085 w 353060"/>
                  <a:gd name="connsiteY6" fmla="*/ 320675 h 742315"/>
                  <a:gd name="connsiteX7" fmla="*/ 170815 w 353060"/>
                  <a:gd name="connsiteY7" fmla="*/ 739775 h 742315"/>
                  <a:gd name="connsiteX8" fmla="*/ 281305 w 353060"/>
                  <a:gd name="connsiteY8" fmla="*/ 324485 h 742315"/>
                  <a:gd name="connsiteX0" fmla="*/ 281305 w 353060"/>
                  <a:gd name="connsiteY0" fmla="*/ 324485 h 739775"/>
                  <a:gd name="connsiteX1" fmla="*/ 330835 w 353060"/>
                  <a:gd name="connsiteY1" fmla="*/ 332105 h 739775"/>
                  <a:gd name="connsiteX2" fmla="*/ 330835 w 353060"/>
                  <a:gd name="connsiteY2" fmla="*/ 118746 h 739775"/>
                  <a:gd name="connsiteX3" fmla="*/ 197485 w 353060"/>
                  <a:gd name="connsiteY3" fmla="*/ 8255 h 739775"/>
                  <a:gd name="connsiteX4" fmla="*/ 64135 w 353060"/>
                  <a:gd name="connsiteY4" fmla="*/ 69215 h 739775"/>
                  <a:gd name="connsiteX5" fmla="*/ 3175 w 353060"/>
                  <a:gd name="connsiteY5" fmla="*/ 324485 h 739775"/>
                  <a:gd name="connsiteX6" fmla="*/ 45085 w 353060"/>
                  <a:gd name="connsiteY6" fmla="*/ 320675 h 739775"/>
                  <a:gd name="connsiteX7" fmla="*/ 170815 w 353060"/>
                  <a:gd name="connsiteY7" fmla="*/ 739775 h 739775"/>
                  <a:gd name="connsiteX8" fmla="*/ 281305 w 353060"/>
                  <a:gd name="connsiteY8" fmla="*/ 324485 h 739775"/>
                  <a:gd name="connsiteX0" fmla="*/ 281305 w 353060"/>
                  <a:gd name="connsiteY0" fmla="*/ 324485 h 739775"/>
                  <a:gd name="connsiteX1" fmla="*/ 330835 w 353060"/>
                  <a:gd name="connsiteY1" fmla="*/ 332105 h 739775"/>
                  <a:gd name="connsiteX2" fmla="*/ 330835 w 353060"/>
                  <a:gd name="connsiteY2" fmla="*/ 118746 h 739775"/>
                  <a:gd name="connsiteX3" fmla="*/ 197485 w 353060"/>
                  <a:gd name="connsiteY3" fmla="*/ 8255 h 739775"/>
                  <a:gd name="connsiteX4" fmla="*/ 64135 w 353060"/>
                  <a:gd name="connsiteY4" fmla="*/ 69215 h 739775"/>
                  <a:gd name="connsiteX5" fmla="*/ 3175 w 353060"/>
                  <a:gd name="connsiteY5" fmla="*/ 324485 h 739775"/>
                  <a:gd name="connsiteX6" fmla="*/ 45085 w 353060"/>
                  <a:gd name="connsiteY6" fmla="*/ 320675 h 739775"/>
                  <a:gd name="connsiteX7" fmla="*/ 170815 w 353060"/>
                  <a:gd name="connsiteY7" fmla="*/ 739775 h 739775"/>
                  <a:gd name="connsiteX8" fmla="*/ 281305 w 353060"/>
                  <a:gd name="connsiteY8" fmla="*/ 324485 h 739775"/>
                  <a:gd name="connsiteX0" fmla="*/ 281305 w 353060"/>
                  <a:gd name="connsiteY0" fmla="*/ 324485 h 765175"/>
                  <a:gd name="connsiteX1" fmla="*/ 330835 w 353060"/>
                  <a:gd name="connsiteY1" fmla="*/ 332105 h 765175"/>
                  <a:gd name="connsiteX2" fmla="*/ 330835 w 353060"/>
                  <a:gd name="connsiteY2" fmla="*/ 118746 h 765175"/>
                  <a:gd name="connsiteX3" fmla="*/ 197485 w 353060"/>
                  <a:gd name="connsiteY3" fmla="*/ 8255 h 765175"/>
                  <a:gd name="connsiteX4" fmla="*/ 64135 w 353060"/>
                  <a:gd name="connsiteY4" fmla="*/ 69215 h 765175"/>
                  <a:gd name="connsiteX5" fmla="*/ 3175 w 353060"/>
                  <a:gd name="connsiteY5" fmla="*/ 324485 h 765175"/>
                  <a:gd name="connsiteX6" fmla="*/ 45085 w 353060"/>
                  <a:gd name="connsiteY6" fmla="*/ 320675 h 765175"/>
                  <a:gd name="connsiteX7" fmla="*/ 170815 w 353060"/>
                  <a:gd name="connsiteY7" fmla="*/ 739775 h 765175"/>
                  <a:gd name="connsiteX8" fmla="*/ 281305 w 353060"/>
                  <a:gd name="connsiteY8" fmla="*/ 324485 h 765175"/>
                  <a:gd name="connsiteX0" fmla="*/ 281305 w 353060"/>
                  <a:gd name="connsiteY0" fmla="*/ 324485 h 765175"/>
                  <a:gd name="connsiteX1" fmla="*/ 330835 w 353060"/>
                  <a:gd name="connsiteY1" fmla="*/ 332105 h 765175"/>
                  <a:gd name="connsiteX2" fmla="*/ 330835 w 353060"/>
                  <a:gd name="connsiteY2" fmla="*/ 118746 h 765175"/>
                  <a:gd name="connsiteX3" fmla="*/ 197485 w 353060"/>
                  <a:gd name="connsiteY3" fmla="*/ 8255 h 765175"/>
                  <a:gd name="connsiteX4" fmla="*/ 64135 w 353060"/>
                  <a:gd name="connsiteY4" fmla="*/ 69215 h 765175"/>
                  <a:gd name="connsiteX5" fmla="*/ 3175 w 353060"/>
                  <a:gd name="connsiteY5" fmla="*/ 324485 h 765175"/>
                  <a:gd name="connsiteX6" fmla="*/ 45085 w 353060"/>
                  <a:gd name="connsiteY6" fmla="*/ 320675 h 765175"/>
                  <a:gd name="connsiteX7" fmla="*/ 170815 w 353060"/>
                  <a:gd name="connsiteY7" fmla="*/ 739775 h 765175"/>
                  <a:gd name="connsiteX8" fmla="*/ 281305 w 353060"/>
                  <a:gd name="connsiteY8" fmla="*/ 324485 h 765175"/>
                  <a:gd name="connsiteX0" fmla="*/ 281305 w 353060"/>
                  <a:gd name="connsiteY0" fmla="*/ 324485 h 765175"/>
                  <a:gd name="connsiteX1" fmla="*/ 330835 w 353060"/>
                  <a:gd name="connsiteY1" fmla="*/ 332105 h 765175"/>
                  <a:gd name="connsiteX2" fmla="*/ 330835 w 353060"/>
                  <a:gd name="connsiteY2" fmla="*/ 118746 h 765175"/>
                  <a:gd name="connsiteX3" fmla="*/ 197485 w 353060"/>
                  <a:gd name="connsiteY3" fmla="*/ 8255 h 765175"/>
                  <a:gd name="connsiteX4" fmla="*/ 64135 w 353060"/>
                  <a:gd name="connsiteY4" fmla="*/ 69215 h 765175"/>
                  <a:gd name="connsiteX5" fmla="*/ 3175 w 353060"/>
                  <a:gd name="connsiteY5" fmla="*/ 324485 h 765175"/>
                  <a:gd name="connsiteX6" fmla="*/ 45085 w 353060"/>
                  <a:gd name="connsiteY6" fmla="*/ 320675 h 765175"/>
                  <a:gd name="connsiteX7" fmla="*/ 170815 w 353060"/>
                  <a:gd name="connsiteY7" fmla="*/ 739775 h 765175"/>
                  <a:gd name="connsiteX8" fmla="*/ 281305 w 353060"/>
                  <a:gd name="connsiteY8" fmla="*/ 324485 h 765175"/>
                  <a:gd name="connsiteX0" fmla="*/ 281305 w 353060"/>
                  <a:gd name="connsiteY0" fmla="*/ 324485 h 765175"/>
                  <a:gd name="connsiteX1" fmla="*/ 330835 w 353060"/>
                  <a:gd name="connsiteY1" fmla="*/ 332105 h 765175"/>
                  <a:gd name="connsiteX2" fmla="*/ 330835 w 353060"/>
                  <a:gd name="connsiteY2" fmla="*/ 118746 h 765175"/>
                  <a:gd name="connsiteX3" fmla="*/ 197485 w 353060"/>
                  <a:gd name="connsiteY3" fmla="*/ 8255 h 765175"/>
                  <a:gd name="connsiteX4" fmla="*/ 64135 w 353060"/>
                  <a:gd name="connsiteY4" fmla="*/ 69215 h 765175"/>
                  <a:gd name="connsiteX5" fmla="*/ 3175 w 353060"/>
                  <a:gd name="connsiteY5" fmla="*/ 324485 h 765175"/>
                  <a:gd name="connsiteX6" fmla="*/ 45085 w 353060"/>
                  <a:gd name="connsiteY6" fmla="*/ 320675 h 765175"/>
                  <a:gd name="connsiteX7" fmla="*/ 170815 w 353060"/>
                  <a:gd name="connsiteY7" fmla="*/ 739775 h 765175"/>
                  <a:gd name="connsiteX8" fmla="*/ 281305 w 353060"/>
                  <a:gd name="connsiteY8" fmla="*/ 324485 h 765175"/>
                  <a:gd name="connsiteX0" fmla="*/ 281305 w 353060"/>
                  <a:gd name="connsiteY0" fmla="*/ 324485 h 765175"/>
                  <a:gd name="connsiteX1" fmla="*/ 330835 w 353060"/>
                  <a:gd name="connsiteY1" fmla="*/ 332105 h 765175"/>
                  <a:gd name="connsiteX2" fmla="*/ 330835 w 353060"/>
                  <a:gd name="connsiteY2" fmla="*/ 118746 h 765175"/>
                  <a:gd name="connsiteX3" fmla="*/ 197485 w 353060"/>
                  <a:gd name="connsiteY3" fmla="*/ 8255 h 765175"/>
                  <a:gd name="connsiteX4" fmla="*/ 64135 w 353060"/>
                  <a:gd name="connsiteY4" fmla="*/ 69215 h 765175"/>
                  <a:gd name="connsiteX5" fmla="*/ 3175 w 353060"/>
                  <a:gd name="connsiteY5" fmla="*/ 324485 h 765175"/>
                  <a:gd name="connsiteX6" fmla="*/ 45085 w 353060"/>
                  <a:gd name="connsiteY6" fmla="*/ 320675 h 765175"/>
                  <a:gd name="connsiteX7" fmla="*/ 170815 w 353060"/>
                  <a:gd name="connsiteY7" fmla="*/ 739775 h 765175"/>
                  <a:gd name="connsiteX8" fmla="*/ 281305 w 353060"/>
                  <a:gd name="connsiteY8" fmla="*/ 324485 h 765175"/>
                  <a:gd name="connsiteX0" fmla="*/ 281305 w 353060"/>
                  <a:gd name="connsiteY0" fmla="*/ 316230 h 756920"/>
                  <a:gd name="connsiteX1" fmla="*/ 330835 w 353060"/>
                  <a:gd name="connsiteY1" fmla="*/ 323850 h 756920"/>
                  <a:gd name="connsiteX2" fmla="*/ 330835 w 353060"/>
                  <a:gd name="connsiteY2" fmla="*/ 110491 h 756920"/>
                  <a:gd name="connsiteX3" fmla="*/ 197485 w 353060"/>
                  <a:gd name="connsiteY3" fmla="*/ 0 h 756920"/>
                  <a:gd name="connsiteX4" fmla="*/ 64135 w 353060"/>
                  <a:gd name="connsiteY4" fmla="*/ 60960 h 756920"/>
                  <a:gd name="connsiteX5" fmla="*/ 3175 w 353060"/>
                  <a:gd name="connsiteY5" fmla="*/ 316230 h 756920"/>
                  <a:gd name="connsiteX6" fmla="*/ 45085 w 353060"/>
                  <a:gd name="connsiteY6" fmla="*/ 312420 h 756920"/>
                  <a:gd name="connsiteX7" fmla="*/ 170815 w 353060"/>
                  <a:gd name="connsiteY7" fmla="*/ 731520 h 756920"/>
                  <a:gd name="connsiteX8" fmla="*/ 281305 w 353060"/>
                  <a:gd name="connsiteY8" fmla="*/ 316230 h 756920"/>
                  <a:gd name="connsiteX0" fmla="*/ 281305 w 353060"/>
                  <a:gd name="connsiteY0" fmla="*/ 316230 h 756920"/>
                  <a:gd name="connsiteX1" fmla="*/ 330835 w 353060"/>
                  <a:gd name="connsiteY1" fmla="*/ 323850 h 756920"/>
                  <a:gd name="connsiteX2" fmla="*/ 330835 w 353060"/>
                  <a:gd name="connsiteY2" fmla="*/ 110491 h 756920"/>
                  <a:gd name="connsiteX3" fmla="*/ 197485 w 353060"/>
                  <a:gd name="connsiteY3" fmla="*/ 0 h 756920"/>
                  <a:gd name="connsiteX4" fmla="*/ 64135 w 353060"/>
                  <a:gd name="connsiteY4" fmla="*/ 60960 h 756920"/>
                  <a:gd name="connsiteX5" fmla="*/ 3175 w 353060"/>
                  <a:gd name="connsiteY5" fmla="*/ 316230 h 756920"/>
                  <a:gd name="connsiteX6" fmla="*/ 45085 w 353060"/>
                  <a:gd name="connsiteY6" fmla="*/ 312420 h 756920"/>
                  <a:gd name="connsiteX7" fmla="*/ 170815 w 353060"/>
                  <a:gd name="connsiteY7" fmla="*/ 731520 h 756920"/>
                  <a:gd name="connsiteX8" fmla="*/ 281305 w 353060"/>
                  <a:gd name="connsiteY8" fmla="*/ 316230 h 756920"/>
                  <a:gd name="connsiteX0" fmla="*/ 281305 w 353060"/>
                  <a:gd name="connsiteY0" fmla="*/ 316230 h 756920"/>
                  <a:gd name="connsiteX1" fmla="*/ 330835 w 353060"/>
                  <a:gd name="connsiteY1" fmla="*/ 323850 h 756920"/>
                  <a:gd name="connsiteX2" fmla="*/ 330835 w 353060"/>
                  <a:gd name="connsiteY2" fmla="*/ 110491 h 756920"/>
                  <a:gd name="connsiteX3" fmla="*/ 197485 w 353060"/>
                  <a:gd name="connsiteY3" fmla="*/ 0 h 756920"/>
                  <a:gd name="connsiteX4" fmla="*/ 64135 w 353060"/>
                  <a:gd name="connsiteY4" fmla="*/ 60960 h 756920"/>
                  <a:gd name="connsiteX5" fmla="*/ 3175 w 353060"/>
                  <a:gd name="connsiteY5" fmla="*/ 316230 h 756920"/>
                  <a:gd name="connsiteX6" fmla="*/ 45085 w 353060"/>
                  <a:gd name="connsiteY6" fmla="*/ 312420 h 756920"/>
                  <a:gd name="connsiteX7" fmla="*/ 170815 w 353060"/>
                  <a:gd name="connsiteY7" fmla="*/ 731520 h 756920"/>
                  <a:gd name="connsiteX8" fmla="*/ 281305 w 353060"/>
                  <a:gd name="connsiteY8" fmla="*/ 316230 h 756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53060" h="756920">
                    <a:moveTo>
                      <a:pt x="281305" y="316230"/>
                    </a:moveTo>
                    <a:cubicBezTo>
                      <a:pt x="312738" y="324485"/>
                      <a:pt x="344805" y="376555"/>
                      <a:pt x="330835" y="323850"/>
                    </a:cubicBezTo>
                    <a:cubicBezTo>
                      <a:pt x="326390" y="289560"/>
                      <a:pt x="353060" y="164466"/>
                      <a:pt x="330835" y="110491"/>
                    </a:cubicBezTo>
                    <a:cubicBezTo>
                      <a:pt x="320040" y="37466"/>
                      <a:pt x="241935" y="8255"/>
                      <a:pt x="197485" y="0"/>
                    </a:cubicBezTo>
                    <a:cubicBezTo>
                      <a:pt x="114935" y="1270"/>
                      <a:pt x="96520" y="8255"/>
                      <a:pt x="64135" y="60960"/>
                    </a:cubicBezTo>
                    <a:cubicBezTo>
                      <a:pt x="31750" y="113665"/>
                      <a:pt x="6350" y="274320"/>
                      <a:pt x="3175" y="316230"/>
                    </a:cubicBezTo>
                    <a:cubicBezTo>
                      <a:pt x="0" y="358140"/>
                      <a:pt x="43339" y="333693"/>
                      <a:pt x="45085" y="312420"/>
                    </a:cubicBezTo>
                    <a:cubicBezTo>
                      <a:pt x="73025" y="381635"/>
                      <a:pt x="39370" y="748030"/>
                      <a:pt x="170815" y="731520"/>
                    </a:cubicBezTo>
                    <a:cubicBezTo>
                      <a:pt x="328930" y="756920"/>
                      <a:pt x="254635" y="384175"/>
                      <a:pt x="281305" y="316230"/>
                    </a:cubicBezTo>
                    <a:close/>
                  </a:path>
                </a:pathLst>
              </a:cu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Oval 18"/>
              <p:cNvSpPr/>
              <p:nvPr/>
            </p:nvSpPr>
            <p:spPr>
              <a:xfrm>
                <a:off x="5300666" y="1943104"/>
                <a:ext cx="152400" cy="1524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B6F15528-21DE-4FAA-801E-634DDDAF4B2B}" type="slidenum">
              <a:rPr lang="en-US" sz="1800" smtClean="0">
                <a:solidFill>
                  <a:schemeClr val="bg1"/>
                </a:solidFill>
              </a:rPr>
              <a:pPr/>
              <a:t>10</a:t>
            </a:fld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0" y="6492875"/>
            <a:ext cx="2895600" cy="365125"/>
          </a:xfrm>
        </p:spPr>
        <p:txBody>
          <a:bodyPr/>
          <a:lstStyle/>
          <a:p>
            <a:pPr algn="l"/>
            <a:r>
              <a:rPr lang="en-US" sz="1800" smtClean="0">
                <a:solidFill>
                  <a:schemeClr val="bg1"/>
                </a:solidFill>
              </a:rPr>
              <a:t>6.1 Atheism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0"/>
            <a:ext cx="66929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</a:rPr>
              <a:t>II. Worldview Diagnostic Questions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" y="914400"/>
            <a:ext cx="91440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</a:rPr>
              <a:t>G. What is the meaning of human history?</a:t>
            </a:r>
          </a:p>
          <a:p>
            <a:r>
              <a:rPr lang="en-US" sz="3200" dirty="0" smtClean="0">
                <a:solidFill>
                  <a:schemeClr val="bg1"/>
                </a:solidFill>
              </a:rPr>
              <a:t>1) Since God doesn’t exist to give life meaning,</a:t>
            </a:r>
          </a:p>
          <a:p>
            <a:r>
              <a:rPr lang="en-US" sz="3200" dirty="0" smtClean="0">
                <a:solidFill>
                  <a:schemeClr val="bg1"/>
                </a:solidFill>
              </a:rPr>
              <a:t>     Atheists often look to other sources for meaning.</a:t>
            </a:r>
          </a:p>
          <a:p>
            <a:r>
              <a:rPr lang="en-US" sz="3200" dirty="0" smtClean="0">
                <a:solidFill>
                  <a:schemeClr val="bg1"/>
                </a:solidFill>
              </a:rPr>
              <a:t>        a) depending on what they count on for meaning;</a:t>
            </a:r>
          </a:p>
          <a:p>
            <a:r>
              <a:rPr lang="en-US" sz="3200" dirty="0" smtClean="0">
                <a:solidFill>
                  <a:schemeClr val="bg1"/>
                </a:solidFill>
              </a:rPr>
              <a:t>            atheists can tend to be pessimistic</a:t>
            </a:r>
          </a:p>
          <a:p>
            <a:r>
              <a:rPr lang="en-US" sz="3200" dirty="0" smtClean="0">
                <a:solidFill>
                  <a:schemeClr val="bg1"/>
                </a:solidFill>
              </a:rPr>
              <a:t>        b) it is much easier to attack another’s beliefs</a:t>
            </a:r>
          </a:p>
          <a:p>
            <a:r>
              <a:rPr lang="en-US" sz="3200" dirty="0" smtClean="0">
                <a:solidFill>
                  <a:schemeClr val="bg1"/>
                </a:solidFill>
              </a:rPr>
              <a:t>            than it is to defend your own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B6F15528-21DE-4FAA-801E-634DDDAF4B2B}" type="slidenum">
              <a:rPr lang="en-US" sz="1800" smtClean="0">
                <a:solidFill>
                  <a:schemeClr val="bg1"/>
                </a:solidFill>
              </a:rPr>
              <a:pPr/>
              <a:t>11</a:t>
            </a:fld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0" y="6492875"/>
            <a:ext cx="2895600" cy="365125"/>
          </a:xfrm>
        </p:spPr>
        <p:txBody>
          <a:bodyPr/>
          <a:lstStyle/>
          <a:p>
            <a:pPr algn="l"/>
            <a:r>
              <a:rPr lang="en-US" sz="1800" smtClean="0">
                <a:solidFill>
                  <a:schemeClr val="bg1"/>
                </a:solidFill>
              </a:rPr>
              <a:t>6.1 Atheism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0"/>
            <a:ext cx="66929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</a:rPr>
              <a:t>II. Worldview Diagnostic Questions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" y="914400"/>
            <a:ext cx="91440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</a:rPr>
              <a:t>H. What response does this worldview invoke?</a:t>
            </a:r>
          </a:p>
          <a:p>
            <a:r>
              <a:rPr lang="en-US" sz="3200" dirty="0" smtClean="0">
                <a:solidFill>
                  <a:schemeClr val="bg1"/>
                </a:solidFill>
              </a:rPr>
              <a:t>1) Since there is no higher power, there is nothing to</a:t>
            </a:r>
          </a:p>
          <a:p>
            <a:r>
              <a:rPr lang="en-US" sz="3200" dirty="0" smtClean="0">
                <a:solidFill>
                  <a:schemeClr val="bg1"/>
                </a:solidFill>
              </a:rPr>
              <a:t>      invoke any sense of “</a:t>
            </a:r>
            <a:r>
              <a:rPr lang="en-US" sz="3200" dirty="0" err="1" smtClean="0">
                <a:solidFill>
                  <a:schemeClr val="bg1"/>
                </a:solidFill>
              </a:rPr>
              <a:t>oughtness</a:t>
            </a:r>
            <a:r>
              <a:rPr lang="en-US" sz="3200" dirty="0" smtClean="0">
                <a:solidFill>
                  <a:schemeClr val="bg1"/>
                </a:solidFill>
              </a:rPr>
              <a:t>.”</a:t>
            </a:r>
          </a:p>
          <a:p>
            <a:r>
              <a:rPr lang="en-US" sz="3200" dirty="0" smtClean="0">
                <a:solidFill>
                  <a:schemeClr val="bg1"/>
                </a:solidFill>
              </a:rPr>
              <a:t>2) Anything that invokes a response has taken the</a:t>
            </a:r>
          </a:p>
          <a:p>
            <a:r>
              <a:rPr lang="en-US" sz="3200" dirty="0" smtClean="0">
                <a:solidFill>
                  <a:schemeClr val="bg1"/>
                </a:solidFill>
              </a:rPr>
              <a:t>     place of god, and is therefore false.</a:t>
            </a:r>
          </a:p>
          <a:p>
            <a:endParaRPr lang="en-US" sz="32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3886200" y="0"/>
            <a:ext cx="52578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solidFill>
                  <a:schemeClr val="bg1"/>
                </a:solidFill>
              </a:rPr>
              <a:t>Atheism</a:t>
            </a:r>
            <a:endParaRPr lang="en-US" sz="5400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81000" y="1066800"/>
            <a:ext cx="4181594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</a:rPr>
              <a:t>Reflection:</a:t>
            </a:r>
          </a:p>
          <a:p>
            <a:r>
              <a:rPr lang="en-US" sz="3200" dirty="0" smtClean="0">
                <a:solidFill>
                  <a:schemeClr val="bg1"/>
                </a:solidFill>
              </a:rPr>
              <a:t>1. In three sentences</a:t>
            </a:r>
          </a:p>
          <a:p>
            <a:r>
              <a:rPr lang="en-US" sz="3200" dirty="0" smtClean="0">
                <a:solidFill>
                  <a:schemeClr val="bg1"/>
                </a:solidFill>
              </a:rPr>
              <a:t>    or less, summarize</a:t>
            </a:r>
          </a:p>
          <a:p>
            <a:r>
              <a:rPr lang="en-US" sz="3200" dirty="0" smtClean="0">
                <a:solidFill>
                  <a:schemeClr val="bg1"/>
                </a:solidFill>
              </a:rPr>
              <a:t>    the worldview.</a:t>
            </a:r>
          </a:p>
          <a:p>
            <a:r>
              <a:rPr lang="en-US" sz="3200" dirty="0" smtClean="0">
                <a:solidFill>
                  <a:schemeClr val="bg1"/>
                </a:solidFill>
              </a:rPr>
              <a:t>2. What can I learn</a:t>
            </a:r>
          </a:p>
          <a:p>
            <a:r>
              <a:rPr lang="en-US" sz="3200" dirty="0" smtClean="0">
                <a:solidFill>
                  <a:schemeClr val="bg1"/>
                </a:solidFill>
              </a:rPr>
              <a:t>    from this worldview?</a:t>
            </a:r>
          </a:p>
          <a:p>
            <a:r>
              <a:rPr lang="en-US" sz="3200" dirty="0" smtClean="0">
                <a:solidFill>
                  <a:schemeClr val="bg1"/>
                </a:solidFill>
              </a:rPr>
              <a:t>3. How would I respond</a:t>
            </a:r>
          </a:p>
          <a:p>
            <a:r>
              <a:rPr lang="en-US" sz="3200" dirty="0" smtClean="0">
                <a:solidFill>
                  <a:schemeClr val="bg1"/>
                </a:solidFill>
              </a:rPr>
              <a:t>    to someone who</a:t>
            </a:r>
          </a:p>
          <a:p>
            <a:r>
              <a:rPr lang="en-US" sz="3200" dirty="0" smtClean="0">
                <a:solidFill>
                  <a:schemeClr val="bg1"/>
                </a:solidFill>
              </a:rPr>
              <a:t>    holds this worldview?</a:t>
            </a:r>
            <a:endParaRPr lang="en-US" sz="3200" dirty="0">
              <a:solidFill>
                <a:schemeClr val="bg1"/>
              </a:solidFill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5029200" y="2362200"/>
            <a:ext cx="3200400" cy="3657600"/>
            <a:chOff x="1447800" y="1295400"/>
            <a:chExt cx="3200400" cy="3657600"/>
          </a:xfrm>
        </p:grpSpPr>
        <p:sp>
          <p:nvSpPr>
            <p:cNvPr id="16" name="Rounded Rectangle 15"/>
            <p:cNvSpPr/>
            <p:nvPr/>
          </p:nvSpPr>
          <p:spPr>
            <a:xfrm>
              <a:off x="1447800" y="1295400"/>
              <a:ext cx="3200400" cy="3200400"/>
            </a:xfrm>
            <a:prstGeom prst="roundRect">
              <a:avLst/>
            </a:prstGeom>
            <a:solidFill>
              <a:schemeClr val="bg1"/>
            </a:solidFill>
            <a:ln w="635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16"/>
            <p:cNvSpPr/>
            <p:nvPr/>
          </p:nvSpPr>
          <p:spPr>
            <a:xfrm>
              <a:off x="2071468" y="3048000"/>
              <a:ext cx="1905000" cy="1905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 w="635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8" name="Group 22"/>
            <p:cNvGrpSpPr/>
            <p:nvPr/>
          </p:nvGrpSpPr>
          <p:grpSpPr>
            <a:xfrm>
              <a:off x="2847340" y="3505200"/>
              <a:ext cx="353060" cy="955672"/>
              <a:chOff x="5181600" y="1943104"/>
              <a:chExt cx="353060" cy="955672"/>
            </a:xfrm>
          </p:grpSpPr>
          <p:sp>
            <p:nvSpPr>
              <p:cNvPr id="19" name="Freeform 18"/>
              <p:cNvSpPr/>
              <p:nvPr/>
            </p:nvSpPr>
            <p:spPr>
              <a:xfrm>
                <a:off x="5181600" y="2141856"/>
                <a:ext cx="353060" cy="756920"/>
              </a:xfrm>
              <a:custGeom>
                <a:avLst/>
                <a:gdLst>
                  <a:gd name="connsiteX0" fmla="*/ 303530 w 367030"/>
                  <a:gd name="connsiteY0" fmla="*/ 317500 h 735330"/>
                  <a:gd name="connsiteX1" fmla="*/ 353060 w 367030"/>
                  <a:gd name="connsiteY1" fmla="*/ 325120 h 735330"/>
                  <a:gd name="connsiteX2" fmla="*/ 219710 w 367030"/>
                  <a:gd name="connsiteY2" fmla="*/ 1270 h 735330"/>
                  <a:gd name="connsiteX3" fmla="*/ 25400 w 367030"/>
                  <a:gd name="connsiteY3" fmla="*/ 317500 h 735330"/>
                  <a:gd name="connsiteX4" fmla="*/ 67310 w 367030"/>
                  <a:gd name="connsiteY4" fmla="*/ 313690 h 735330"/>
                  <a:gd name="connsiteX5" fmla="*/ 193040 w 367030"/>
                  <a:gd name="connsiteY5" fmla="*/ 732790 h 735330"/>
                  <a:gd name="connsiteX6" fmla="*/ 303530 w 367030"/>
                  <a:gd name="connsiteY6" fmla="*/ 317500 h 735330"/>
                  <a:gd name="connsiteX0" fmla="*/ 281305 w 344805"/>
                  <a:gd name="connsiteY0" fmla="*/ 360045 h 777875"/>
                  <a:gd name="connsiteX1" fmla="*/ 330835 w 344805"/>
                  <a:gd name="connsiteY1" fmla="*/ 367665 h 777875"/>
                  <a:gd name="connsiteX2" fmla="*/ 197485 w 344805"/>
                  <a:gd name="connsiteY2" fmla="*/ 43815 h 777875"/>
                  <a:gd name="connsiteX3" fmla="*/ 64135 w 344805"/>
                  <a:gd name="connsiteY3" fmla="*/ 104775 h 777875"/>
                  <a:gd name="connsiteX4" fmla="*/ 3175 w 344805"/>
                  <a:gd name="connsiteY4" fmla="*/ 360045 h 777875"/>
                  <a:gd name="connsiteX5" fmla="*/ 45085 w 344805"/>
                  <a:gd name="connsiteY5" fmla="*/ 356235 h 777875"/>
                  <a:gd name="connsiteX6" fmla="*/ 170815 w 344805"/>
                  <a:gd name="connsiteY6" fmla="*/ 775335 h 777875"/>
                  <a:gd name="connsiteX7" fmla="*/ 281305 w 344805"/>
                  <a:gd name="connsiteY7" fmla="*/ 360045 h 777875"/>
                  <a:gd name="connsiteX0" fmla="*/ 281305 w 344805"/>
                  <a:gd name="connsiteY0" fmla="*/ 324485 h 742315"/>
                  <a:gd name="connsiteX1" fmla="*/ 330835 w 344805"/>
                  <a:gd name="connsiteY1" fmla="*/ 332105 h 742315"/>
                  <a:gd name="connsiteX2" fmla="*/ 254635 w 344805"/>
                  <a:gd name="connsiteY2" fmla="*/ 118746 h 742315"/>
                  <a:gd name="connsiteX3" fmla="*/ 197485 w 344805"/>
                  <a:gd name="connsiteY3" fmla="*/ 8255 h 742315"/>
                  <a:gd name="connsiteX4" fmla="*/ 64135 w 344805"/>
                  <a:gd name="connsiteY4" fmla="*/ 69215 h 742315"/>
                  <a:gd name="connsiteX5" fmla="*/ 3175 w 344805"/>
                  <a:gd name="connsiteY5" fmla="*/ 324485 h 742315"/>
                  <a:gd name="connsiteX6" fmla="*/ 45085 w 344805"/>
                  <a:gd name="connsiteY6" fmla="*/ 320675 h 742315"/>
                  <a:gd name="connsiteX7" fmla="*/ 170815 w 344805"/>
                  <a:gd name="connsiteY7" fmla="*/ 739775 h 742315"/>
                  <a:gd name="connsiteX8" fmla="*/ 281305 w 344805"/>
                  <a:gd name="connsiteY8" fmla="*/ 324485 h 742315"/>
                  <a:gd name="connsiteX0" fmla="*/ 281305 w 344805"/>
                  <a:gd name="connsiteY0" fmla="*/ 324485 h 742315"/>
                  <a:gd name="connsiteX1" fmla="*/ 330835 w 344805"/>
                  <a:gd name="connsiteY1" fmla="*/ 332105 h 742315"/>
                  <a:gd name="connsiteX2" fmla="*/ 254635 w 344805"/>
                  <a:gd name="connsiteY2" fmla="*/ 118746 h 742315"/>
                  <a:gd name="connsiteX3" fmla="*/ 197485 w 344805"/>
                  <a:gd name="connsiteY3" fmla="*/ 8255 h 742315"/>
                  <a:gd name="connsiteX4" fmla="*/ 64135 w 344805"/>
                  <a:gd name="connsiteY4" fmla="*/ 69215 h 742315"/>
                  <a:gd name="connsiteX5" fmla="*/ 3175 w 344805"/>
                  <a:gd name="connsiteY5" fmla="*/ 324485 h 742315"/>
                  <a:gd name="connsiteX6" fmla="*/ 45085 w 344805"/>
                  <a:gd name="connsiteY6" fmla="*/ 320675 h 742315"/>
                  <a:gd name="connsiteX7" fmla="*/ 170815 w 344805"/>
                  <a:gd name="connsiteY7" fmla="*/ 739775 h 742315"/>
                  <a:gd name="connsiteX8" fmla="*/ 281305 w 344805"/>
                  <a:gd name="connsiteY8" fmla="*/ 324485 h 742315"/>
                  <a:gd name="connsiteX0" fmla="*/ 281305 w 361950"/>
                  <a:gd name="connsiteY0" fmla="*/ 324485 h 742315"/>
                  <a:gd name="connsiteX1" fmla="*/ 330835 w 361950"/>
                  <a:gd name="connsiteY1" fmla="*/ 332105 h 742315"/>
                  <a:gd name="connsiteX2" fmla="*/ 330835 w 361950"/>
                  <a:gd name="connsiteY2" fmla="*/ 118746 h 742315"/>
                  <a:gd name="connsiteX3" fmla="*/ 197485 w 361950"/>
                  <a:gd name="connsiteY3" fmla="*/ 8255 h 742315"/>
                  <a:gd name="connsiteX4" fmla="*/ 64135 w 361950"/>
                  <a:gd name="connsiteY4" fmla="*/ 69215 h 742315"/>
                  <a:gd name="connsiteX5" fmla="*/ 3175 w 361950"/>
                  <a:gd name="connsiteY5" fmla="*/ 324485 h 742315"/>
                  <a:gd name="connsiteX6" fmla="*/ 45085 w 361950"/>
                  <a:gd name="connsiteY6" fmla="*/ 320675 h 742315"/>
                  <a:gd name="connsiteX7" fmla="*/ 170815 w 361950"/>
                  <a:gd name="connsiteY7" fmla="*/ 739775 h 742315"/>
                  <a:gd name="connsiteX8" fmla="*/ 281305 w 361950"/>
                  <a:gd name="connsiteY8" fmla="*/ 324485 h 742315"/>
                  <a:gd name="connsiteX0" fmla="*/ 281305 w 353060"/>
                  <a:gd name="connsiteY0" fmla="*/ 324485 h 742315"/>
                  <a:gd name="connsiteX1" fmla="*/ 330835 w 353060"/>
                  <a:gd name="connsiteY1" fmla="*/ 332105 h 742315"/>
                  <a:gd name="connsiteX2" fmla="*/ 330835 w 353060"/>
                  <a:gd name="connsiteY2" fmla="*/ 118746 h 742315"/>
                  <a:gd name="connsiteX3" fmla="*/ 197485 w 353060"/>
                  <a:gd name="connsiteY3" fmla="*/ 8255 h 742315"/>
                  <a:gd name="connsiteX4" fmla="*/ 64135 w 353060"/>
                  <a:gd name="connsiteY4" fmla="*/ 69215 h 742315"/>
                  <a:gd name="connsiteX5" fmla="*/ 3175 w 353060"/>
                  <a:gd name="connsiteY5" fmla="*/ 324485 h 742315"/>
                  <a:gd name="connsiteX6" fmla="*/ 45085 w 353060"/>
                  <a:gd name="connsiteY6" fmla="*/ 320675 h 742315"/>
                  <a:gd name="connsiteX7" fmla="*/ 170815 w 353060"/>
                  <a:gd name="connsiteY7" fmla="*/ 739775 h 742315"/>
                  <a:gd name="connsiteX8" fmla="*/ 281305 w 353060"/>
                  <a:gd name="connsiteY8" fmla="*/ 324485 h 742315"/>
                  <a:gd name="connsiteX0" fmla="*/ 281305 w 353060"/>
                  <a:gd name="connsiteY0" fmla="*/ 324485 h 739775"/>
                  <a:gd name="connsiteX1" fmla="*/ 330835 w 353060"/>
                  <a:gd name="connsiteY1" fmla="*/ 332105 h 739775"/>
                  <a:gd name="connsiteX2" fmla="*/ 330835 w 353060"/>
                  <a:gd name="connsiteY2" fmla="*/ 118746 h 739775"/>
                  <a:gd name="connsiteX3" fmla="*/ 197485 w 353060"/>
                  <a:gd name="connsiteY3" fmla="*/ 8255 h 739775"/>
                  <a:gd name="connsiteX4" fmla="*/ 64135 w 353060"/>
                  <a:gd name="connsiteY4" fmla="*/ 69215 h 739775"/>
                  <a:gd name="connsiteX5" fmla="*/ 3175 w 353060"/>
                  <a:gd name="connsiteY5" fmla="*/ 324485 h 739775"/>
                  <a:gd name="connsiteX6" fmla="*/ 45085 w 353060"/>
                  <a:gd name="connsiteY6" fmla="*/ 320675 h 739775"/>
                  <a:gd name="connsiteX7" fmla="*/ 170815 w 353060"/>
                  <a:gd name="connsiteY7" fmla="*/ 739775 h 739775"/>
                  <a:gd name="connsiteX8" fmla="*/ 281305 w 353060"/>
                  <a:gd name="connsiteY8" fmla="*/ 324485 h 739775"/>
                  <a:gd name="connsiteX0" fmla="*/ 281305 w 353060"/>
                  <a:gd name="connsiteY0" fmla="*/ 324485 h 739775"/>
                  <a:gd name="connsiteX1" fmla="*/ 330835 w 353060"/>
                  <a:gd name="connsiteY1" fmla="*/ 332105 h 739775"/>
                  <a:gd name="connsiteX2" fmla="*/ 330835 w 353060"/>
                  <a:gd name="connsiteY2" fmla="*/ 118746 h 739775"/>
                  <a:gd name="connsiteX3" fmla="*/ 197485 w 353060"/>
                  <a:gd name="connsiteY3" fmla="*/ 8255 h 739775"/>
                  <a:gd name="connsiteX4" fmla="*/ 64135 w 353060"/>
                  <a:gd name="connsiteY4" fmla="*/ 69215 h 739775"/>
                  <a:gd name="connsiteX5" fmla="*/ 3175 w 353060"/>
                  <a:gd name="connsiteY5" fmla="*/ 324485 h 739775"/>
                  <a:gd name="connsiteX6" fmla="*/ 45085 w 353060"/>
                  <a:gd name="connsiteY6" fmla="*/ 320675 h 739775"/>
                  <a:gd name="connsiteX7" fmla="*/ 170815 w 353060"/>
                  <a:gd name="connsiteY7" fmla="*/ 739775 h 739775"/>
                  <a:gd name="connsiteX8" fmla="*/ 281305 w 353060"/>
                  <a:gd name="connsiteY8" fmla="*/ 324485 h 739775"/>
                  <a:gd name="connsiteX0" fmla="*/ 281305 w 353060"/>
                  <a:gd name="connsiteY0" fmla="*/ 324485 h 765175"/>
                  <a:gd name="connsiteX1" fmla="*/ 330835 w 353060"/>
                  <a:gd name="connsiteY1" fmla="*/ 332105 h 765175"/>
                  <a:gd name="connsiteX2" fmla="*/ 330835 w 353060"/>
                  <a:gd name="connsiteY2" fmla="*/ 118746 h 765175"/>
                  <a:gd name="connsiteX3" fmla="*/ 197485 w 353060"/>
                  <a:gd name="connsiteY3" fmla="*/ 8255 h 765175"/>
                  <a:gd name="connsiteX4" fmla="*/ 64135 w 353060"/>
                  <a:gd name="connsiteY4" fmla="*/ 69215 h 765175"/>
                  <a:gd name="connsiteX5" fmla="*/ 3175 w 353060"/>
                  <a:gd name="connsiteY5" fmla="*/ 324485 h 765175"/>
                  <a:gd name="connsiteX6" fmla="*/ 45085 w 353060"/>
                  <a:gd name="connsiteY6" fmla="*/ 320675 h 765175"/>
                  <a:gd name="connsiteX7" fmla="*/ 170815 w 353060"/>
                  <a:gd name="connsiteY7" fmla="*/ 739775 h 765175"/>
                  <a:gd name="connsiteX8" fmla="*/ 281305 w 353060"/>
                  <a:gd name="connsiteY8" fmla="*/ 324485 h 765175"/>
                  <a:gd name="connsiteX0" fmla="*/ 281305 w 353060"/>
                  <a:gd name="connsiteY0" fmla="*/ 324485 h 765175"/>
                  <a:gd name="connsiteX1" fmla="*/ 330835 w 353060"/>
                  <a:gd name="connsiteY1" fmla="*/ 332105 h 765175"/>
                  <a:gd name="connsiteX2" fmla="*/ 330835 w 353060"/>
                  <a:gd name="connsiteY2" fmla="*/ 118746 h 765175"/>
                  <a:gd name="connsiteX3" fmla="*/ 197485 w 353060"/>
                  <a:gd name="connsiteY3" fmla="*/ 8255 h 765175"/>
                  <a:gd name="connsiteX4" fmla="*/ 64135 w 353060"/>
                  <a:gd name="connsiteY4" fmla="*/ 69215 h 765175"/>
                  <a:gd name="connsiteX5" fmla="*/ 3175 w 353060"/>
                  <a:gd name="connsiteY5" fmla="*/ 324485 h 765175"/>
                  <a:gd name="connsiteX6" fmla="*/ 45085 w 353060"/>
                  <a:gd name="connsiteY6" fmla="*/ 320675 h 765175"/>
                  <a:gd name="connsiteX7" fmla="*/ 170815 w 353060"/>
                  <a:gd name="connsiteY7" fmla="*/ 739775 h 765175"/>
                  <a:gd name="connsiteX8" fmla="*/ 281305 w 353060"/>
                  <a:gd name="connsiteY8" fmla="*/ 324485 h 765175"/>
                  <a:gd name="connsiteX0" fmla="*/ 281305 w 353060"/>
                  <a:gd name="connsiteY0" fmla="*/ 324485 h 765175"/>
                  <a:gd name="connsiteX1" fmla="*/ 330835 w 353060"/>
                  <a:gd name="connsiteY1" fmla="*/ 332105 h 765175"/>
                  <a:gd name="connsiteX2" fmla="*/ 330835 w 353060"/>
                  <a:gd name="connsiteY2" fmla="*/ 118746 h 765175"/>
                  <a:gd name="connsiteX3" fmla="*/ 197485 w 353060"/>
                  <a:gd name="connsiteY3" fmla="*/ 8255 h 765175"/>
                  <a:gd name="connsiteX4" fmla="*/ 64135 w 353060"/>
                  <a:gd name="connsiteY4" fmla="*/ 69215 h 765175"/>
                  <a:gd name="connsiteX5" fmla="*/ 3175 w 353060"/>
                  <a:gd name="connsiteY5" fmla="*/ 324485 h 765175"/>
                  <a:gd name="connsiteX6" fmla="*/ 45085 w 353060"/>
                  <a:gd name="connsiteY6" fmla="*/ 320675 h 765175"/>
                  <a:gd name="connsiteX7" fmla="*/ 170815 w 353060"/>
                  <a:gd name="connsiteY7" fmla="*/ 739775 h 765175"/>
                  <a:gd name="connsiteX8" fmla="*/ 281305 w 353060"/>
                  <a:gd name="connsiteY8" fmla="*/ 324485 h 765175"/>
                  <a:gd name="connsiteX0" fmla="*/ 281305 w 353060"/>
                  <a:gd name="connsiteY0" fmla="*/ 324485 h 765175"/>
                  <a:gd name="connsiteX1" fmla="*/ 330835 w 353060"/>
                  <a:gd name="connsiteY1" fmla="*/ 332105 h 765175"/>
                  <a:gd name="connsiteX2" fmla="*/ 330835 w 353060"/>
                  <a:gd name="connsiteY2" fmla="*/ 118746 h 765175"/>
                  <a:gd name="connsiteX3" fmla="*/ 197485 w 353060"/>
                  <a:gd name="connsiteY3" fmla="*/ 8255 h 765175"/>
                  <a:gd name="connsiteX4" fmla="*/ 64135 w 353060"/>
                  <a:gd name="connsiteY4" fmla="*/ 69215 h 765175"/>
                  <a:gd name="connsiteX5" fmla="*/ 3175 w 353060"/>
                  <a:gd name="connsiteY5" fmla="*/ 324485 h 765175"/>
                  <a:gd name="connsiteX6" fmla="*/ 45085 w 353060"/>
                  <a:gd name="connsiteY6" fmla="*/ 320675 h 765175"/>
                  <a:gd name="connsiteX7" fmla="*/ 170815 w 353060"/>
                  <a:gd name="connsiteY7" fmla="*/ 739775 h 765175"/>
                  <a:gd name="connsiteX8" fmla="*/ 281305 w 353060"/>
                  <a:gd name="connsiteY8" fmla="*/ 324485 h 765175"/>
                  <a:gd name="connsiteX0" fmla="*/ 281305 w 353060"/>
                  <a:gd name="connsiteY0" fmla="*/ 324485 h 765175"/>
                  <a:gd name="connsiteX1" fmla="*/ 330835 w 353060"/>
                  <a:gd name="connsiteY1" fmla="*/ 332105 h 765175"/>
                  <a:gd name="connsiteX2" fmla="*/ 330835 w 353060"/>
                  <a:gd name="connsiteY2" fmla="*/ 118746 h 765175"/>
                  <a:gd name="connsiteX3" fmla="*/ 197485 w 353060"/>
                  <a:gd name="connsiteY3" fmla="*/ 8255 h 765175"/>
                  <a:gd name="connsiteX4" fmla="*/ 64135 w 353060"/>
                  <a:gd name="connsiteY4" fmla="*/ 69215 h 765175"/>
                  <a:gd name="connsiteX5" fmla="*/ 3175 w 353060"/>
                  <a:gd name="connsiteY5" fmla="*/ 324485 h 765175"/>
                  <a:gd name="connsiteX6" fmla="*/ 45085 w 353060"/>
                  <a:gd name="connsiteY6" fmla="*/ 320675 h 765175"/>
                  <a:gd name="connsiteX7" fmla="*/ 170815 w 353060"/>
                  <a:gd name="connsiteY7" fmla="*/ 739775 h 765175"/>
                  <a:gd name="connsiteX8" fmla="*/ 281305 w 353060"/>
                  <a:gd name="connsiteY8" fmla="*/ 324485 h 765175"/>
                  <a:gd name="connsiteX0" fmla="*/ 281305 w 353060"/>
                  <a:gd name="connsiteY0" fmla="*/ 316230 h 756920"/>
                  <a:gd name="connsiteX1" fmla="*/ 330835 w 353060"/>
                  <a:gd name="connsiteY1" fmla="*/ 323850 h 756920"/>
                  <a:gd name="connsiteX2" fmla="*/ 330835 w 353060"/>
                  <a:gd name="connsiteY2" fmla="*/ 110491 h 756920"/>
                  <a:gd name="connsiteX3" fmla="*/ 197485 w 353060"/>
                  <a:gd name="connsiteY3" fmla="*/ 0 h 756920"/>
                  <a:gd name="connsiteX4" fmla="*/ 64135 w 353060"/>
                  <a:gd name="connsiteY4" fmla="*/ 60960 h 756920"/>
                  <a:gd name="connsiteX5" fmla="*/ 3175 w 353060"/>
                  <a:gd name="connsiteY5" fmla="*/ 316230 h 756920"/>
                  <a:gd name="connsiteX6" fmla="*/ 45085 w 353060"/>
                  <a:gd name="connsiteY6" fmla="*/ 312420 h 756920"/>
                  <a:gd name="connsiteX7" fmla="*/ 170815 w 353060"/>
                  <a:gd name="connsiteY7" fmla="*/ 731520 h 756920"/>
                  <a:gd name="connsiteX8" fmla="*/ 281305 w 353060"/>
                  <a:gd name="connsiteY8" fmla="*/ 316230 h 756920"/>
                  <a:gd name="connsiteX0" fmla="*/ 281305 w 353060"/>
                  <a:gd name="connsiteY0" fmla="*/ 316230 h 756920"/>
                  <a:gd name="connsiteX1" fmla="*/ 330835 w 353060"/>
                  <a:gd name="connsiteY1" fmla="*/ 323850 h 756920"/>
                  <a:gd name="connsiteX2" fmla="*/ 330835 w 353060"/>
                  <a:gd name="connsiteY2" fmla="*/ 110491 h 756920"/>
                  <a:gd name="connsiteX3" fmla="*/ 197485 w 353060"/>
                  <a:gd name="connsiteY3" fmla="*/ 0 h 756920"/>
                  <a:gd name="connsiteX4" fmla="*/ 64135 w 353060"/>
                  <a:gd name="connsiteY4" fmla="*/ 60960 h 756920"/>
                  <a:gd name="connsiteX5" fmla="*/ 3175 w 353060"/>
                  <a:gd name="connsiteY5" fmla="*/ 316230 h 756920"/>
                  <a:gd name="connsiteX6" fmla="*/ 45085 w 353060"/>
                  <a:gd name="connsiteY6" fmla="*/ 312420 h 756920"/>
                  <a:gd name="connsiteX7" fmla="*/ 170815 w 353060"/>
                  <a:gd name="connsiteY7" fmla="*/ 731520 h 756920"/>
                  <a:gd name="connsiteX8" fmla="*/ 281305 w 353060"/>
                  <a:gd name="connsiteY8" fmla="*/ 316230 h 756920"/>
                  <a:gd name="connsiteX0" fmla="*/ 281305 w 353060"/>
                  <a:gd name="connsiteY0" fmla="*/ 316230 h 756920"/>
                  <a:gd name="connsiteX1" fmla="*/ 330835 w 353060"/>
                  <a:gd name="connsiteY1" fmla="*/ 323850 h 756920"/>
                  <a:gd name="connsiteX2" fmla="*/ 330835 w 353060"/>
                  <a:gd name="connsiteY2" fmla="*/ 110491 h 756920"/>
                  <a:gd name="connsiteX3" fmla="*/ 197485 w 353060"/>
                  <a:gd name="connsiteY3" fmla="*/ 0 h 756920"/>
                  <a:gd name="connsiteX4" fmla="*/ 64135 w 353060"/>
                  <a:gd name="connsiteY4" fmla="*/ 60960 h 756920"/>
                  <a:gd name="connsiteX5" fmla="*/ 3175 w 353060"/>
                  <a:gd name="connsiteY5" fmla="*/ 316230 h 756920"/>
                  <a:gd name="connsiteX6" fmla="*/ 45085 w 353060"/>
                  <a:gd name="connsiteY6" fmla="*/ 312420 h 756920"/>
                  <a:gd name="connsiteX7" fmla="*/ 170815 w 353060"/>
                  <a:gd name="connsiteY7" fmla="*/ 731520 h 756920"/>
                  <a:gd name="connsiteX8" fmla="*/ 281305 w 353060"/>
                  <a:gd name="connsiteY8" fmla="*/ 316230 h 756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53060" h="756920">
                    <a:moveTo>
                      <a:pt x="281305" y="316230"/>
                    </a:moveTo>
                    <a:cubicBezTo>
                      <a:pt x="312738" y="324485"/>
                      <a:pt x="344805" y="376555"/>
                      <a:pt x="330835" y="323850"/>
                    </a:cubicBezTo>
                    <a:cubicBezTo>
                      <a:pt x="326390" y="289560"/>
                      <a:pt x="353060" y="164466"/>
                      <a:pt x="330835" y="110491"/>
                    </a:cubicBezTo>
                    <a:cubicBezTo>
                      <a:pt x="320040" y="37466"/>
                      <a:pt x="241935" y="8255"/>
                      <a:pt x="197485" y="0"/>
                    </a:cubicBezTo>
                    <a:cubicBezTo>
                      <a:pt x="114935" y="1270"/>
                      <a:pt x="96520" y="8255"/>
                      <a:pt x="64135" y="60960"/>
                    </a:cubicBezTo>
                    <a:cubicBezTo>
                      <a:pt x="31750" y="113665"/>
                      <a:pt x="6350" y="274320"/>
                      <a:pt x="3175" y="316230"/>
                    </a:cubicBezTo>
                    <a:cubicBezTo>
                      <a:pt x="0" y="358140"/>
                      <a:pt x="43339" y="333693"/>
                      <a:pt x="45085" y="312420"/>
                    </a:cubicBezTo>
                    <a:cubicBezTo>
                      <a:pt x="73025" y="381635"/>
                      <a:pt x="39370" y="748030"/>
                      <a:pt x="170815" y="731520"/>
                    </a:cubicBezTo>
                    <a:cubicBezTo>
                      <a:pt x="328930" y="756920"/>
                      <a:pt x="254635" y="384175"/>
                      <a:pt x="281305" y="316230"/>
                    </a:cubicBezTo>
                    <a:close/>
                  </a:path>
                </a:pathLst>
              </a:cu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Oval 19"/>
              <p:cNvSpPr/>
              <p:nvPr/>
            </p:nvSpPr>
            <p:spPr>
              <a:xfrm>
                <a:off x="5300666" y="1943104"/>
                <a:ext cx="152400" cy="1524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B6F15528-21DE-4FAA-801E-634DDDAF4B2B}" type="slidenum">
              <a:rPr lang="en-US" sz="1800" smtClean="0">
                <a:solidFill>
                  <a:schemeClr val="bg1"/>
                </a:solidFill>
              </a:rPr>
              <a:pPr/>
              <a:t>2</a:t>
            </a:fld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0" y="6492875"/>
            <a:ext cx="2895600" cy="365125"/>
          </a:xfrm>
        </p:spPr>
        <p:txBody>
          <a:bodyPr/>
          <a:lstStyle/>
          <a:p>
            <a:pPr algn="l"/>
            <a:r>
              <a:rPr lang="en-US" sz="1800" smtClean="0">
                <a:solidFill>
                  <a:schemeClr val="bg1"/>
                </a:solidFill>
              </a:rPr>
              <a:t>6.1 Atheism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0"/>
            <a:ext cx="55047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</a:rPr>
              <a:t>I. Definition and Background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" y="914400"/>
            <a:ext cx="91440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</a:rPr>
              <a:t>A. The term ‘atheism’ comes from the Greek word</a:t>
            </a:r>
          </a:p>
          <a:p>
            <a:r>
              <a:rPr lang="en-US" sz="3200" dirty="0" smtClean="0">
                <a:solidFill>
                  <a:schemeClr val="bg1"/>
                </a:solidFill>
              </a:rPr>
              <a:t>     ‘</a:t>
            </a:r>
            <a:r>
              <a:rPr lang="en-US" sz="3200" dirty="0" err="1" smtClean="0">
                <a:solidFill>
                  <a:schemeClr val="bg1"/>
                </a:solidFill>
              </a:rPr>
              <a:t>atheos</a:t>
            </a:r>
            <a:r>
              <a:rPr lang="en-US" sz="3200" dirty="0" smtClean="0">
                <a:solidFill>
                  <a:schemeClr val="bg1"/>
                </a:solidFill>
              </a:rPr>
              <a:t>’ meaning ‘without God’. </a:t>
            </a:r>
          </a:p>
          <a:p>
            <a:r>
              <a:rPr lang="en-US" sz="3200" dirty="0" smtClean="0">
                <a:solidFill>
                  <a:schemeClr val="bg1"/>
                </a:solidFill>
              </a:rPr>
              <a:t>B. Atheism is a non-prophet organization.</a:t>
            </a:r>
          </a:p>
          <a:p>
            <a:endParaRPr lang="en-US" sz="3200" dirty="0" smtClean="0">
              <a:solidFill>
                <a:schemeClr val="bg1"/>
              </a:solidFill>
            </a:endParaRPr>
          </a:p>
          <a:p>
            <a:endParaRPr lang="en-US" sz="3200" dirty="0" smtClean="0">
              <a:solidFill>
                <a:schemeClr val="bg1"/>
              </a:solidFill>
            </a:endParaRPr>
          </a:p>
          <a:p>
            <a:r>
              <a:rPr lang="en-US" sz="3200" dirty="0" smtClean="0">
                <a:solidFill>
                  <a:schemeClr val="bg1"/>
                </a:solidFill>
              </a:rPr>
              <a:t>Handout: Atheistic Primer</a:t>
            </a:r>
          </a:p>
          <a:p>
            <a:r>
              <a:rPr lang="en-US" sz="3200" dirty="0" smtClean="0">
                <a:solidFill>
                  <a:schemeClr val="bg1"/>
                </a:solidFill>
              </a:rPr>
              <a:t>by Doug </a:t>
            </a:r>
            <a:r>
              <a:rPr lang="en-US" sz="3200" dirty="0" err="1" smtClean="0">
                <a:solidFill>
                  <a:schemeClr val="bg1"/>
                </a:solidFill>
              </a:rPr>
              <a:t>Fattig</a:t>
            </a:r>
            <a:endParaRPr lang="en-US" sz="3200" dirty="0" smtClean="0">
              <a:solidFill>
                <a:schemeClr val="bg1"/>
              </a:solidFill>
            </a:endParaRPr>
          </a:p>
        </p:txBody>
      </p:sp>
      <p:pic>
        <p:nvPicPr>
          <p:cNvPr id="1026" name="Picture 2" descr="C:\Data\08 RMC\03 COURSES\04 HTH180- Christian Mind\Lessons\06.1- atheism\douglas fatti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0" y="2590800"/>
            <a:ext cx="2700338" cy="40003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2.1- Christian Mind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2050" name="Picture 2" descr="C:\Data\08 RMC\03 COURSES\04 HTH180- Christian Mind\Lessons\06.1- atheism\atheists- color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92383" y="0"/>
            <a:ext cx="7751618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B6F15528-21DE-4FAA-801E-634DDDAF4B2B}" type="slidenum">
              <a:rPr lang="en-US" sz="1800" smtClean="0">
                <a:solidFill>
                  <a:schemeClr val="bg1"/>
                </a:solidFill>
              </a:rPr>
              <a:pPr/>
              <a:t>4</a:t>
            </a:fld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0" y="6492875"/>
            <a:ext cx="2895600" cy="365125"/>
          </a:xfrm>
        </p:spPr>
        <p:txBody>
          <a:bodyPr/>
          <a:lstStyle/>
          <a:p>
            <a:pPr algn="l"/>
            <a:r>
              <a:rPr lang="en-US" sz="1800" smtClean="0">
                <a:solidFill>
                  <a:schemeClr val="bg1"/>
                </a:solidFill>
              </a:rPr>
              <a:t>6.1 Atheism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0"/>
            <a:ext cx="66929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</a:rPr>
              <a:t>II. Worldview Diagnostic Questions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" y="914400"/>
            <a:ext cx="91440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</a:rPr>
              <a:t>A. What is the nature of Ultimate reality?</a:t>
            </a:r>
          </a:p>
          <a:p>
            <a:r>
              <a:rPr lang="en-US" sz="3200" dirty="0" smtClean="0">
                <a:solidFill>
                  <a:schemeClr val="bg1"/>
                </a:solidFill>
              </a:rPr>
              <a:t>1) Not God.</a:t>
            </a:r>
          </a:p>
          <a:p>
            <a:r>
              <a:rPr lang="en-US" sz="3200" dirty="0" smtClean="0">
                <a:solidFill>
                  <a:schemeClr val="bg1"/>
                </a:solidFill>
              </a:rPr>
              <a:t>2) Atheism is often misunderstood. It means that</a:t>
            </a:r>
          </a:p>
          <a:p>
            <a:r>
              <a:rPr lang="en-US" sz="3200" dirty="0" smtClean="0">
                <a:solidFill>
                  <a:schemeClr val="bg1"/>
                </a:solidFill>
              </a:rPr>
              <a:t>     there is no ultimate anything- even something that</a:t>
            </a:r>
          </a:p>
          <a:p>
            <a:r>
              <a:rPr lang="en-US" sz="3200" dirty="0" smtClean="0">
                <a:solidFill>
                  <a:schemeClr val="bg1"/>
                </a:solidFill>
              </a:rPr>
              <a:t>     I have ascribed as ultimate.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B6F15528-21DE-4FAA-801E-634DDDAF4B2B}" type="slidenum">
              <a:rPr lang="en-US" sz="1800" smtClean="0">
                <a:solidFill>
                  <a:schemeClr val="bg1"/>
                </a:solidFill>
              </a:rPr>
              <a:pPr/>
              <a:t>5</a:t>
            </a:fld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0" y="6492875"/>
            <a:ext cx="2895600" cy="365125"/>
          </a:xfrm>
        </p:spPr>
        <p:txBody>
          <a:bodyPr/>
          <a:lstStyle/>
          <a:p>
            <a:pPr algn="l"/>
            <a:r>
              <a:rPr lang="en-US" sz="1800" smtClean="0">
                <a:solidFill>
                  <a:schemeClr val="bg1"/>
                </a:solidFill>
              </a:rPr>
              <a:t>6.1 Atheism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0"/>
            <a:ext cx="66929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</a:rPr>
              <a:t>II. Worldview Diagnostic Questions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" y="914400"/>
            <a:ext cx="91440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</a:rPr>
              <a:t>B. What is the nature of physical reality?</a:t>
            </a:r>
          </a:p>
          <a:p>
            <a:r>
              <a:rPr lang="en-US" sz="3200" dirty="0" smtClean="0">
                <a:solidFill>
                  <a:schemeClr val="bg1"/>
                </a:solidFill>
              </a:rPr>
              <a:t>1) The world around us is made of matter.</a:t>
            </a:r>
          </a:p>
          <a:p>
            <a:r>
              <a:rPr lang="en-US" sz="3200" dirty="0" smtClean="0">
                <a:solidFill>
                  <a:schemeClr val="bg1"/>
                </a:solidFill>
              </a:rPr>
              <a:t>2) Everything can be measured and quantified.</a:t>
            </a:r>
          </a:p>
          <a:p>
            <a:r>
              <a:rPr lang="en-US" sz="3200" dirty="0" smtClean="0">
                <a:solidFill>
                  <a:schemeClr val="bg1"/>
                </a:solidFill>
              </a:rPr>
              <a:t>3) There is no spiritual side to life, or realm of</a:t>
            </a:r>
          </a:p>
          <a:p>
            <a:r>
              <a:rPr lang="en-US" sz="3200" dirty="0" smtClean="0">
                <a:solidFill>
                  <a:schemeClr val="bg1"/>
                </a:solidFill>
              </a:rPr>
              <a:t>    metaphysical.</a:t>
            </a:r>
          </a:p>
          <a:p>
            <a:endParaRPr lang="en-US" sz="32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B6F15528-21DE-4FAA-801E-634DDDAF4B2B}" type="slidenum">
              <a:rPr lang="en-US" sz="1800" smtClean="0">
                <a:solidFill>
                  <a:schemeClr val="bg1"/>
                </a:solidFill>
              </a:rPr>
              <a:pPr/>
              <a:t>6</a:t>
            </a:fld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0" y="6492875"/>
            <a:ext cx="2895600" cy="365125"/>
          </a:xfrm>
        </p:spPr>
        <p:txBody>
          <a:bodyPr/>
          <a:lstStyle/>
          <a:p>
            <a:pPr algn="l"/>
            <a:r>
              <a:rPr lang="en-US" sz="1800" smtClean="0">
                <a:solidFill>
                  <a:schemeClr val="bg1"/>
                </a:solidFill>
              </a:rPr>
              <a:t>6.1 Atheism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0"/>
            <a:ext cx="66929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</a:rPr>
              <a:t>II. Worldview Diagnostic Questions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" y="914400"/>
            <a:ext cx="91440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</a:rPr>
              <a:t>C. What does it mean to be human?</a:t>
            </a:r>
          </a:p>
          <a:p>
            <a:r>
              <a:rPr lang="en-US" sz="3200" dirty="0" smtClean="0">
                <a:solidFill>
                  <a:schemeClr val="bg1"/>
                </a:solidFill>
              </a:rPr>
              <a:t>1) Generally speaking, humans have no special place</a:t>
            </a:r>
          </a:p>
          <a:p>
            <a:r>
              <a:rPr lang="en-US" sz="3200" dirty="0" smtClean="0">
                <a:solidFill>
                  <a:schemeClr val="bg1"/>
                </a:solidFill>
              </a:rPr>
              <a:t>     above the rest of the natural world as in other</a:t>
            </a:r>
          </a:p>
          <a:p>
            <a:r>
              <a:rPr lang="en-US" sz="3200" dirty="0" smtClean="0">
                <a:solidFill>
                  <a:schemeClr val="bg1"/>
                </a:solidFill>
              </a:rPr>
              <a:t>     beliefs.</a:t>
            </a:r>
          </a:p>
          <a:p>
            <a:endParaRPr lang="en-US" sz="32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B6F15528-21DE-4FAA-801E-634DDDAF4B2B}" type="slidenum">
              <a:rPr lang="en-US" sz="1800" smtClean="0">
                <a:solidFill>
                  <a:schemeClr val="bg1"/>
                </a:solidFill>
              </a:rPr>
              <a:pPr/>
              <a:t>7</a:t>
            </a:fld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0" y="6492875"/>
            <a:ext cx="2895600" cy="365125"/>
          </a:xfrm>
        </p:spPr>
        <p:txBody>
          <a:bodyPr/>
          <a:lstStyle/>
          <a:p>
            <a:pPr algn="l"/>
            <a:r>
              <a:rPr lang="en-US" sz="1800" smtClean="0">
                <a:solidFill>
                  <a:schemeClr val="bg1"/>
                </a:solidFill>
              </a:rPr>
              <a:t>6.1 Atheism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0"/>
            <a:ext cx="66929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</a:rPr>
              <a:t>II. Worldview Diagnostic Questions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" y="914400"/>
            <a:ext cx="91440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</a:rPr>
              <a:t>D. Why is it possible to know anything at all?</a:t>
            </a:r>
          </a:p>
          <a:p>
            <a:r>
              <a:rPr lang="en-US" sz="3200" dirty="0" smtClean="0">
                <a:solidFill>
                  <a:schemeClr val="bg1"/>
                </a:solidFill>
              </a:rPr>
              <a:t>1) We can never really be sure of anything, since all</a:t>
            </a:r>
          </a:p>
          <a:p>
            <a:r>
              <a:rPr lang="en-US" sz="3200" dirty="0" smtClean="0">
                <a:solidFill>
                  <a:schemeClr val="bg1"/>
                </a:solidFill>
              </a:rPr>
              <a:t>     beings that have the ability to communicate also</a:t>
            </a:r>
          </a:p>
          <a:p>
            <a:r>
              <a:rPr lang="en-US" sz="3200" dirty="0" smtClean="0">
                <a:solidFill>
                  <a:schemeClr val="bg1"/>
                </a:solidFill>
              </a:rPr>
              <a:t>     have the power to deceive. Nothing is to be</a:t>
            </a:r>
          </a:p>
          <a:p>
            <a:r>
              <a:rPr lang="en-US" sz="3200" dirty="0" smtClean="0">
                <a:solidFill>
                  <a:schemeClr val="bg1"/>
                </a:solidFill>
              </a:rPr>
              <a:t>     trusted.</a:t>
            </a:r>
          </a:p>
          <a:p>
            <a:r>
              <a:rPr lang="en-US" sz="3200" dirty="0" smtClean="0">
                <a:solidFill>
                  <a:schemeClr val="bg1"/>
                </a:solidFill>
              </a:rPr>
              <a:t>2) It is possible to assert that nothing is ever as it</a:t>
            </a:r>
          </a:p>
          <a:p>
            <a:r>
              <a:rPr lang="en-US" sz="3200" dirty="0" smtClean="0">
                <a:solidFill>
                  <a:schemeClr val="bg1"/>
                </a:solidFill>
              </a:rPr>
              <a:t>    seems.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B6F15528-21DE-4FAA-801E-634DDDAF4B2B}" type="slidenum">
              <a:rPr lang="en-US" sz="1800" smtClean="0">
                <a:solidFill>
                  <a:schemeClr val="bg1"/>
                </a:solidFill>
              </a:rPr>
              <a:pPr/>
              <a:t>8</a:t>
            </a:fld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0" y="6492875"/>
            <a:ext cx="2895600" cy="365125"/>
          </a:xfrm>
        </p:spPr>
        <p:txBody>
          <a:bodyPr/>
          <a:lstStyle/>
          <a:p>
            <a:pPr algn="l"/>
            <a:r>
              <a:rPr lang="en-US" sz="1800" smtClean="0">
                <a:solidFill>
                  <a:schemeClr val="bg1"/>
                </a:solidFill>
              </a:rPr>
              <a:t>6.1 Atheism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0"/>
            <a:ext cx="66929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</a:rPr>
              <a:t>II. Worldview Diagnostic Questions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" y="914400"/>
            <a:ext cx="91440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</a:rPr>
              <a:t>E. What will happen at death?</a:t>
            </a:r>
          </a:p>
          <a:p>
            <a:r>
              <a:rPr lang="en-US" sz="3200" dirty="0" smtClean="0">
                <a:solidFill>
                  <a:schemeClr val="bg1"/>
                </a:solidFill>
              </a:rPr>
              <a:t>1) We cannot really be sure, since no trustworthy</a:t>
            </a:r>
          </a:p>
          <a:p>
            <a:r>
              <a:rPr lang="en-US" sz="3200" dirty="0" smtClean="0">
                <a:solidFill>
                  <a:schemeClr val="bg1"/>
                </a:solidFill>
              </a:rPr>
              <a:t>     person has ever been able to tell us.</a:t>
            </a:r>
          </a:p>
          <a:p>
            <a:r>
              <a:rPr lang="en-US" sz="3200" dirty="0" smtClean="0">
                <a:solidFill>
                  <a:schemeClr val="bg1"/>
                </a:solidFill>
              </a:rPr>
              <a:t>2) But probably nothing, since there isn’t a god, there</a:t>
            </a:r>
          </a:p>
          <a:p>
            <a:r>
              <a:rPr lang="en-US" sz="3200" dirty="0" smtClean="0">
                <a:solidFill>
                  <a:schemeClr val="bg1"/>
                </a:solidFill>
              </a:rPr>
              <a:t>     is no reward (heaven) or punishment (hell).</a:t>
            </a:r>
          </a:p>
          <a:p>
            <a:endParaRPr lang="en-US" sz="32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B6F15528-21DE-4FAA-801E-634DDDAF4B2B}" type="slidenum">
              <a:rPr lang="en-US" sz="1800" smtClean="0">
                <a:solidFill>
                  <a:schemeClr val="bg1"/>
                </a:solidFill>
              </a:rPr>
              <a:pPr/>
              <a:t>9</a:t>
            </a:fld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0" y="6492875"/>
            <a:ext cx="2895600" cy="365125"/>
          </a:xfrm>
        </p:spPr>
        <p:txBody>
          <a:bodyPr/>
          <a:lstStyle/>
          <a:p>
            <a:pPr algn="l"/>
            <a:r>
              <a:rPr lang="en-US" sz="1800" smtClean="0">
                <a:solidFill>
                  <a:schemeClr val="bg1"/>
                </a:solidFill>
              </a:rPr>
              <a:t>6.1 Atheism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0"/>
            <a:ext cx="66929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</a:rPr>
              <a:t>II. Worldview Diagnostic Questions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" y="914400"/>
            <a:ext cx="91440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</a:rPr>
              <a:t>F. What is the basis for morality?</a:t>
            </a:r>
          </a:p>
          <a:p>
            <a:r>
              <a:rPr lang="en-US" sz="3200" dirty="0" smtClean="0">
                <a:solidFill>
                  <a:schemeClr val="bg1"/>
                </a:solidFill>
              </a:rPr>
              <a:t>1) This depends on what the rest of the worldview is</a:t>
            </a:r>
          </a:p>
          <a:p>
            <a:r>
              <a:rPr lang="en-US" sz="3200" dirty="0" smtClean="0">
                <a:solidFill>
                  <a:schemeClr val="bg1"/>
                </a:solidFill>
              </a:rPr>
              <a:t>     based on.</a:t>
            </a:r>
          </a:p>
          <a:p>
            <a:r>
              <a:rPr lang="en-US" sz="3200" dirty="0" smtClean="0">
                <a:solidFill>
                  <a:schemeClr val="bg1"/>
                </a:solidFill>
              </a:rPr>
              <a:t>2) But since there is no higher power, it can’t be God.</a:t>
            </a:r>
          </a:p>
          <a:p>
            <a:r>
              <a:rPr lang="en-US" sz="3200" dirty="0" smtClean="0">
                <a:solidFill>
                  <a:schemeClr val="bg1"/>
                </a:solidFill>
              </a:rPr>
              <a:t>3) Good and evil probably don’t really exist, since they</a:t>
            </a:r>
          </a:p>
          <a:p>
            <a:r>
              <a:rPr lang="en-US" sz="3200" dirty="0" smtClean="0">
                <a:solidFill>
                  <a:schemeClr val="bg1"/>
                </a:solidFill>
              </a:rPr>
              <a:t>    are metaphysical.</a:t>
            </a:r>
          </a:p>
          <a:p>
            <a:endParaRPr lang="en-US" sz="32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</TotalTime>
  <Words>1373</Words>
  <Application>Microsoft Office PowerPoint</Application>
  <PresentationFormat>On-screen Show (4:3)</PresentationFormat>
  <Paragraphs>157</Paragraphs>
  <Slides>12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Brad netbook</dc:creator>
  <cp:lastModifiedBy>Randy Colver</cp:lastModifiedBy>
  <cp:revision>33</cp:revision>
  <dcterms:created xsi:type="dcterms:W3CDTF">2006-08-16T00:00:00Z</dcterms:created>
  <dcterms:modified xsi:type="dcterms:W3CDTF">2013-09-01T07:47:08Z</dcterms:modified>
</cp:coreProperties>
</file>