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60" r:id="rId3"/>
    <p:sldId id="261" r:id="rId4"/>
    <p:sldId id="262" r:id="rId5"/>
    <p:sldId id="263"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35" autoAdjust="0"/>
    <p:restoredTop sz="94716" autoAdjust="0"/>
  </p:normalViewPr>
  <p:slideViewPr>
    <p:cSldViewPr>
      <p:cViewPr varScale="1">
        <p:scale>
          <a:sx n="65" d="100"/>
          <a:sy n="65" d="100"/>
        </p:scale>
        <p:origin x="-49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90BC923-88BB-4D5C-A19C-2E8135C6840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8A0760A-E2C3-467B-B1FB-87E410D2046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64E309-9306-4C27-902E-7A7130CA2DC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62F753-522B-4239-83BC-8F138692FB7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442B5C-217D-4A1E-BD8D-08EC1623565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9B3FAC-FCAA-4FB9-8889-EB0681E8138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97600ED-15A9-474D-87E8-602C4E5EA59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F90AEC0-BB6F-4AB4-A757-B701D814378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1317A43-236A-4F19-91A3-D4FC5A0D032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A56146-57CA-46CB-A6C2-BD338E40D32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9F7F1A-99E9-4BD6-9BB9-B6FB56A1C26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charset="0"/>
              </a:defRPr>
            </a:lvl1pPr>
          </a:lstStyle>
          <a:p>
            <a:pPr>
              <a:defRPr/>
            </a:pPr>
            <a:fld id="{D9DE8D06-7695-4C79-90CB-CF7EAC1630FE}"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Mind</a:t>
            </a:r>
          </a:p>
        </p:txBody>
      </p:sp>
      <p:sp>
        <p:nvSpPr>
          <p:cNvPr id="2051" name="Rectangle 3"/>
          <p:cNvSpPr>
            <a:spLocks noGrp="1" noChangeArrowheads="1"/>
          </p:cNvSpPr>
          <p:nvPr>
            <p:ph type="subTitle" idx="1"/>
          </p:nvPr>
        </p:nvSpPr>
        <p:spPr/>
        <p:txBody>
          <a:bodyPr/>
          <a:lstStyle/>
          <a:p>
            <a:pPr eaLnBrk="1" hangingPunct="1"/>
            <a:r>
              <a:rPr lang="en-US" sz="2400" dirty="0" smtClean="0"/>
              <a:t>Theistic Existentialism</a:t>
            </a:r>
          </a:p>
        </p:txBody>
      </p:sp>
      <p:sp>
        <p:nvSpPr>
          <p:cNvPr id="5" name="TextBox 4"/>
          <p:cNvSpPr txBox="1"/>
          <p:nvPr/>
        </p:nvSpPr>
        <p:spPr>
          <a:xfrm>
            <a:off x="1813602" y="5867400"/>
            <a:ext cx="5884944" cy="369332"/>
          </a:xfrm>
          <a:prstGeom prst="rect">
            <a:avLst/>
          </a:prstGeom>
          <a:noFill/>
        </p:spPr>
        <p:txBody>
          <a:bodyPr wrap="none" rtlCol="0">
            <a:spAutoFit/>
          </a:bodyPr>
          <a:lstStyle/>
          <a:p>
            <a:r>
              <a:rPr lang="en-US" dirty="0" smtClean="0"/>
              <a:t>Adapted </a:t>
            </a:r>
            <a:r>
              <a:rPr lang="en-US" dirty="0" smtClean="0"/>
              <a:t>from James Sire’s </a:t>
            </a:r>
            <a:r>
              <a:rPr lang="en-US" i="1" dirty="0" smtClean="0"/>
              <a:t>The Universe Next </a:t>
            </a:r>
            <a:r>
              <a:rPr lang="en-US" i="1" dirty="0" smtClean="0"/>
              <a:t>Door.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Worldview Diagnostic Questions</a:t>
            </a:r>
            <a:endParaRPr lang="en-US" dirty="0" smtClean="0">
              <a:effectLst>
                <a:outerShdw blurRad="38100" dist="38100" dir="2700000" algn="tl">
                  <a:srgbClr val="000000">
                    <a:alpha val="43137"/>
                  </a:srgbClr>
                </a:outerShdw>
              </a:effectLst>
            </a:endParaRPr>
          </a:p>
          <a:p>
            <a:pPr eaLnBrk="1" hangingPunct="1">
              <a:buNone/>
            </a:pP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What is the nature of Ultimate reality?</a:t>
            </a:r>
            <a:endParaRPr lang="en-US" dirty="0" smtClean="0">
              <a:effectLst>
                <a:outerShdw blurRad="38100" dist="38100" dir="2700000" algn="tl">
                  <a:srgbClr val="000000">
                    <a:alpha val="43137"/>
                  </a:srgbClr>
                </a:outerShdw>
              </a:effectLst>
            </a:endParaRPr>
          </a:p>
          <a:p>
            <a:pPr lvl="1"/>
            <a:r>
              <a:rPr lang="en-CA" dirty="0" smtClean="0">
                <a:effectLst>
                  <a:outerShdw blurRad="38100" dist="38100" dir="2700000" algn="tl">
                    <a:srgbClr val="000000">
                      <a:alpha val="43137"/>
                    </a:srgbClr>
                  </a:outerShdw>
                </a:effectLst>
              </a:rPr>
              <a:t>God is infinite and personal (triune), transcendent immanent, omniscient, sovereign, and good.</a:t>
            </a:r>
            <a:endParaRPr lang="en-US" dirty="0" smtClean="0">
              <a:effectLst>
                <a:outerShdw blurRad="38100" dist="38100" dir="2700000" algn="tl">
                  <a:srgbClr val="000000">
                    <a:alpha val="43137"/>
                  </a:srgbClr>
                </a:outerShdw>
              </a:effectLst>
            </a:endParaRP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nature of physical reality?</a:t>
            </a:r>
          </a:p>
          <a:p>
            <a:pPr lvl="1" eaLnBrk="1" hangingPunct="1"/>
            <a:r>
              <a:rPr lang="en-US" dirty="0" smtClean="0">
                <a:effectLst>
                  <a:outerShdw blurRad="38100" dist="38100" dir="2700000" algn="tl">
                    <a:srgbClr val="000000">
                      <a:alpha val="43137"/>
                    </a:srgbClr>
                  </a:outerShdw>
                </a:effectLst>
              </a:rPr>
              <a:t>God created the cosmos ex nihilo to operate with a uniformity of cause and effect in an open system. </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does it mean to be human?</a:t>
            </a:r>
          </a:p>
          <a:p>
            <a:pPr lvl="1" eaLnBrk="1" hangingPunct="1"/>
            <a:r>
              <a:rPr lang="en-US" dirty="0" smtClean="0">
                <a:effectLst>
                  <a:outerShdw blurRad="38100" dist="38100" dir="2700000" algn="tl">
                    <a:srgbClr val="000000">
                      <a:alpha val="43137"/>
                    </a:srgbClr>
                  </a:outerShdw>
                </a:effectLst>
              </a:rPr>
              <a:t>Human beings are created in the image of God, and thus possess personality, self-transcendence, intelligence, morality, gregariousness, and creativity.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Human beings were created good, but through the Fall the image of God became defaced. </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will happen at death?</a:t>
            </a:r>
          </a:p>
          <a:p>
            <a:pPr lvl="1" eaLnBrk="1" hangingPunct="1"/>
            <a:r>
              <a:rPr lang="en-US" dirty="0" smtClean="0">
                <a:effectLst>
                  <a:outerShdw blurRad="38100" dist="38100" dir="2700000" algn="tl">
                    <a:srgbClr val="000000">
                      <a:alpha val="43137"/>
                    </a:srgbClr>
                  </a:outerShdw>
                </a:effectLst>
              </a:rPr>
              <a:t>For each person, death is a gate that leads to life with God or the gate to eternal separation from the only thing that will ultimately fulfill human aspirations.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basis for morality?</a:t>
            </a:r>
          </a:p>
          <a:p>
            <a:pPr lvl="1" eaLnBrk="1" hangingPunct="1"/>
            <a:r>
              <a:rPr lang="en-US" dirty="0" smtClean="0">
                <a:effectLst>
                  <a:outerShdw blurRad="38100" dist="38100" dir="2700000" algn="tl">
                    <a:srgbClr val="000000">
                      <a:alpha val="43137"/>
                    </a:srgbClr>
                  </a:outerShdw>
                </a:effectLst>
              </a:rPr>
              <a:t>Ethics is transcendent and is based on the character of God as good. </a:t>
            </a:r>
          </a:p>
          <a:p>
            <a:pPr eaLnBrk="1" hangingPunct="1"/>
            <a:r>
              <a:rPr lang="en-US" dirty="0" smtClean="0">
                <a:effectLst>
                  <a:outerShdw blurRad="38100" dist="38100" dir="2700000" algn="tl">
                    <a:srgbClr val="000000">
                      <a:alpha val="43137"/>
                    </a:srgbClr>
                  </a:outerShdw>
                </a:effectLst>
              </a:rPr>
              <a:t>What response does this worldview invoke?</a:t>
            </a:r>
          </a:p>
          <a:p>
            <a:pPr lvl="1" eaLnBrk="1" hangingPunct="1"/>
            <a:r>
              <a:rPr lang="en-US" dirty="0" smtClean="0">
                <a:effectLst>
                  <a:outerShdw blurRad="38100" dist="38100" dir="2700000" algn="tl">
                    <a:srgbClr val="000000">
                      <a:alpha val="43137"/>
                    </a:srgbClr>
                  </a:outerShdw>
                </a:effectLst>
              </a:rPr>
              <a:t>A core commitment of Christian theists is to live to seek first the kingdom of God; to glorify God and enjoy him forever.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Why is it possible to know anything at all? What is the meaning of human history?</a:t>
            </a:r>
          </a:p>
          <a:p>
            <a:pPr lvl="1" eaLnBrk="1" hangingPunct="1"/>
            <a:r>
              <a:rPr lang="en-US" dirty="0" smtClean="0">
                <a:effectLst>
                  <a:outerShdw blurRad="38100" dist="38100" dir="2700000" algn="tl">
                    <a:srgbClr val="000000">
                      <a:alpha val="43137"/>
                    </a:srgbClr>
                  </a:outerShdw>
                </a:effectLst>
              </a:rPr>
              <a:t>This sounds theistic, but with one huge difference we will see as we explore it.</a:t>
            </a:r>
          </a:p>
          <a:p>
            <a:pPr lvl="1" eaLnBrk="1" hangingPunct="1"/>
            <a:r>
              <a:rPr lang="en-US" dirty="0" smtClean="0">
                <a:effectLst>
                  <a:outerShdw blurRad="38100" dist="38100" dir="2700000" algn="tl">
                    <a:srgbClr val="000000">
                      <a:alpha val="43137"/>
                    </a:srgbClr>
                  </a:outerShdw>
                </a:effectLst>
              </a:rPr>
              <a:t>This version of existentialism does not concern itself with the character of God as a beginning stance.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It arrives there, but it does not start there.</a:t>
            </a:r>
          </a:p>
          <a:p>
            <a:pPr lvl="2" eaLnBrk="1" hangingPunct="1"/>
            <a:r>
              <a:rPr lang="en-US" dirty="0" smtClean="0">
                <a:effectLst>
                  <a:outerShdw blurRad="38100" dist="38100" dir="2700000" algn="tl">
                    <a:srgbClr val="000000">
                      <a:alpha val="43137"/>
                    </a:srgbClr>
                  </a:outerShdw>
                </a:effectLst>
              </a:rPr>
              <a:t>It starts with human nature and our relationship to the cosmos and God.</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a human being? And why is it possible to know anything at all?</a:t>
            </a:r>
          </a:p>
          <a:p>
            <a:pPr lvl="1" eaLnBrk="1" hangingPunct="1"/>
            <a:r>
              <a:rPr lang="en-US" dirty="0" smtClean="0">
                <a:effectLst>
                  <a:outerShdw blurRad="38100" dist="38100" dir="2700000" algn="tl">
                    <a:srgbClr val="000000">
                      <a:alpha val="43137"/>
                    </a:srgbClr>
                  </a:outerShdw>
                </a:effectLst>
              </a:rPr>
              <a:t>Human beings are personal beings, who, when they come to full consciousness, find themselves in an alien universe; whether or not God created is a tough question to be solved not by reason, but by faith.</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Definition and Background</a:t>
            </a:r>
            <a:endParaRPr lang="en-US" dirty="0" smtClean="0">
              <a:effectLst>
                <a:outerShdw blurRad="38100" dist="38100" dir="2700000" algn="tl">
                  <a:srgbClr val="000000">
                    <a:alpha val="43137"/>
                  </a:srgbClr>
                </a:outerShdw>
              </a:effectLst>
            </a:endParaRPr>
          </a:p>
          <a:p>
            <a:r>
              <a:rPr lang="en-CA" dirty="0" smtClean="0">
                <a:effectLst>
                  <a:outerShdw blurRad="38100" dist="38100" dir="2700000" algn="tl">
                    <a:srgbClr val="000000">
                      <a:alpha val="43137"/>
                    </a:srgbClr>
                  </a:outerShdw>
                </a:effectLst>
              </a:rPr>
              <a:t>Existentialism comes in two varieties, atheistic and theistic.</a:t>
            </a:r>
            <a:endParaRPr lang="en-US" dirty="0" smtClean="0">
              <a:effectLst>
                <a:outerShdw blurRad="38100" dist="38100" dir="2700000" algn="tl">
                  <a:srgbClr val="000000">
                    <a:alpha val="43137"/>
                  </a:srgbClr>
                </a:outerShdw>
              </a:effectLst>
            </a:endParaRPr>
          </a:p>
          <a:p>
            <a:pPr lvl="1"/>
            <a:r>
              <a:rPr lang="en-CA" dirty="0" smtClean="0">
                <a:effectLst>
                  <a:outerShdw blurRad="38100" dist="38100" dir="2700000" algn="tl">
                    <a:srgbClr val="000000">
                      <a:alpha val="43137"/>
                    </a:srgbClr>
                  </a:outerShdw>
                </a:effectLst>
              </a:rPr>
              <a:t>We’ll touch on atheistic existentialism later.</a:t>
            </a:r>
            <a:endParaRPr lang="en-US" dirty="0" smtClean="0">
              <a:effectLst>
                <a:outerShdw blurRad="38100" dist="38100" dir="2700000" algn="tl">
                  <a:srgbClr val="000000">
                    <a:alpha val="43137"/>
                  </a:srgbClr>
                </a:outerShdw>
              </a:effectLst>
            </a:endParaRPr>
          </a:p>
          <a:p>
            <a:pPr lvl="1"/>
            <a:r>
              <a:rPr lang="en-US" dirty="0" smtClean="0">
                <a:effectLst>
                  <a:outerShdw blurRad="38100" dist="38100" dir="2700000" algn="tl">
                    <a:srgbClr val="000000">
                      <a:alpha val="43137"/>
                    </a:srgbClr>
                  </a:outerShdw>
                </a:effectLst>
              </a:rPr>
              <a:t>Although it is best known “out there,” theistic existentialism has the biggest impact on modern-day Christianity, and actually came first.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When a person first comes into self-awareness, there are many things he must deal with: the certainty of his own existence, his own awareness and own determination.</a:t>
            </a:r>
          </a:p>
          <a:p>
            <a:pPr lvl="1" eaLnBrk="1" hangingPunct="1"/>
            <a:r>
              <a:rPr lang="en-US" dirty="0" smtClean="0">
                <a:effectLst>
                  <a:outerShdw blurRad="38100" dist="38100" dir="2700000" algn="tl">
                    <a:srgbClr val="000000">
                      <a:alpha val="43137"/>
                    </a:srgbClr>
                  </a:outerShdw>
                </a:effectLst>
              </a:rPr>
              <a:t>These things you can start with.</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The tragedy is that he (in that moment) is not aware of God’s existence.</a:t>
            </a:r>
          </a:p>
          <a:p>
            <a:pPr lvl="1" eaLnBrk="1" hangingPunct="1"/>
            <a:r>
              <a:rPr lang="en-US" dirty="0" smtClean="0">
                <a:effectLst>
                  <a:outerShdw blurRad="38100" dist="38100" dir="2700000" algn="tl">
                    <a:srgbClr val="000000">
                      <a:alpha val="43137"/>
                    </a:srgbClr>
                  </a:outerShdw>
                </a:effectLst>
              </a:rPr>
              <a:t>He doesn’t even give us the pleasure of making himself unambiguously known.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a human being? And how do we know what is right and wrong?</a:t>
            </a:r>
          </a:p>
          <a:p>
            <a:pPr lvl="1" eaLnBrk="1" hangingPunct="1"/>
            <a:r>
              <a:rPr lang="en-US" dirty="0" smtClean="0">
                <a:effectLst>
                  <a:outerShdw blurRad="38100" dist="38100" dir="2700000" algn="tl">
                    <a:srgbClr val="000000">
                      <a:alpha val="43137"/>
                    </a:srgbClr>
                  </a:outerShdw>
                </a:effectLst>
              </a:rPr>
              <a:t>The personal is the valuable. </a:t>
            </a:r>
          </a:p>
          <a:p>
            <a:pPr lvl="1" eaLnBrk="1" hangingPunct="1"/>
            <a:r>
              <a:rPr lang="en-US" dirty="0" smtClean="0">
                <a:effectLst>
                  <a:outerShdw blurRad="38100" dist="38100" dir="2700000" algn="tl">
                    <a:srgbClr val="000000">
                      <a:alpha val="43137"/>
                    </a:srgbClr>
                  </a:outerShdw>
                </a:effectLst>
              </a:rPr>
              <a:t>Again, we have the subjectivity and objectivity to make up the human.</a:t>
            </a:r>
          </a:p>
          <a:p>
            <a:pPr lvl="1" eaLnBrk="1" hangingPunct="1"/>
            <a:r>
              <a:rPr lang="en-US" dirty="0" smtClean="0">
                <a:effectLst>
                  <a:outerShdw blurRad="38100" dist="38100" dir="2700000" algn="tl">
                    <a:srgbClr val="000000">
                      <a:alpha val="43137"/>
                    </a:srgbClr>
                  </a:outerShdw>
                </a:effectLst>
              </a:rPr>
              <a:t>Only this time, we have God as the ultimate person, and this is the ultimate value.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This puts all morality back to him.</a:t>
            </a:r>
          </a:p>
          <a:p>
            <a:pPr lvl="1" eaLnBrk="1" hangingPunct="1"/>
            <a:r>
              <a:rPr lang="en-US" dirty="0" smtClean="0">
                <a:effectLst>
                  <a:outerShdw blurRad="38100" dist="38100" dir="2700000" algn="tl">
                    <a:srgbClr val="000000">
                      <a:alpha val="43137"/>
                    </a:srgbClr>
                  </a:outerShdw>
                </a:effectLst>
              </a:rPr>
              <a:t>But instead of it being based on his goodness, it is based on how our “sin” affects our relationship with the person of God.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aphicFrame>
        <p:nvGraphicFramePr>
          <p:cNvPr id="5" name="Table 4"/>
          <p:cNvGraphicFramePr>
            <a:graphicFrameLocks noGrp="1"/>
          </p:cNvGraphicFramePr>
          <p:nvPr/>
        </p:nvGraphicFramePr>
        <p:xfrm>
          <a:off x="533400" y="2057400"/>
          <a:ext cx="6096001" cy="3581400"/>
        </p:xfrm>
        <a:graphic>
          <a:graphicData uri="http://schemas.openxmlformats.org/drawingml/2006/table">
            <a:tbl>
              <a:tblPr/>
              <a:tblGrid>
                <a:gridCol w="1354667"/>
                <a:gridCol w="2370667"/>
                <a:gridCol w="2370667"/>
              </a:tblGrid>
              <a:tr h="571500">
                <a:tc>
                  <a:txBody>
                    <a:bodyPr/>
                    <a:lstStyle/>
                    <a:p>
                      <a:pPr marL="0" marR="0">
                        <a:spcBef>
                          <a:spcPts val="0"/>
                        </a:spcBef>
                        <a:spcAft>
                          <a:spcPts val="0"/>
                        </a:spcAft>
                      </a:pPr>
                      <a:endParaRPr lang="en-US" sz="1100">
                        <a:solidFill>
                          <a:srgbClr val="000000"/>
                        </a:solidFill>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CA" sz="2000" b="1" dirty="0">
                          <a:solidFill>
                            <a:srgbClr val="000000"/>
                          </a:solidFill>
                          <a:latin typeface="Calibri"/>
                          <a:ea typeface="Calibri"/>
                          <a:cs typeface="Times New Roman"/>
                        </a:rPr>
                        <a:t>Depersonalized</a:t>
                      </a:r>
                      <a:endParaRPr lang="en-US" sz="2000" dirty="0">
                        <a:solidFill>
                          <a:srgbClr val="000000"/>
                        </a:solidFill>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CA" sz="2000" b="1">
                          <a:solidFill>
                            <a:srgbClr val="000000"/>
                          </a:solidFill>
                          <a:latin typeface="Calibri"/>
                          <a:ea typeface="Calibri"/>
                          <a:cs typeface="Times New Roman"/>
                        </a:rPr>
                        <a:t>Personalized</a:t>
                      </a:r>
                      <a:endParaRPr lang="en-US" sz="2000">
                        <a:solidFill>
                          <a:srgbClr val="000000"/>
                        </a:solidFill>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1500">
                <a:tc>
                  <a:txBody>
                    <a:bodyPr/>
                    <a:lstStyle/>
                    <a:p>
                      <a:pPr marL="0" marR="0">
                        <a:spcBef>
                          <a:spcPts val="0"/>
                        </a:spcBef>
                        <a:spcAft>
                          <a:spcPts val="0"/>
                        </a:spcAft>
                      </a:pPr>
                      <a:r>
                        <a:rPr lang="en-CA" sz="1800" b="1" dirty="0">
                          <a:solidFill>
                            <a:srgbClr val="000000"/>
                          </a:solidFill>
                          <a:latin typeface="Calibri"/>
                          <a:ea typeface="Calibri"/>
                          <a:cs typeface="Times New Roman"/>
                        </a:rPr>
                        <a:t>Sin</a:t>
                      </a:r>
                      <a:endParaRPr lang="en-US" sz="1800" dirty="0">
                        <a:solidFill>
                          <a:srgbClr val="000000"/>
                        </a:solidFill>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solidFill>
                      <a:srgbClr val="C0C0C0"/>
                    </a:solidFill>
                  </a:tcPr>
                </a:tc>
                <a:tc>
                  <a:txBody>
                    <a:bodyPr/>
                    <a:lstStyle/>
                    <a:p>
                      <a:pPr marL="0" marR="0">
                        <a:spcBef>
                          <a:spcPts val="0"/>
                        </a:spcBef>
                        <a:spcAft>
                          <a:spcPts val="0"/>
                        </a:spcAft>
                      </a:pPr>
                      <a:r>
                        <a:rPr lang="en-CA" sz="2000" dirty="0">
                          <a:solidFill>
                            <a:srgbClr val="000000"/>
                          </a:solidFill>
                          <a:latin typeface="Calibri"/>
                          <a:ea typeface="Calibri"/>
                          <a:cs typeface="Times New Roman"/>
                        </a:rPr>
                        <a:t>Breaking a rule</a:t>
                      </a:r>
                      <a:endParaRPr lang="en-US" sz="2000" dirty="0">
                        <a:solidFill>
                          <a:srgbClr val="000000"/>
                        </a:solidFill>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solidFill>
                      <a:srgbClr val="C0C0C0"/>
                    </a:solidFill>
                  </a:tcPr>
                </a:tc>
                <a:tc>
                  <a:txBody>
                    <a:bodyPr/>
                    <a:lstStyle/>
                    <a:p>
                      <a:pPr marL="0" marR="0">
                        <a:spcBef>
                          <a:spcPts val="0"/>
                        </a:spcBef>
                        <a:spcAft>
                          <a:spcPts val="0"/>
                        </a:spcAft>
                      </a:pPr>
                      <a:r>
                        <a:rPr lang="en-US" sz="2000">
                          <a:solidFill>
                            <a:srgbClr val="000000"/>
                          </a:solidFill>
                          <a:latin typeface="Calibri"/>
                          <a:ea typeface="Calibri"/>
                          <a:cs typeface="Times New Roman"/>
                        </a:rPr>
                        <a:t>Betraying a relationship</a:t>
                      </a:r>
                    </a:p>
                  </a:txBody>
                  <a:tcPr marL="68580" marR="68580" marT="0" marB="0">
                    <a:lnL>
                      <a:noFill/>
                    </a:lnL>
                    <a:lnR>
                      <a:noFill/>
                    </a:lnR>
                    <a:lnT w="12700" cap="flat" cmpd="sng" algn="ctr">
                      <a:solidFill>
                        <a:srgbClr val="000000"/>
                      </a:solidFill>
                      <a:prstDash val="solid"/>
                      <a:round/>
                      <a:headEnd type="none" w="med" len="med"/>
                      <a:tailEnd type="none" w="med" len="med"/>
                    </a:lnT>
                    <a:lnB>
                      <a:noFill/>
                    </a:lnB>
                    <a:solidFill>
                      <a:srgbClr val="C0C0C0"/>
                    </a:solidFill>
                  </a:tcPr>
                </a:tc>
              </a:tr>
              <a:tr h="571500">
                <a:tc>
                  <a:txBody>
                    <a:bodyPr/>
                    <a:lstStyle/>
                    <a:p>
                      <a:pPr marL="0" marR="0">
                        <a:spcBef>
                          <a:spcPts val="0"/>
                        </a:spcBef>
                        <a:spcAft>
                          <a:spcPts val="0"/>
                        </a:spcAft>
                      </a:pPr>
                      <a:r>
                        <a:rPr lang="en-CA" sz="1800" b="1" dirty="0">
                          <a:solidFill>
                            <a:srgbClr val="000000"/>
                          </a:solidFill>
                          <a:latin typeface="Calibri"/>
                          <a:ea typeface="Calibri"/>
                          <a:cs typeface="Times New Roman"/>
                        </a:rPr>
                        <a:t>Repentance</a:t>
                      </a:r>
                      <a:endParaRPr lang="en-US" sz="1800" dirty="0">
                        <a:solidFill>
                          <a:srgbClr val="000000"/>
                        </a:solidFill>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r>
                        <a:rPr lang="en-CA" sz="2000" dirty="0">
                          <a:solidFill>
                            <a:srgbClr val="000000"/>
                          </a:solidFill>
                          <a:latin typeface="Calibri"/>
                          <a:ea typeface="Calibri"/>
                          <a:cs typeface="Times New Roman"/>
                        </a:rPr>
                        <a:t>Admitting guilt</a:t>
                      </a:r>
                      <a:endParaRPr lang="en-US" sz="2000" dirty="0">
                        <a:solidFill>
                          <a:srgbClr val="000000"/>
                        </a:solidFill>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r>
                        <a:rPr lang="en-US" sz="2000">
                          <a:solidFill>
                            <a:srgbClr val="000000"/>
                          </a:solidFill>
                          <a:latin typeface="Calibri"/>
                          <a:ea typeface="Calibri"/>
                          <a:cs typeface="Times New Roman"/>
                        </a:rPr>
                        <a:t>Sorrowing over betrayal</a:t>
                      </a:r>
                    </a:p>
                  </a:txBody>
                  <a:tcPr marL="68580" marR="68580" marT="0" marB="0">
                    <a:lnL>
                      <a:noFill/>
                    </a:lnL>
                    <a:lnR>
                      <a:noFill/>
                    </a:lnR>
                    <a:lnT>
                      <a:noFill/>
                    </a:lnT>
                    <a:lnB>
                      <a:noFill/>
                    </a:lnB>
                  </a:tcPr>
                </a:tc>
              </a:tr>
              <a:tr h="571500">
                <a:tc>
                  <a:txBody>
                    <a:bodyPr/>
                    <a:lstStyle/>
                    <a:p>
                      <a:pPr marL="0" marR="0">
                        <a:spcBef>
                          <a:spcPts val="0"/>
                        </a:spcBef>
                        <a:spcAft>
                          <a:spcPts val="0"/>
                        </a:spcAft>
                      </a:pPr>
                      <a:r>
                        <a:rPr lang="en-CA" sz="1800" b="1" dirty="0">
                          <a:solidFill>
                            <a:srgbClr val="000000"/>
                          </a:solidFill>
                          <a:latin typeface="Calibri"/>
                          <a:ea typeface="Calibri"/>
                          <a:cs typeface="Times New Roman"/>
                        </a:rPr>
                        <a:t>Forgiveness</a:t>
                      </a:r>
                      <a:endParaRPr lang="en-US" sz="1800" dirty="0">
                        <a:solidFill>
                          <a:srgbClr val="000000"/>
                        </a:solidFill>
                        <a:latin typeface="Calibri"/>
                        <a:ea typeface="Calibri"/>
                        <a:cs typeface="Times New Roman"/>
                      </a:endParaRPr>
                    </a:p>
                  </a:txBody>
                  <a:tcPr marL="68580" marR="68580" marT="0" marB="0">
                    <a:lnL>
                      <a:noFill/>
                    </a:lnL>
                    <a:lnR>
                      <a:noFill/>
                    </a:lnR>
                    <a:lnT>
                      <a:noFill/>
                    </a:lnT>
                    <a:lnB>
                      <a:noFill/>
                    </a:lnB>
                    <a:solidFill>
                      <a:srgbClr val="C0C0C0"/>
                    </a:solidFill>
                  </a:tcPr>
                </a:tc>
                <a:tc>
                  <a:txBody>
                    <a:bodyPr/>
                    <a:lstStyle/>
                    <a:p>
                      <a:pPr marL="0" marR="0">
                        <a:spcBef>
                          <a:spcPts val="0"/>
                        </a:spcBef>
                        <a:spcAft>
                          <a:spcPts val="0"/>
                        </a:spcAft>
                      </a:pPr>
                      <a:r>
                        <a:rPr lang="en-CA" sz="2000" dirty="0">
                          <a:solidFill>
                            <a:srgbClr val="000000"/>
                          </a:solidFill>
                          <a:latin typeface="Calibri"/>
                          <a:ea typeface="Calibri"/>
                          <a:cs typeface="Times New Roman"/>
                        </a:rPr>
                        <a:t>Cancelling a penalty</a:t>
                      </a:r>
                      <a:endParaRPr lang="en-US" sz="2000" dirty="0">
                        <a:solidFill>
                          <a:srgbClr val="000000"/>
                        </a:solidFill>
                        <a:latin typeface="Calibri"/>
                        <a:ea typeface="Calibri"/>
                        <a:cs typeface="Times New Roman"/>
                      </a:endParaRPr>
                    </a:p>
                  </a:txBody>
                  <a:tcPr marL="68580" marR="68580" marT="0" marB="0">
                    <a:lnL>
                      <a:noFill/>
                    </a:lnL>
                    <a:lnR>
                      <a:noFill/>
                    </a:lnR>
                    <a:lnT>
                      <a:noFill/>
                    </a:lnT>
                    <a:lnB>
                      <a:noFill/>
                    </a:lnB>
                    <a:solidFill>
                      <a:srgbClr val="C0C0C0"/>
                    </a:solidFill>
                  </a:tcPr>
                </a:tc>
                <a:tc>
                  <a:txBody>
                    <a:bodyPr/>
                    <a:lstStyle/>
                    <a:p>
                      <a:pPr marL="0" marR="0">
                        <a:spcBef>
                          <a:spcPts val="0"/>
                        </a:spcBef>
                        <a:spcAft>
                          <a:spcPts val="0"/>
                        </a:spcAft>
                      </a:pPr>
                      <a:r>
                        <a:rPr lang="en-US" sz="2000">
                          <a:solidFill>
                            <a:srgbClr val="000000"/>
                          </a:solidFill>
                          <a:latin typeface="Calibri"/>
                          <a:ea typeface="Calibri"/>
                          <a:cs typeface="Times New Roman"/>
                        </a:rPr>
                        <a:t>Renewing fellowship</a:t>
                      </a:r>
                    </a:p>
                  </a:txBody>
                  <a:tcPr marL="68580" marR="68580" marT="0" marB="0">
                    <a:lnL>
                      <a:noFill/>
                    </a:lnL>
                    <a:lnR>
                      <a:noFill/>
                    </a:lnR>
                    <a:lnT>
                      <a:noFill/>
                    </a:lnT>
                    <a:lnB>
                      <a:noFill/>
                    </a:lnB>
                    <a:solidFill>
                      <a:srgbClr val="C0C0C0"/>
                    </a:solidFill>
                  </a:tcPr>
                </a:tc>
              </a:tr>
              <a:tr h="571500">
                <a:tc>
                  <a:txBody>
                    <a:bodyPr/>
                    <a:lstStyle/>
                    <a:p>
                      <a:pPr marL="0" marR="0">
                        <a:spcBef>
                          <a:spcPts val="0"/>
                        </a:spcBef>
                        <a:spcAft>
                          <a:spcPts val="0"/>
                        </a:spcAft>
                      </a:pPr>
                      <a:r>
                        <a:rPr lang="en-CA" sz="1800" b="1" dirty="0">
                          <a:solidFill>
                            <a:srgbClr val="000000"/>
                          </a:solidFill>
                          <a:latin typeface="Calibri"/>
                          <a:ea typeface="Calibri"/>
                          <a:cs typeface="Times New Roman"/>
                        </a:rPr>
                        <a:t>Faith</a:t>
                      </a:r>
                      <a:endParaRPr lang="en-US" sz="1800" dirty="0">
                        <a:solidFill>
                          <a:srgbClr val="000000"/>
                        </a:solidFill>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r>
                        <a:rPr lang="en-CA" sz="2000" dirty="0">
                          <a:solidFill>
                            <a:srgbClr val="000000"/>
                          </a:solidFill>
                          <a:latin typeface="Calibri"/>
                          <a:ea typeface="Calibri"/>
                          <a:cs typeface="Times New Roman"/>
                        </a:rPr>
                        <a:t>Believing a set of propositions</a:t>
                      </a:r>
                      <a:endParaRPr lang="en-US" sz="2000" dirty="0">
                        <a:solidFill>
                          <a:srgbClr val="000000"/>
                        </a:solidFill>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r>
                        <a:rPr lang="en-CA" sz="2000">
                          <a:solidFill>
                            <a:srgbClr val="000000"/>
                          </a:solidFill>
                          <a:latin typeface="Calibri"/>
                          <a:ea typeface="Calibri"/>
                          <a:cs typeface="Times New Roman"/>
                        </a:rPr>
                        <a:t>Committing oneself to a person</a:t>
                      </a:r>
                      <a:endParaRPr lang="en-US" sz="2000">
                        <a:solidFill>
                          <a:srgbClr val="000000"/>
                        </a:solidFill>
                        <a:latin typeface="Calibri"/>
                        <a:ea typeface="Calibri"/>
                        <a:cs typeface="Times New Roman"/>
                      </a:endParaRPr>
                    </a:p>
                  </a:txBody>
                  <a:tcPr marL="68580" marR="68580" marT="0" marB="0">
                    <a:lnL>
                      <a:noFill/>
                    </a:lnL>
                    <a:lnR>
                      <a:noFill/>
                    </a:lnR>
                    <a:lnT>
                      <a:noFill/>
                    </a:lnT>
                    <a:lnB>
                      <a:noFill/>
                    </a:lnB>
                  </a:tcPr>
                </a:tc>
              </a:tr>
              <a:tr h="571500">
                <a:tc>
                  <a:txBody>
                    <a:bodyPr/>
                    <a:lstStyle/>
                    <a:p>
                      <a:pPr marL="0" marR="0">
                        <a:spcBef>
                          <a:spcPts val="0"/>
                        </a:spcBef>
                        <a:spcAft>
                          <a:spcPts val="0"/>
                        </a:spcAft>
                      </a:pPr>
                      <a:r>
                        <a:rPr lang="en-CA" sz="1800" b="1" dirty="0">
                          <a:solidFill>
                            <a:srgbClr val="000000"/>
                          </a:solidFill>
                          <a:latin typeface="Calibri"/>
                          <a:ea typeface="Calibri"/>
                          <a:cs typeface="Times New Roman"/>
                        </a:rPr>
                        <a:t>Christian Life</a:t>
                      </a:r>
                      <a:endParaRPr lang="en-US" sz="1800" dirty="0">
                        <a:solidFill>
                          <a:srgbClr val="000000"/>
                        </a:solidFill>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solidFill>
                      <a:srgbClr val="C0C0C0"/>
                    </a:solidFill>
                  </a:tcPr>
                </a:tc>
                <a:tc>
                  <a:txBody>
                    <a:bodyPr/>
                    <a:lstStyle/>
                    <a:p>
                      <a:pPr marL="0" marR="0">
                        <a:spcBef>
                          <a:spcPts val="0"/>
                        </a:spcBef>
                        <a:spcAft>
                          <a:spcPts val="0"/>
                        </a:spcAft>
                      </a:pPr>
                      <a:r>
                        <a:rPr lang="en-CA" sz="2000">
                          <a:solidFill>
                            <a:srgbClr val="000000"/>
                          </a:solidFill>
                          <a:latin typeface="Calibri"/>
                          <a:ea typeface="Calibri"/>
                          <a:cs typeface="Times New Roman"/>
                        </a:rPr>
                        <a:t>Obeying rules</a:t>
                      </a:r>
                      <a:endParaRPr lang="en-US" sz="2000">
                        <a:solidFill>
                          <a:srgbClr val="000000"/>
                        </a:solidFill>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solidFill>
                      <a:srgbClr val="C0C0C0"/>
                    </a:solidFill>
                  </a:tcPr>
                </a:tc>
                <a:tc>
                  <a:txBody>
                    <a:bodyPr/>
                    <a:lstStyle/>
                    <a:p>
                      <a:pPr marL="0" marR="0">
                        <a:spcBef>
                          <a:spcPts val="0"/>
                        </a:spcBef>
                        <a:spcAft>
                          <a:spcPts val="0"/>
                        </a:spcAft>
                      </a:pPr>
                      <a:r>
                        <a:rPr lang="en-CA" sz="2000" dirty="0">
                          <a:solidFill>
                            <a:srgbClr val="000000"/>
                          </a:solidFill>
                          <a:latin typeface="Calibri"/>
                          <a:ea typeface="Calibri"/>
                          <a:cs typeface="Times New Roman"/>
                        </a:rPr>
                        <a:t>Pleasing the Lord, a person</a:t>
                      </a:r>
                      <a:endParaRPr lang="en-US" sz="2000" dirty="0">
                        <a:solidFill>
                          <a:srgbClr val="000000"/>
                        </a:solidFill>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solidFill>
                      <a:srgbClr val="C0C0C0"/>
                    </a:solidFill>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meaning of human history?</a:t>
            </a:r>
          </a:p>
          <a:p>
            <a:pPr lvl="1" eaLnBrk="1" hangingPunct="1"/>
            <a:r>
              <a:rPr lang="en-US" dirty="0" smtClean="0">
                <a:effectLst>
                  <a:outerShdw blurRad="38100" dist="38100" dir="2700000" algn="tl">
                    <a:srgbClr val="000000">
                      <a:alpha val="43137"/>
                    </a:srgbClr>
                  </a:outerShdw>
                </a:effectLst>
              </a:rPr>
              <a:t>History as a record of events is uncertain and unimportant, but history as a model or type or myth to be made present and lived is of supreme importance.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Two steps led to this (the weakest point of theistic existentialism).</a:t>
            </a:r>
          </a:p>
          <a:p>
            <a:pPr lvl="2" eaLnBrk="1" hangingPunct="1"/>
            <a:r>
              <a:rPr lang="en-US" dirty="0" smtClean="0">
                <a:effectLst>
                  <a:outerShdw blurRad="38100" dist="38100" dir="2700000" algn="tl">
                    <a:srgbClr val="000000">
                      <a:alpha val="43137"/>
                    </a:srgbClr>
                  </a:outerShdw>
                </a:effectLst>
              </a:rPr>
              <a:t>A distrust for recorded history. Especially as more research was being done in the Old Testament.</a:t>
            </a:r>
          </a:p>
          <a:p>
            <a:pPr lvl="2" eaLnBrk="1" hangingPunct="1"/>
            <a:r>
              <a:rPr lang="en-US" dirty="0" smtClean="0">
                <a:effectLst>
                  <a:outerShdw blurRad="38100" dist="38100" dir="2700000" algn="tl">
                    <a:srgbClr val="000000">
                      <a:alpha val="43137"/>
                    </a:srgbClr>
                  </a:outerShdw>
                </a:effectLst>
              </a:rPr>
              <a:t>A complete lack of interest in its </a:t>
            </a:r>
            <a:r>
              <a:rPr lang="en-US" dirty="0" err="1" smtClean="0">
                <a:effectLst>
                  <a:outerShdw blurRad="38100" dist="38100" dir="2700000" algn="tl">
                    <a:srgbClr val="000000">
                      <a:alpha val="43137"/>
                    </a:srgbClr>
                  </a:outerShdw>
                </a:effectLst>
              </a:rPr>
              <a:t>facticity</a:t>
            </a:r>
            <a:r>
              <a:rPr lang="en-US" dirty="0" smtClean="0">
                <a:effectLst>
                  <a:outerShdw blurRad="38100" dist="38100" dir="2700000" algn="tl">
                    <a:srgbClr val="000000">
                      <a:alpha val="43137"/>
                    </a:srgbClr>
                  </a:outerShdw>
                </a:effectLst>
              </a:rPr>
              <a:t> and more emphasis on its religious meaning.</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For example, it is not really important that Jesus died or rose again.</a:t>
            </a:r>
          </a:p>
          <a:p>
            <a:pPr lvl="2" eaLnBrk="1" hangingPunct="1"/>
            <a:r>
              <a:rPr lang="en-US" dirty="0" smtClean="0">
                <a:effectLst>
                  <a:outerShdw blurRad="38100" dist="38100" dir="2700000" algn="tl">
                    <a:srgbClr val="000000">
                      <a:alpha val="43137"/>
                    </a:srgbClr>
                  </a:outerShdw>
                </a:effectLst>
              </a:rPr>
              <a:t>It probably didn’t happen, but the point is rather that we can all become resurrected (in a figurative sense) when we believe the right things about God.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It is not important that the Fall happened. The religious truth is that all of us were born innocent and at some point done something to offend God, and have felt the shame and separateness from him because of it.</a:t>
            </a:r>
          </a:p>
          <a:p>
            <a:pPr lvl="4"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It gets its name from the main starting point—that we exist.</a:t>
            </a:r>
          </a:p>
          <a:p>
            <a:pPr eaLnBrk="1" hangingPunct="1"/>
            <a:r>
              <a:rPr lang="en-US" dirty="0" smtClean="0">
                <a:effectLst>
                  <a:outerShdw blurRad="38100" dist="38100" dir="2700000" algn="tl">
                    <a:srgbClr val="000000">
                      <a:alpha val="43137"/>
                    </a:srgbClr>
                  </a:outerShdw>
                </a:effectLst>
              </a:rPr>
              <a:t>Where did it come from?</a:t>
            </a:r>
          </a:p>
          <a:p>
            <a:pPr lvl="1" eaLnBrk="1" hangingPunct="1"/>
            <a:r>
              <a:rPr lang="en-US" dirty="0" err="1" smtClean="0">
                <a:effectLst>
                  <a:outerShdw blurRad="38100" dist="38100" dir="2700000" algn="tl">
                    <a:srgbClr val="000000">
                      <a:alpha val="43137"/>
                    </a:srgbClr>
                  </a:outerShdw>
                </a:effectLst>
              </a:rPr>
              <a:t>S</a:t>
            </a:r>
            <a:r>
              <a:rPr lang="en-US" dirty="0" err="1" smtClean="0">
                <a:effectLst>
                  <a:outerShdw blurRad="38100" dist="38100" dir="2700000" algn="tl">
                    <a:srgbClr val="000000">
                      <a:alpha val="43137"/>
                    </a:srgbClr>
                  </a:outerShdw>
                </a:effectLst>
                <a:latin typeface="Calibri"/>
                <a:cs typeface="Calibri"/>
              </a:rPr>
              <a:t>ø</a:t>
            </a:r>
            <a:r>
              <a:rPr lang="en-US" dirty="0" err="1" smtClean="0">
                <a:effectLst>
                  <a:outerShdw blurRad="38100" dist="38100" dir="2700000" algn="tl">
                    <a:srgbClr val="000000">
                      <a:alpha val="43137"/>
                    </a:srgbClr>
                  </a:outerShdw>
                </a:effectLst>
              </a:rPr>
              <a:t>ren</a:t>
            </a:r>
            <a:r>
              <a:rPr lang="en-US" dirty="0" smtClean="0">
                <a:effectLst>
                  <a:outerShdw blurRad="38100" dist="38100" dir="2700000" algn="tl">
                    <a:srgbClr val="000000">
                      <a:alpha val="43137"/>
                    </a:srgbClr>
                  </a:outerShdw>
                </a:effectLst>
              </a:rPr>
              <a:t> Kierkegaard was a Danish philosopher/theologian who became frustrated with the Lutheran church of the time, which had weakened into a theologically and practically dead institution.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God had been reduced to Jesus.</a:t>
            </a:r>
          </a:p>
          <a:p>
            <a:pPr lvl="2" eaLnBrk="1" hangingPunct="1"/>
            <a:r>
              <a:rPr lang="en-US" dirty="0" smtClean="0">
                <a:effectLst>
                  <a:outerShdw blurRad="38100" dist="38100" dir="2700000" algn="tl">
                    <a:srgbClr val="000000">
                      <a:alpha val="43137"/>
                    </a:srgbClr>
                  </a:outerShdw>
                </a:effectLst>
              </a:rPr>
              <a:t>Jesus had been reduced to a good man with good moral character.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4.1- theistic existentialism\Kierkegaard- 1813.jpg"/>
          <p:cNvPicPr>
            <a:picLocks noChangeAspect="1" noChangeArrowheads="1"/>
          </p:cNvPicPr>
          <p:nvPr/>
        </p:nvPicPr>
        <p:blipFill>
          <a:blip r:embed="rId3" cstate="print"/>
          <a:srcRect b="14286"/>
          <a:stretch>
            <a:fillRect/>
          </a:stretch>
        </p:blipFill>
        <p:spPr bwMode="auto">
          <a:xfrm>
            <a:off x="5029200" y="3048000"/>
            <a:ext cx="2519743" cy="3200400"/>
          </a:xfrm>
          <a:prstGeom prst="rect">
            <a:avLst/>
          </a:prstGeom>
          <a:ln w="19050">
            <a:solidFill>
              <a:schemeClr val="tx1"/>
            </a:solidFill>
          </a:ln>
          <a:effectLst>
            <a:outerShdw blurRad="292100" dist="139700" dir="2700000" algn="tl" rotWithShape="0">
              <a:srgbClr val="333333">
                <a:alpha val="65000"/>
              </a:srgbClr>
            </a:outerShdw>
          </a:effectLst>
        </p:spPr>
      </p:pic>
      <p:sp>
        <p:nvSpPr>
          <p:cNvPr id="6" name="TextBox 5"/>
          <p:cNvSpPr txBox="1"/>
          <p:nvPr/>
        </p:nvSpPr>
        <p:spPr>
          <a:xfrm>
            <a:off x="1981200" y="3886200"/>
            <a:ext cx="2818400" cy="646331"/>
          </a:xfrm>
          <a:prstGeom prst="rect">
            <a:avLst/>
          </a:prstGeom>
          <a:noFill/>
        </p:spPr>
        <p:txBody>
          <a:bodyPr wrap="none" rtlCol="0">
            <a:spAutoFit/>
          </a:bodyPr>
          <a:lstStyle/>
          <a:p>
            <a:r>
              <a:rPr lang="en-US" dirty="0" err="1" smtClean="0">
                <a:effectLst>
                  <a:outerShdw blurRad="38100" dist="38100" dir="2700000" algn="tl">
                    <a:srgbClr val="000000">
                      <a:alpha val="43137"/>
                    </a:srgbClr>
                  </a:outerShdw>
                </a:effectLst>
              </a:rPr>
              <a:t>Soren</a:t>
            </a:r>
            <a:r>
              <a:rPr lang="en-US" dirty="0" smtClean="0">
                <a:effectLst>
                  <a:outerShdw blurRad="38100" dist="38100" dir="2700000" algn="tl">
                    <a:srgbClr val="000000">
                      <a:alpha val="43137"/>
                    </a:srgbClr>
                  </a:outerShdw>
                </a:effectLst>
              </a:rPr>
              <a:t> Kierkegaard 1813</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Two generations later, his work was picked up and furthered, for the same reasons.</a:t>
            </a:r>
          </a:p>
          <a:p>
            <a:pPr lvl="2" eaLnBrk="1" hangingPunct="1"/>
            <a:r>
              <a:rPr lang="en-US" dirty="0" smtClean="0">
                <a:effectLst>
                  <a:outerShdw blurRad="38100" dist="38100" dir="2700000" algn="tl">
                    <a:srgbClr val="000000">
                      <a:alpha val="43137"/>
                    </a:srgbClr>
                  </a:outerShdw>
                </a:effectLst>
              </a:rPr>
              <a:t>While Kierkegaard was ahead of his time, people like Karl Barth, Emil Brunner and Reinhold </a:t>
            </a:r>
            <a:r>
              <a:rPr lang="en-US" dirty="0" err="1" smtClean="0">
                <a:effectLst>
                  <a:outerShdw blurRad="38100" dist="38100" dir="2700000" algn="tl">
                    <a:srgbClr val="000000">
                      <a:alpha val="43137"/>
                    </a:srgbClr>
                  </a:outerShdw>
                </a:effectLst>
              </a:rPr>
              <a:t>Neibuhr</a:t>
            </a:r>
            <a:r>
              <a:rPr lang="en-US" dirty="0" smtClean="0">
                <a:effectLst>
                  <a:outerShdw blurRad="38100" dist="38100" dir="2700000" algn="tl">
                    <a:srgbClr val="000000">
                      <a:alpha val="43137"/>
                    </a:srgbClr>
                  </a:outerShdw>
                </a:effectLst>
              </a:rPr>
              <a:t> found themselves in a situation where their ideas were more readily accepted.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3" descr="C:\Data\08 RMC\03 COURSES\1 Classroom courses\04 HTH180- Christian Mind\Lessons\14.1- theistic existentialism\karlbarth- 1886.jpg"/>
          <p:cNvPicPr>
            <a:picLocks noChangeAspect="1" noChangeArrowheads="1"/>
          </p:cNvPicPr>
          <p:nvPr/>
        </p:nvPicPr>
        <p:blipFill>
          <a:blip r:embed="rId3" cstate="print"/>
          <a:srcRect l="6095" r="14667"/>
          <a:stretch>
            <a:fillRect/>
          </a:stretch>
        </p:blipFill>
        <p:spPr bwMode="auto">
          <a:xfrm>
            <a:off x="685799" y="2590800"/>
            <a:ext cx="2108675" cy="2209800"/>
          </a:xfrm>
          <a:prstGeom prst="rect">
            <a:avLst/>
          </a:prstGeom>
          <a:ln w="19050">
            <a:solidFill>
              <a:schemeClr val="tx1"/>
            </a:solidFill>
          </a:ln>
          <a:effectLst>
            <a:outerShdw blurRad="292100" dist="139700" dir="2700000" algn="tl" rotWithShape="0">
              <a:srgbClr val="333333">
                <a:alpha val="65000"/>
              </a:srgbClr>
            </a:outerShdw>
          </a:effectLst>
        </p:spPr>
      </p:pic>
      <p:pic>
        <p:nvPicPr>
          <p:cNvPr id="6" name="Picture 4" descr="C:\Data\08 RMC\03 COURSES\1 Classroom courses\04 HTH180- Christian Mind\Lessons\14.1- theistic existentialism\emil brunner- 1889.jpg"/>
          <p:cNvPicPr>
            <a:picLocks noChangeAspect="1" noChangeArrowheads="1"/>
          </p:cNvPicPr>
          <p:nvPr/>
        </p:nvPicPr>
        <p:blipFill>
          <a:blip r:embed="rId4" cstate="print"/>
          <a:srcRect/>
          <a:stretch>
            <a:fillRect/>
          </a:stretch>
        </p:blipFill>
        <p:spPr bwMode="auto">
          <a:xfrm>
            <a:off x="3324225" y="2590800"/>
            <a:ext cx="1933575" cy="2209800"/>
          </a:xfrm>
          <a:prstGeom prst="rect">
            <a:avLst/>
          </a:prstGeom>
          <a:ln w="19050">
            <a:solidFill>
              <a:schemeClr val="tx1"/>
            </a:solidFill>
          </a:ln>
          <a:effectLst>
            <a:outerShdw blurRad="292100" dist="139700" dir="2700000" algn="tl" rotWithShape="0">
              <a:srgbClr val="333333">
                <a:alpha val="65000"/>
              </a:srgbClr>
            </a:outerShdw>
          </a:effectLst>
        </p:spPr>
      </p:pic>
      <p:pic>
        <p:nvPicPr>
          <p:cNvPr id="7" name="Picture 5" descr="C:\Data\08 RMC\03 COURSES\1 Classroom courses\04 HTH180- Christian Mind\Lessons\14.1- theistic existentialism\Reinhold niebuhr- 1892.jpg"/>
          <p:cNvPicPr>
            <a:picLocks noChangeAspect="1" noChangeArrowheads="1"/>
          </p:cNvPicPr>
          <p:nvPr/>
        </p:nvPicPr>
        <p:blipFill>
          <a:blip r:embed="rId5" cstate="print"/>
          <a:srcRect b="11104"/>
          <a:stretch>
            <a:fillRect/>
          </a:stretch>
        </p:blipFill>
        <p:spPr bwMode="auto">
          <a:xfrm>
            <a:off x="5742763" y="2590800"/>
            <a:ext cx="2033016" cy="2209800"/>
          </a:xfrm>
          <a:prstGeom prst="rect">
            <a:avLst/>
          </a:prstGeom>
          <a:ln w="19050">
            <a:solidFill>
              <a:schemeClr val="tx1"/>
            </a:solidFill>
          </a:ln>
          <a:effectLst>
            <a:outerShdw blurRad="292100" dist="139700" dir="2700000" algn="tl" rotWithShape="0">
              <a:srgbClr val="333333">
                <a:alpha val="65000"/>
              </a:srgbClr>
            </a:outerShdw>
          </a:effectLst>
        </p:spPr>
      </p:pic>
      <p:sp>
        <p:nvSpPr>
          <p:cNvPr id="9" name="TextBox 8"/>
          <p:cNvSpPr txBox="1"/>
          <p:nvPr/>
        </p:nvSpPr>
        <p:spPr>
          <a:xfrm>
            <a:off x="1038944" y="4953000"/>
            <a:ext cx="1398140" cy="830997"/>
          </a:xfrm>
          <a:prstGeom prst="rect">
            <a:avLst/>
          </a:prstGeom>
          <a:noFill/>
        </p:spPr>
        <p:txBody>
          <a:bodyPr wrap="none" rtlCol="0">
            <a:spAutoFit/>
          </a:bodyPr>
          <a:lstStyle/>
          <a:p>
            <a:pPr algn="ctr"/>
            <a:r>
              <a:rPr lang="en-US" sz="2400" dirty="0" smtClean="0"/>
              <a:t>Karl Bart</a:t>
            </a:r>
          </a:p>
          <a:p>
            <a:pPr algn="ctr"/>
            <a:r>
              <a:rPr lang="en-US" sz="2400" dirty="0" smtClean="0"/>
              <a:t>1886</a:t>
            </a:r>
            <a:endParaRPr lang="en-US" sz="2400" dirty="0"/>
          </a:p>
        </p:txBody>
      </p:sp>
      <p:sp>
        <p:nvSpPr>
          <p:cNvPr id="10" name="TextBox 9"/>
          <p:cNvSpPr txBox="1"/>
          <p:nvPr/>
        </p:nvSpPr>
        <p:spPr>
          <a:xfrm>
            <a:off x="3248026" y="4953000"/>
            <a:ext cx="1970411" cy="830997"/>
          </a:xfrm>
          <a:prstGeom prst="rect">
            <a:avLst/>
          </a:prstGeom>
          <a:noFill/>
        </p:spPr>
        <p:txBody>
          <a:bodyPr wrap="none" rtlCol="0">
            <a:spAutoFit/>
          </a:bodyPr>
          <a:lstStyle/>
          <a:p>
            <a:pPr algn="ctr"/>
            <a:r>
              <a:rPr lang="en-US" sz="2400" dirty="0" smtClean="0"/>
              <a:t>Emil Brunner</a:t>
            </a:r>
            <a:br>
              <a:rPr lang="en-US" sz="2400" dirty="0" smtClean="0"/>
            </a:br>
            <a:r>
              <a:rPr lang="en-US" sz="2400" dirty="0" smtClean="0"/>
              <a:t>1889</a:t>
            </a:r>
            <a:endParaRPr lang="en-US" sz="2400" dirty="0"/>
          </a:p>
        </p:txBody>
      </p:sp>
      <p:sp>
        <p:nvSpPr>
          <p:cNvPr id="11" name="TextBox 10"/>
          <p:cNvSpPr txBox="1"/>
          <p:nvPr/>
        </p:nvSpPr>
        <p:spPr>
          <a:xfrm>
            <a:off x="5418357" y="4953000"/>
            <a:ext cx="2735043" cy="830997"/>
          </a:xfrm>
          <a:prstGeom prst="rect">
            <a:avLst/>
          </a:prstGeom>
          <a:noFill/>
        </p:spPr>
        <p:txBody>
          <a:bodyPr wrap="none" rtlCol="0">
            <a:spAutoFit/>
          </a:bodyPr>
          <a:lstStyle/>
          <a:p>
            <a:pPr algn="ctr"/>
            <a:r>
              <a:rPr lang="en-US" sz="2400" dirty="0" smtClean="0"/>
              <a:t>Reinhold </a:t>
            </a:r>
            <a:r>
              <a:rPr lang="en-US" sz="2400" dirty="0" err="1" smtClean="0"/>
              <a:t>Neibuhr</a:t>
            </a:r>
            <a:endParaRPr lang="en-US" sz="2400" dirty="0" smtClean="0"/>
          </a:p>
          <a:p>
            <a:pPr algn="ctr"/>
            <a:r>
              <a:rPr lang="en-US" sz="2400" dirty="0" smtClean="0"/>
              <a:t>1892</a:t>
            </a:r>
            <a:endParaRPr lang="en-US"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This came to be called neo-orthodoxy, since it was a reframing of Christian beliefs, a kind of updating for the modern world. </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Note that theistic existentialism was developed well ahead of its atheistic cousin.</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CA" dirty="0" smtClean="0">
                <a:effectLst>
                  <a:outerShdw blurRad="38100" dist="38100" dir="2700000" algn="tl">
                    <a:srgbClr val="000000">
                      <a:alpha val="43137"/>
                    </a:srgbClr>
                  </a:outerShdw>
                </a:effectLst>
              </a:rPr>
              <a:t>Theistic existentialism takes its roots back to theism, but really a watered down, misunderstood theism.</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It shares many of the same propositions that will be explored in the diagnostic questions.</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4.1- theistic existentialism\peanuts-book.gif"/>
          <p:cNvPicPr>
            <a:picLocks noChangeAspect="1" noChangeArrowheads="1"/>
          </p:cNvPicPr>
          <p:nvPr/>
        </p:nvPicPr>
        <p:blipFill>
          <a:blip r:embed="rId3" cstate="print"/>
          <a:srcRect/>
          <a:stretch>
            <a:fillRect/>
          </a:stretch>
        </p:blipFill>
        <p:spPr bwMode="auto">
          <a:xfrm>
            <a:off x="990600" y="1447800"/>
            <a:ext cx="5181600" cy="51816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649</TotalTime>
  <Words>1020</Words>
  <Application>Microsoft Office PowerPoint</Application>
  <PresentationFormat>On-screen Show (4:3)</PresentationFormat>
  <Paragraphs>107</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Focused senses design template</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52</cp:revision>
  <dcterms:created xsi:type="dcterms:W3CDTF">2008-02-11T10:50:27Z</dcterms:created>
  <dcterms:modified xsi:type="dcterms:W3CDTF">2013-10-15T20:15:53Z</dcterms:modified>
</cp:coreProperties>
</file>