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301" r:id="rId20"/>
    <p:sldId id="278" r:id="rId21"/>
    <p:sldId id="279" r:id="rId22"/>
    <p:sldId id="280" r:id="rId23"/>
    <p:sldId id="281" r:id="rId24"/>
    <p:sldId id="282" r:id="rId25"/>
    <p:sldId id="283" r:id="rId26"/>
    <p:sldId id="284" r:id="rId27"/>
    <p:sldId id="285" r:id="rId28"/>
    <p:sldId id="286" r:id="rId29"/>
    <p:sldId id="287" r:id="rId30"/>
    <p:sldId id="288" r:id="rId31"/>
    <p:sldId id="302" r:id="rId32"/>
    <p:sldId id="303" r:id="rId33"/>
    <p:sldId id="304" r:id="rId34"/>
    <p:sldId id="305" r:id="rId35"/>
    <p:sldId id="306" r:id="rId36"/>
    <p:sldId id="307" r:id="rId37"/>
    <p:sldId id="308" r:id="rId38"/>
    <p:sldId id="309" r:id="rId39"/>
    <p:sldId id="310" r:id="rId40"/>
    <p:sldId id="311" r:id="rId41"/>
    <p:sldId id="289" r:id="rId42"/>
    <p:sldId id="290" r:id="rId43"/>
    <p:sldId id="291" r:id="rId44"/>
    <p:sldId id="292" r:id="rId45"/>
    <p:sldId id="293" r:id="rId46"/>
    <p:sldId id="294"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8" r:id="rId63"/>
    <p:sldId id="329" r:id="rId64"/>
    <p:sldId id="338" r:id="rId65"/>
    <p:sldId id="339" r:id="rId66"/>
    <p:sldId id="340" r:id="rId67"/>
    <p:sldId id="341" r:id="rId68"/>
    <p:sldId id="348" r:id="rId69"/>
    <p:sldId id="349" r:id="rId70"/>
    <p:sldId id="350" r:id="rId71"/>
    <p:sldId id="351" r:id="rId72"/>
    <p:sldId id="352" r:id="rId73"/>
    <p:sldId id="342" r:id="rId74"/>
    <p:sldId id="343" r:id="rId75"/>
    <p:sldId id="353" r:id="rId76"/>
    <p:sldId id="354" r:id="rId77"/>
    <p:sldId id="355" r:id="rId78"/>
    <p:sldId id="356" r:id="rId79"/>
    <p:sldId id="344" r:id="rId80"/>
    <p:sldId id="345" r:id="rId81"/>
    <p:sldId id="346" r:id="rId82"/>
    <p:sldId id="347" r:id="rId8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o7tR7cpJgNm5xM&amp;tbnid=NqudwfPdhuTfUM:&amp;ved=0CAUQjRw&amp;url=http://first-ufo.blogspot.com/2010/05/dr-carl-sagan-i-know-ufos-are-real.html&amp;ei=jYI3Uv6ABYqg9QTn64GwBQ&amp;bvm=bv.52164340,d.eWU&amp;psig=AFQjCNGUpc_NGkjE9HUrB6BBg5Jv7Wr2VA&amp;ust=1379455998422037"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Naturalism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Ever since, the Western world has found it difficult to see the world as an integrated whole. </a:t>
            </a:r>
          </a:p>
          <a:p>
            <a:pPr lvl="1"/>
            <a:r>
              <a:rPr lang="en-US" dirty="0" smtClean="0">
                <a:effectLst>
                  <a:outerShdw blurRad="38100" dist="38100" dir="2700000" algn="tl">
                    <a:srgbClr val="000000">
                      <a:alpha val="43137"/>
                    </a:srgbClr>
                  </a:outerShdw>
                </a:effectLst>
              </a:rPr>
              <a:t>Naturalists, trying to unify our way of thinking, made mind a subcategory of matter.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John Locke (1632)</a:t>
            </a:r>
          </a:p>
          <a:p>
            <a:pPr lvl="1"/>
            <a:r>
              <a:rPr lang="en-US" dirty="0" smtClean="0">
                <a:effectLst>
                  <a:outerShdw blurRad="38100" dist="38100" dir="2700000" algn="tl">
                    <a:srgbClr val="000000">
                      <a:alpha val="43137"/>
                    </a:srgbClr>
                  </a:outerShdw>
                </a:effectLst>
              </a:rPr>
              <a:t>Locke was a Christian theist who said that our God-given reason is the judge of what can be taken as true from the revelation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of the Bible.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1.1- naturalism\john locke.jpg"/>
          <p:cNvPicPr>
            <a:picLocks noChangeAspect="1" noChangeArrowheads="1"/>
          </p:cNvPicPr>
          <p:nvPr/>
        </p:nvPicPr>
        <p:blipFill>
          <a:blip r:embed="rId3" cstate="print"/>
          <a:srcRect/>
          <a:stretch>
            <a:fillRect/>
          </a:stretch>
        </p:blipFill>
        <p:spPr bwMode="auto">
          <a:xfrm>
            <a:off x="5486400" y="3581400"/>
            <a:ext cx="2362200" cy="30511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He was commenting on using our brains when interpreting Scripture.</a:t>
            </a:r>
          </a:p>
          <a:p>
            <a:pPr lvl="1"/>
            <a:r>
              <a:rPr lang="en-US" dirty="0" smtClean="0">
                <a:effectLst>
                  <a:outerShdw blurRad="38100" dist="38100" dir="2700000" algn="tl">
                    <a:srgbClr val="000000">
                      <a:alpha val="43137"/>
                    </a:srgbClr>
                  </a:outerShdw>
                </a:effectLst>
              </a:rPr>
              <a:t>Naturalists removed the phrase God-given from the statement, and made reason the sole criterion for truth.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err="1" smtClean="0">
                <a:effectLst>
                  <a:outerShdw blurRad="38100" dist="38100" dir="2700000" algn="tl">
                    <a:srgbClr val="000000">
                      <a:alpha val="43137"/>
                    </a:srgbClr>
                  </a:outerShdw>
                </a:effectLst>
              </a:rPr>
              <a:t>Julien</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Offray</a:t>
            </a:r>
            <a:r>
              <a:rPr lang="en-US" dirty="0" smtClean="0">
                <a:effectLst>
                  <a:outerShdw blurRad="38100" dist="38100" dir="2700000" algn="tl">
                    <a:srgbClr val="000000">
                      <a:alpha val="43137"/>
                    </a:srgbClr>
                  </a:outerShdw>
                </a:effectLst>
              </a:rPr>
              <a:t> de La </a:t>
            </a:r>
            <a:r>
              <a:rPr lang="en-US" dirty="0" err="1" smtClean="0">
                <a:effectLst>
                  <a:outerShdw blurRad="38100" dist="38100" dir="2700000" algn="tl">
                    <a:srgbClr val="000000">
                      <a:alpha val="43137"/>
                    </a:srgbClr>
                  </a:outerShdw>
                </a:effectLst>
              </a:rPr>
              <a:t>Mettrie</a:t>
            </a:r>
            <a:r>
              <a:rPr lang="en-US" dirty="0" smtClean="0">
                <a:effectLst>
                  <a:outerShdw blurRad="38100" dist="38100" dir="2700000" algn="tl">
                    <a:srgbClr val="000000">
                      <a:alpha val="43137"/>
                    </a:srgbClr>
                  </a:outerShdw>
                </a:effectLst>
              </a:rPr>
              <a:t> (1709) </a:t>
            </a:r>
          </a:p>
          <a:p>
            <a:pPr lvl="1"/>
            <a:r>
              <a:rPr lang="en-US" dirty="0" err="1" smtClean="0">
                <a:effectLst>
                  <a:outerShdw blurRad="38100" dist="38100" dir="2700000" algn="tl">
                    <a:srgbClr val="000000">
                      <a:alpha val="43137"/>
                    </a:srgbClr>
                  </a:outerShdw>
                </a:effectLst>
              </a:rPr>
              <a:t>Mettrie</a:t>
            </a:r>
            <a:r>
              <a:rPr lang="en-US" dirty="0" smtClean="0">
                <a:effectLst>
                  <a:outerShdw blurRad="38100" dist="38100" dir="2700000" algn="tl">
                    <a:srgbClr val="000000">
                      <a:alpha val="43137"/>
                    </a:srgbClr>
                  </a:outerShdw>
                </a:effectLst>
              </a:rPr>
              <a:t> became an important deist, when he said, “Not that I call in question a supreme being, on the contrary it seems to me that the greatest degree of probability is in favor of this belief…it is a theoretic truth with little practical value.”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reason </a:t>
            </a:r>
            <a:r>
              <a:rPr lang="en-US" dirty="0" err="1" smtClean="0">
                <a:effectLst>
                  <a:outerShdw blurRad="38100" dist="38100" dir="2700000" algn="tl">
                    <a:srgbClr val="000000">
                      <a:alpha val="43137"/>
                    </a:srgbClr>
                  </a:outerShdw>
                </a:effectLst>
              </a:rPr>
              <a:t>Mettrie</a:t>
            </a:r>
            <a:r>
              <a:rPr lang="en-US" dirty="0" smtClean="0">
                <a:effectLst>
                  <a:outerShdw blurRad="38100" dist="38100" dir="2700000" algn="tl">
                    <a:srgbClr val="000000">
                      <a:alpha val="43137"/>
                    </a:srgbClr>
                  </a:outerShdw>
                </a:effectLst>
              </a:rPr>
              <a:t> can conclude that God is of so little importance, is because he thought that God is ONLY the creator.  God is not interested in what goes on within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cosmos, nor is he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interested in being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worshipped by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04 HTH180- Christian Mind\Lessons\11.1- naturalism\Julien_Offray_de_La_Mettrie.jpg"/>
          <p:cNvPicPr>
            <a:picLocks noChangeAspect="1" noChangeArrowheads="1"/>
          </p:cNvPicPr>
          <p:nvPr/>
        </p:nvPicPr>
        <p:blipFill>
          <a:blip r:embed="rId3" cstate="print"/>
          <a:srcRect r="11184" b="11475"/>
          <a:stretch>
            <a:fillRect/>
          </a:stretch>
        </p:blipFill>
        <p:spPr bwMode="auto">
          <a:xfrm>
            <a:off x="5410200" y="3733800"/>
            <a:ext cx="2209800" cy="27432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In other words, God’s existence can be discounted because it has no importance; no significance to how we actually live. </a:t>
            </a:r>
          </a:p>
          <a:p>
            <a:pPr lvl="1"/>
            <a:r>
              <a:rPr lang="en-US" dirty="0" smtClean="0">
                <a:effectLst>
                  <a:outerShdw blurRad="38100" dist="38100" dir="2700000" algn="tl">
                    <a:srgbClr val="000000">
                      <a:alpha val="43137"/>
                    </a:srgbClr>
                  </a:outerShdw>
                </a:effectLst>
              </a:rPr>
              <a:t>Thus the swing from theoretical deism to practical naturalism is made.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nature of Ultimate reality?</a:t>
            </a:r>
          </a:p>
          <a:p>
            <a:r>
              <a:rPr lang="en-US" dirty="0" smtClean="0">
                <a:effectLst>
                  <a:outerShdw blurRad="38100" dist="38100" dir="2700000" algn="tl">
                    <a:srgbClr val="000000">
                      <a:alpha val="43137"/>
                    </a:srgbClr>
                  </a:outerShdw>
                </a:effectLst>
              </a:rPr>
              <a:t>Prime Reality is matter. Matter exists eternally, and is all there is. God does not exist.</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Since God is out of the picture as creator, the cosmos itself takes his place.</a:t>
            </a:r>
          </a:p>
          <a:p>
            <a:pPr lvl="1"/>
            <a:r>
              <a:rPr lang="en-US" dirty="0" smtClean="0">
                <a:effectLst>
                  <a:outerShdw blurRad="38100" dist="38100" dir="2700000" algn="tl">
                    <a:srgbClr val="000000">
                      <a:alpha val="43137"/>
                    </a:srgbClr>
                  </a:outerShdw>
                </a:effectLst>
              </a:rPr>
              <a:t>Naturalists would view the cosmos as eternal, though not necessarily in its present form.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In fact, certainly not in its present form.  Carl Sagan (astrophysicist) said, “The cosmos is all that is, ever was, or ever will be.”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http://3.bp.blogspot.com/_OuR2Y36xvqo/S-mMTvONxDI/AAAAAAAAAA0/16ydlMkPDus/s1600/CarlSagan.jpg">
            <a:hlinkClick r:id="rId3"/>
          </p:cNvPr>
          <p:cNvPicPr>
            <a:picLocks noChangeAspect="1" noChangeArrowheads="1"/>
          </p:cNvPicPr>
          <p:nvPr/>
        </p:nvPicPr>
        <p:blipFill>
          <a:blip r:embed="rId4" cstate="print"/>
          <a:srcRect/>
          <a:stretch>
            <a:fillRect/>
          </a:stretch>
        </p:blipFill>
        <p:spPr bwMode="auto">
          <a:xfrm>
            <a:off x="5543550" y="3398965"/>
            <a:ext cx="2152650" cy="308756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Definition and Background</a:t>
            </a:r>
          </a:p>
          <a:p>
            <a:r>
              <a:rPr lang="en-US" dirty="0" smtClean="0">
                <a:effectLst>
                  <a:outerShdw blurRad="38100" dist="38100" dir="2700000" algn="tl">
                    <a:srgbClr val="000000">
                      <a:alpha val="43137"/>
                    </a:srgbClr>
                  </a:outerShdw>
                </a:effectLst>
              </a:rPr>
              <a:t>Naturalism is a term used to describe a worldview that accepts the natural world only, and dismisses the unnatural and supernatural.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If matter takes the place of God as being all important, then it explains fanatical environmentalism.</a:t>
            </a:r>
          </a:p>
          <a:p>
            <a:pPr lvl="1"/>
            <a:r>
              <a:rPr lang="en-US" dirty="0" smtClean="0">
                <a:effectLst>
                  <a:outerShdw blurRad="38100" dist="38100" dir="2700000" algn="tl">
                    <a:srgbClr val="000000">
                      <a:alpha val="43137"/>
                    </a:srgbClr>
                  </a:outerShdw>
                </a:effectLst>
              </a:rPr>
              <a:t>The universe’s origin: it had no origin</a:t>
            </a:r>
          </a:p>
          <a:p>
            <a:pPr lvl="2"/>
            <a:r>
              <a:rPr lang="en-US" dirty="0" smtClean="0">
                <a:effectLst>
                  <a:outerShdw blurRad="38100" dist="38100" dir="2700000" algn="tl">
                    <a:srgbClr val="000000">
                      <a:alpha val="43137"/>
                    </a:srgbClr>
                  </a:outerShdw>
                </a:effectLst>
              </a:rPr>
              <a:t>If we dismiss God from the origin story, then maybe it did not have a beginning.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These naturalists take the theistic argument of God’s permanence, and apply it to the cosmos.</a:t>
            </a:r>
          </a:p>
          <a:p>
            <a:pPr lvl="2"/>
            <a:r>
              <a:rPr lang="en-US" dirty="0" smtClean="0">
                <a:effectLst>
                  <a:outerShdw blurRad="38100" dist="38100" dir="2700000" algn="tl">
                    <a:srgbClr val="000000">
                      <a:alpha val="43137"/>
                    </a:srgbClr>
                  </a:outerShdw>
                </a:effectLst>
              </a:rPr>
              <a:t>The universe is eternal in its current state.</a:t>
            </a:r>
          </a:p>
          <a:p>
            <a:pPr lvl="2"/>
            <a:r>
              <a:rPr lang="en-US" dirty="0" smtClean="0">
                <a:effectLst>
                  <a:outerShdw blurRad="38100" dist="38100" dir="2700000" algn="tl">
                    <a:srgbClr val="000000">
                      <a:alpha val="43137"/>
                    </a:srgbClr>
                  </a:outerShdw>
                </a:effectLst>
              </a:rPr>
              <a:t>This is quite easily debunked, though, because nothing comes from nothing. From what we know about matter, we know that it must have an origin. If the universe is trapped in an eternal cause and effect loop, then there must have been a first cause.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1.1- naturalism\makingSnakes.jpg"/>
          <p:cNvPicPr>
            <a:picLocks noChangeAspect="1" noChangeArrowheads="1"/>
          </p:cNvPicPr>
          <p:nvPr/>
        </p:nvPicPr>
        <p:blipFill>
          <a:blip r:embed="rId3" cstate="print"/>
          <a:srcRect/>
          <a:stretch>
            <a:fillRect/>
          </a:stretch>
        </p:blipFill>
        <p:spPr bwMode="auto">
          <a:xfrm>
            <a:off x="990600" y="1600200"/>
            <a:ext cx="5257211" cy="4800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i="1" dirty="0" smtClean="0">
                <a:effectLst>
                  <a:outerShdw blurRad="38100" dist="38100" dir="2700000" algn="tl">
                    <a:srgbClr val="000000">
                      <a:alpha val="43137"/>
                    </a:srgbClr>
                  </a:outerShdw>
                </a:effectLst>
              </a:rPr>
              <a:t>One day a group of scientists got together and decided that man had come a long way and no longer needed God. So they picked one scientist to go and tell Him that they were done with Him.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The scientist walked up to God and said, "God, we've decided that we no longer need you. We're to the point that we can clone people and do many miraculous things, so why don't you just go on and get lost."</a:t>
            </a:r>
            <a:endParaRPr lang="en-US" dirty="0" smtClean="0">
              <a:effectLst>
                <a:outerShdw blurRad="38100" dist="38100" dir="2700000" algn="tl">
                  <a:srgbClr val="000000">
                    <a:alpha val="43137"/>
                  </a:srgbClr>
                </a:outerShdw>
              </a:effectLst>
            </a:endParaRPr>
          </a:p>
          <a:p>
            <a:pPr eaLnBrk="1" hangingPunct="1">
              <a:buNone/>
            </a:pP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God listened very patiently and kindly to the man and after the scientist was done talking, God said, "Very well, how about this, let's say we have a man making contest." To which the scientist replied, "OK, great!"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i="1" dirty="0" smtClean="0">
                <a:effectLst>
                  <a:outerShdw blurRad="38100" dist="38100" dir="2700000" algn="tl">
                    <a:srgbClr val="000000">
                      <a:alpha val="43137"/>
                    </a:srgbClr>
                  </a:outerShdw>
                </a:effectLst>
              </a:rPr>
              <a:t>But God added, "Now, we're going to do this just like I did back in the old days with Adam." </a:t>
            </a:r>
            <a:endParaRPr lang="en-US" dirty="0" smtClean="0">
              <a:effectLst>
                <a:outerShdw blurRad="38100" dist="38100" dir="2700000" algn="tl">
                  <a:srgbClr val="000000">
                    <a:alpha val="43137"/>
                  </a:srgbClr>
                </a:outerShdw>
              </a:effectLst>
            </a:endParaRPr>
          </a:p>
          <a:p>
            <a:r>
              <a:rPr lang="en-US" i="1" dirty="0" smtClean="0">
                <a:effectLst>
                  <a:outerShdw blurRad="38100" dist="38100" dir="2700000" algn="tl">
                    <a:srgbClr val="000000">
                      <a:alpha val="43137"/>
                    </a:srgbClr>
                  </a:outerShdw>
                </a:effectLst>
              </a:rPr>
              <a:t>The scientist said, "Sure, no problem" and bent down and grabbed himself a handful of dirt.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i="1" dirty="0" smtClean="0">
                <a:effectLst>
                  <a:outerShdw blurRad="38100" dist="38100" dir="2700000" algn="tl">
                    <a:srgbClr val="000000">
                      <a:alpha val="43137"/>
                    </a:srgbClr>
                  </a:outerShdw>
                </a:effectLst>
              </a:rPr>
              <a:t>God just looked at him and said, "No, no, no. You go get your own dirt!"</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universe’s origin: Big Bang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1.1- naturalism\BigBangTheory.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Where does Naturalism come from as a worldview?</a:t>
            </a:r>
          </a:p>
          <a:p>
            <a:pPr lvl="1"/>
            <a:r>
              <a:rPr lang="en-US" dirty="0" smtClean="0">
                <a:effectLst>
                  <a:outerShdw blurRad="38100" dist="38100" dir="2700000" algn="tl">
                    <a:srgbClr val="000000">
                      <a:alpha val="43137"/>
                    </a:srgbClr>
                  </a:outerShdw>
                </a:effectLst>
              </a:rPr>
              <a:t>Deism is the middle point between two great worldviews – Theism and Naturalism. </a:t>
            </a:r>
          </a:p>
          <a:p>
            <a:pPr lvl="2"/>
            <a:r>
              <a:rPr lang="en-US" dirty="0" smtClean="0">
                <a:effectLst>
                  <a:outerShdw blurRad="38100" dist="38100" dir="2700000" algn="tl">
                    <a:srgbClr val="000000">
                      <a:alpha val="43137"/>
                    </a:srgbClr>
                  </a:outerShdw>
                </a:effectLst>
              </a:rPr>
              <a:t>To get from the first to the second, you pretty much have to travel through Deism.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 big bang theory states that 14 billion years ago, before anything existed, something exploded to create something.</a:t>
            </a:r>
          </a:p>
          <a:p>
            <a:pPr lvl="2"/>
            <a:r>
              <a:rPr lang="en-US" dirty="0" smtClean="0">
                <a:effectLst>
                  <a:outerShdw blurRad="38100" dist="38100" dir="2700000" algn="tl">
                    <a:srgbClr val="000000">
                      <a:alpha val="43137"/>
                    </a:srgbClr>
                  </a:outerShdw>
                </a:effectLst>
              </a:rPr>
              <a:t>The theory rests on extrapolating data from the observable modern cosmos and working backwards.</a:t>
            </a:r>
          </a:p>
          <a:p>
            <a:pPr lvl="2"/>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Based on Einstein’s theory of general relativity, it notes that since our universe is becoming less dense and less warm (entropy), we can surmise that if you back far enough in time, at some point everything was infinitely dense and hot.</a:t>
            </a:r>
          </a:p>
          <a:p>
            <a:pPr lvl="2" eaLnBrk="1" hangingPunct="1"/>
            <a:r>
              <a:rPr lang="en-US" dirty="0" smtClean="0">
                <a:effectLst>
                  <a:outerShdw blurRad="38100" dist="38100" dir="2700000" algn="tl">
                    <a:srgbClr val="000000">
                      <a:alpha val="43137"/>
                    </a:srgbClr>
                  </a:outerShdw>
                </a:effectLst>
              </a:rPr>
              <a:t>Whenever you have bodies of matter moving, there is a heat exchange. With every heat exchange there is heat loss. That’s why perpetual motion machines would never work.</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t>Joke: Entropy isn’t what it used to be.</a:t>
            </a:r>
          </a:p>
          <a:p>
            <a:pPr lvl="2"/>
            <a:r>
              <a:rPr lang="en-US" dirty="0" smtClean="0"/>
              <a:t>The big bang (by its own admission) does not claim to know anything else about before the big bang and what exactly happened, or even what kind of matter exploded.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t>While many naturalists still hold that the big bang theory is true, it is quickly being dismissed.</a:t>
            </a:r>
          </a:p>
          <a:p>
            <a:pPr lvl="1"/>
            <a:r>
              <a:rPr lang="en-US" dirty="0" smtClean="0"/>
              <a:t>Some would hold that the big bang is just sham science.</a:t>
            </a:r>
          </a:p>
          <a:p>
            <a:pPr lvl="2"/>
            <a:r>
              <a:rPr lang="en-US" dirty="0" smtClean="0"/>
              <a:t>It does not take the scientific method seriously (start with the data and follow it to the conclusion).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big bang starts with a conclusion (there is no God) and tries to make data fit.  (Not only is this bad science, but we’ve discovered that the data doesn’t fit.)</a:t>
            </a:r>
          </a:p>
          <a:p>
            <a:pPr lvl="2"/>
            <a:r>
              <a:rPr lang="en-US" dirty="0" smtClean="0">
                <a:effectLst>
                  <a:outerShdw blurRad="38100" dist="38100" dir="2700000" algn="tl">
                    <a:srgbClr val="000000">
                      <a:alpha val="43137"/>
                    </a:srgbClr>
                  </a:outerShdw>
                </a:effectLst>
              </a:rPr>
              <a:t>It isn’t congruent with anything we know about matter.</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Many scientists have recognized this and have relegated the Big Bang theory to the category of religion.  It is simply a belief (based on faith) about the way things originated.</a:t>
            </a:r>
          </a:p>
          <a:p>
            <a:pPr lvl="2"/>
            <a:r>
              <a:rPr lang="en-US" dirty="0" smtClean="0">
                <a:effectLst>
                  <a:outerShdw blurRad="38100" dist="38100" dir="2700000" algn="tl">
                    <a:srgbClr val="000000">
                      <a:alpha val="43137"/>
                    </a:srgbClr>
                  </a:outerShdw>
                </a:effectLst>
              </a:rPr>
              <a:t>However, this hasn’t worked its way into our schools yet.</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C:\Data\08 RMC\03 COURSES\04 HTH180- Christian Mind\Lessons\11.1- naturalism\naturalism as an altanative.jpg"/>
          <p:cNvPicPr/>
          <p:nvPr/>
        </p:nvPicPr>
        <p:blipFill>
          <a:blip r:embed="rId3" cstate="print"/>
          <a:srcRect/>
          <a:stretch>
            <a:fillRect/>
          </a:stretch>
        </p:blipFill>
        <p:spPr bwMode="auto">
          <a:xfrm>
            <a:off x="685800" y="1828800"/>
            <a:ext cx="5943598" cy="441960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To them, this does not negate the evolutionary process, in fact, to many, the big bang is silent about the universe’s origins, and informative about its development ever since.</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universe’s origin: Singularity</a:t>
            </a:r>
          </a:p>
          <a:p>
            <a:pPr lvl="1"/>
            <a:r>
              <a:rPr lang="en-US" dirty="0" smtClean="0">
                <a:effectLst>
                  <a:outerShdw blurRad="38100" dist="38100" dir="2700000" algn="tl">
                    <a:srgbClr val="000000">
                      <a:alpha val="43137"/>
                    </a:srgbClr>
                  </a:outerShdw>
                </a:effectLst>
              </a:rPr>
              <a:t>Both the eternal universe theory and the big bang theory are insufficient to describe where things originated from.</a:t>
            </a:r>
          </a:p>
          <a:p>
            <a:pPr lvl="1"/>
            <a:r>
              <a:rPr lang="en-US" dirty="0" smtClean="0">
                <a:effectLst>
                  <a:outerShdw blurRad="38100" dist="38100" dir="2700000" algn="tl">
                    <a:srgbClr val="000000">
                      <a:alpha val="43137"/>
                    </a:srgbClr>
                  </a:outerShdw>
                </a:effectLst>
              </a:rPr>
              <a:t>Nothing comes from nothing. Something is, therefore, it always was.  Either that, or it was created by a creator (and we’ve already dismissed God).</a:t>
            </a:r>
          </a:p>
          <a:p>
            <a:pPr lvl="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So now we’re back to an eternal universe, since big bang can’t explain itself.</a:t>
            </a:r>
          </a:p>
          <a:p>
            <a:pPr lvl="1"/>
            <a:r>
              <a:rPr lang="en-US" dirty="0" smtClean="0">
                <a:effectLst>
                  <a:outerShdw blurRad="38100" dist="38100" dir="2700000" algn="tl">
                    <a:srgbClr val="000000">
                      <a:alpha val="43137"/>
                    </a:srgbClr>
                  </a:outerShdw>
                </a:effectLst>
              </a:rPr>
              <a:t>Some modern naturalists reject the claim that just because something exists, it has always existed.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Warm deism has pretty much gone the way of the dodo bird.</a:t>
            </a:r>
          </a:p>
          <a:p>
            <a:pPr lvl="2"/>
            <a:r>
              <a:rPr lang="en-US" dirty="0" smtClean="0">
                <a:effectLst>
                  <a:outerShdw blurRad="38100" dist="38100" dir="2700000" algn="tl">
                    <a:srgbClr val="000000">
                      <a:alpha val="43137"/>
                    </a:srgbClr>
                  </a:outerShdw>
                </a:effectLst>
              </a:rPr>
              <a:t>It is helpful for understanding American democracy (some were probably Christianized Deists).</a:t>
            </a:r>
          </a:p>
          <a:p>
            <a:pPr lvl="2"/>
            <a:r>
              <a:rPr lang="en-US" dirty="0" smtClean="0">
                <a:effectLst>
                  <a:outerShdw blurRad="38100" dist="38100" dir="2700000" algn="tl">
                    <a:srgbClr val="000000">
                      <a:alpha val="43137"/>
                    </a:srgbClr>
                  </a:outerShdw>
                </a:effectLst>
              </a:rPr>
              <a:t>But it is not held by many people these days. (At least not seriously</a:t>
            </a:r>
            <a:r>
              <a:rPr lang="en-US" dirty="0" smtClean="0"/>
              <a: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Instead they suggest that the universe had originated out of a “singularity” at which time-space curvatures as well as temperature, pressure and density becomes infinite.</a:t>
            </a:r>
          </a:p>
          <a:p>
            <a:pPr lvl="2"/>
            <a:r>
              <a:rPr lang="en-US" dirty="0" smtClean="0">
                <a:effectLst>
                  <a:outerShdw blurRad="38100" dist="38100" dir="2700000" algn="tl">
                    <a:srgbClr val="000000">
                      <a:alpha val="43137"/>
                    </a:srgbClr>
                  </a:outerShdw>
                </a:effectLst>
              </a:rPr>
              <a:t>Space and time came into existence 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Some have tried to match the singularity with the big bang, to offer a complete origin picture with the added benefit of evolution.</a:t>
            </a:r>
          </a:p>
          <a:p>
            <a:pPr lvl="2"/>
            <a:r>
              <a:rPr lang="en-US" dirty="0" smtClean="0">
                <a:effectLst>
                  <a:outerShdw blurRad="38100" dist="38100" dir="2700000" algn="tl">
                    <a:srgbClr val="000000">
                      <a:alpha val="43137"/>
                    </a:srgbClr>
                  </a:outerShdw>
                </a:effectLst>
              </a:rPr>
              <a:t>But it still has the same weaknesses.  It does not really explain what happened.</a:t>
            </a:r>
          </a:p>
          <a:p>
            <a:pPr lvl="2"/>
            <a:r>
              <a:rPr lang="en-US" dirty="0" smtClean="0">
                <a:effectLst>
                  <a:outerShdw blurRad="38100" dist="38100" dir="2700000" algn="tl">
                    <a:srgbClr val="000000">
                      <a:alpha val="43137"/>
                    </a:srgbClr>
                  </a:outerShdw>
                </a:effectLst>
              </a:rPr>
              <a:t>At the end of the day, it is simply a matter of faith.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But they would all certainly say that nothing spiritual or transcendent occurred at this moment. </a:t>
            </a:r>
          </a:p>
          <a:p>
            <a:pPr lvl="1"/>
            <a:r>
              <a:rPr lang="en-US" dirty="0" smtClean="0">
                <a:effectLst>
                  <a:outerShdw blurRad="38100" dist="38100" dir="2700000" algn="tl">
                    <a:srgbClr val="000000">
                      <a:alpha val="43137"/>
                    </a:srgbClr>
                  </a:outerShdw>
                </a:effectLst>
              </a:rPr>
              <a:t>There was no “before” this event.  There was no “before” matter existed. </a:t>
            </a:r>
          </a:p>
          <a:p>
            <a:pPr lvl="1"/>
            <a:r>
              <a:rPr lang="en-US" dirty="0" smtClean="0">
                <a:effectLst>
                  <a:outerShdw blurRad="38100" dist="38100" dir="2700000" algn="tl">
                    <a:srgbClr val="000000">
                      <a:alpha val="43137"/>
                    </a:srgbClr>
                  </a:outerShdw>
                </a:effectLst>
              </a:rPr>
              <a:t>They would say that it is nonsense to even talk about that.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Something should be said about matter.  In the 18</a:t>
            </a:r>
            <a:r>
              <a:rPr lang="en-US" baseline="30000" dirty="0" smtClean="0">
                <a:effectLst>
                  <a:outerShdw blurRad="38100" dist="38100" dir="2700000" algn="tl">
                    <a:srgbClr val="000000">
                      <a:alpha val="43137"/>
                    </a:srgbClr>
                  </a:outerShdw>
                </a:effectLst>
              </a:rPr>
              <a:t>th</a:t>
            </a:r>
            <a:r>
              <a:rPr lang="en-US" dirty="0" smtClean="0">
                <a:effectLst>
                  <a:outerShdw blurRad="38100" dist="38100" dir="2700000" algn="tl">
                    <a:srgbClr val="000000">
                      <a:alpha val="43137"/>
                    </a:srgbClr>
                  </a:outerShdw>
                </a:effectLst>
              </a:rPr>
              <a:t> century, matter was understood differently than we understand it today.</a:t>
            </a:r>
          </a:p>
          <a:p>
            <a:pPr lvl="1"/>
            <a:r>
              <a:rPr lang="en-US" dirty="0" smtClean="0">
                <a:effectLst>
                  <a:outerShdw blurRad="38100" dist="38100" dir="2700000" algn="tl">
                    <a:srgbClr val="000000">
                      <a:alpha val="43137"/>
                    </a:srgbClr>
                  </a:outerShdw>
                </a:effectLst>
              </a:rPr>
              <a:t>We used to believe that matter was made up of irreducible units. We used to think of them as atoms.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But now we discovered that atoms have parts, electrons, neutrons, etc.  Since then we’ve been able to divide the atom even further (first quarks and leptons, and now </a:t>
            </a:r>
            <a:r>
              <a:rPr lang="en-US" dirty="0" err="1" smtClean="0">
                <a:effectLst>
                  <a:outerShdw blurRad="38100" dist="38100" dir="2700000" algn="tl">
                    <a:srgbClr val="000000">
                      <a:alpha val="43137"/>
                    </a:srgbClr>
                  </a:outerShdw>
                </a:effectLst>
              </a:rPr>
              <a:t>preons</a:t>
            </a:r>
            <a:r>
              <a:rPr lang="en-US" dirty="0" smtClean="0">
                <a:effectLst>
                  <a:outerShdw blurRad="38100" dist="38100" dir="2700000" algn="tl">
                    <a:srgbClr val="000000">
                      <a:alpha val="43137"/>
                    </a:srgbClr>
                  </a:outerShdw>
                </a:effectLst>
              </a:rPr>
              <a:t>, and theoretically, much more).</a:t>
            </a:r>
          </a:p>
          <a:p>
            <a:pPr lvl="1"/>
            <a:r>
              <a:rPr lang="en-US" dirty="0" smtClean="0">
                <a:effectLst>
                  <a:outerShdw blurRad="38100" dist="38100" dir="2700000" algn="tl">
                    <a:srgbClr val="000000">
                      <a:alpha val="43137"/>
                    </a:srgbClr>
                  </a:outerShdw>
                </a:effectLst>
              </a:rPr>
              <a:t>Nowadays, it is better to think not in terms of matter, but in terms of the matter/energy exchange.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As we discover more and more about science, it seems that our certainties are becoming less and less certain.</a:t>
            </a:r>
          </a:p>
          <a:p>
            <a:pPr lvl="2"/>
            <a:r>
              <a:rPr lang="en-US" dirty="0" smtClean="0">
                <a:effectLst>
                  <a:outerShdw blurRad="38100" dist="38100" dir="2700000" algn="tl">
                    <a:srgbClr val="000000">
                      <a:alpha val="43137"/>
                    </a:srgbClr>
                  </a:outerShdw>
                </a:effectLst>
              </a:rPr>
              <a:t>As we go further into discovery, one thing is certain to naturalists: matter is all there is.</a:t>
            </a:r>
          </a:p>
          <a:p>
            <a:pPr lvl="2"/>
            <a:r>
              <a:rPr lang="en-US" dirty="0" smtClean="0">
                <a:effectLst>
                  <a:outerShdw blurRad="38100" dist="38100" dir="2700000" algn="tl">
                    <a:srgbClr val="000000">
                      <a:alpha val="43137"/>
                    </a:srgbClr>
                  </a:outerShdw>
                </a:effectLst>
              </a:rPr>
              <a:t>They hold that the cosmos is NOT divided into matter/ mind, or matter/spirit.  Matter just is, and can be expressed in various ways.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nature of physical reality?</a:t>
            </a:r>
          </a:p>
          <a:p>
            <a:r>
              <a:rPr lang="en-US" dirty="0" smtClean="0">
                <a:effectLst>
                  <a:outerShdw blurRad="38100" dist="38100" dir="2700000" algn="tl">
                    <a:srgbClr val="000000">
                      <a:alpha val="43137"/>
                    </a:srgbClr>
                  </a:outerShdw>
                </a:effectLst>
              </a:rPr>
              <a:t>The cosmos exists in a uniformity of cause and effect in a closed system.</a:t>
            </a:r>
          </a:p>
          <a:p>
            <a:pPr lvl="1"/>
            <a:r>
              <a:rPr lang="en-US" dirty="0" smtClean="0">
                <a:effectLst>
                  <a:outerShdw blurRad="38100" dist="38100" dir="2700000" algn="tl">
                    <a:srgbClr val="000000">
                      <a:alpha val="43137"/>
                    </a:srgbClr>
                  </a:outerShdw>
                </a:effectLst>
              </a:rPr>
              <a:t>Naturalists think basically the same as the deists, but without a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Deists would say that God made the rules by which the cosmos function, and then left.</a:t>
            </a:r>
          </a:p>
          <a:p>
            <a:pPr lvl="1"/>
            <a:r>
              <a:rPr lang="en-US" dirty="0" smtClean="0">
                <a:effectLst>
                  <a:outerShdw blurRad="38100" dist="38100" dir="2700000" algn="tl">
                    <a:srgbClr val="000000">
                      <a:alpha val="43137"/>
                    </a:srgbClr>
                  </a:outerShdw>
                </a:effectLst>
              </a:rPr>
              <a:t>Naturalists say that how we got here is far more complex and mysterious than a clockwork God.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Without God holding things together, the whole system is held precariously together from within.</a:t>
            </a:r>
          </a:p>
          <a:p>
            <a:pPr lvl="1" eaLnBrk="1" hangingPunct="1"/>
            <a:r>
              <a:rPr lang="en-US" dirty="0" smtClean="0">
                <a:effectLst>
                  <a:outerShdw blurRad="38100" dist="38100" dir="2700000" algn="tl">
                    <a:srgbClr val="000000">
                      <a:alpha val="43137"/>
                    </a:srgbClr>
                  </a:outerShdw>
                </a:effectLst>
              </a:rPr>
              <a:t>It is perfectly balanced, so it needs nothing from the outside (equilibrium).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 cosmos is a closed system, that is not open to reordering by anyone outside the system (i.e., God, for he does not exist), nor by anyone within the system, for they are part of the uniformity of the system. (More will be said about that when we look at what it means to be human.)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Deists that are around today are almost exclusively cold deists.</a:t>
            </a:r>
          </a:p>
          <a:p>
            <a:pPr lvl="2"/>
            <a:r>
              <a:rPr lang="en-US" dirty="0" smtClean="0">
                <a:effectLst>
                  <a:outerShdw blurRad="38100" dist="38100" dir="2700000" algn="tl">
                    <a:srgbClr val="000000">
                      <a:alpha val="43137"/>
                    </a:srgbClr>
                  </a:outerShdw>
                </a:effectLst>
              </a:rPr>
              <a:t>Deism is usually held by scientists who don’t believe in evolution.</a:t>
            </a:r>
          </a:p>
          <a:p>
            <a:pPr lvl="2"/>
            <a:r>
              <a:rPr lang="en-US" dirty="0" smtClean="0">
                <a:effectLst>
                  <a:outerShdw blurRad="38100" dist="38100" dir="2700000" algn="tl">
                    <a:srgbClr val="000000">
                      <a:alpha val="43137"/>
                    </a:srgbClr>
                  </a:outerShdw>
                </a:effectLst>
              </a:rPr>
              <a:t>But generally don’t think of God much beyond an impersonal creator.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Naturalists affirm that the continuity of space, time and matter are held together from within, and that nothing, or no one is able to change the system, then we are all products of the system.</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Naturalists, then, must be determinists.</a:t>
            </a:r>
          </a:p>
          <a:p>
            <a:pPr lvl="2"/>
            <a:r>
              <a:rPr lang="en-US" dirty="0" smtClean="0">
                <a:effectLst>
                  <a:outerShdw blurRad="38100" dist="38100" dir="2700000" algn="tl">
                    <a:srgbClr val="000000">
                      <a:alpha val="43137"/>
                    </a:srgbClr>
                  </a:outerShdw>
                </a:effectLst>
              </a:rPr>
              <a:t>Most are, in fact. But they don’t necessarily claim that removes our sense of free will, or our responsibility for our actions.</a:t>
            </a:r>
          </a:p>
          <a:p>
            <a:pPr lvl="2"/>
            <a:r>
              <a:rPr lang="en-US" dirty="0" smtClean="0">
                <a:effectLst>
                  <a:outerShdw blurRad="38100" dist="38100" dir="2700000" algn="tl">
                    <a:srgbClr val="000000">
                      <a:alpha val="43137"/>
                    </a:srgbClr>
                  </a:outerShdw>
                </a:effectLst>
              </a:rPr>
              <a:t>Philosophically, by definition, if you live in a closed system that is not open to change, you are a determinist.</a:t>
            </a:r>
          </a:p>
          <a:p>
            <a:pPr lvl="2"/>
            <a:r>
              <a:rPr lang="en-US" dirty="0" smtClean="0">
                <a:effectLst>
                  <a:outerShdw blurRad="38100" dist="38100" dir="2700000" algn="tl">
                    <a:srgbClr val="000000">
                      <a:alpha val="43137"/>
                    </a:srgbClr>
                  </a:outerShdw>
                </a:effectLst>
              </a:rPr>
              <a:t>How can you be held responsible for your actions if they were already determined?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does it mean to be human?</a:t>
            </a:r>
          </a:p>
          <a:p>
            <a:r>
              <a:rPr lang="en-US" dirty="0" smtClean="0">
                <a:effectLst>
                  <a:outerShdw blurRad="38100" dist="38100" dir="2700000" algn="tl">
                    <a:srgbClr val="000000">
                      <a:alpha val="43137"/>
                    </a:srgbClr>
                  </a:outerShdw>
                </a:effectLst>
              </a:rPr>
              <a:t>Human beings are complex machines, personality is an interrelation of chemical and physical properties we do not yet fully understand.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 mind is a function of matter, not something different from matter.</a:t>
            </a:r>
          </a:p>
          <a:p>
            <a:pPr lvl="2"/>
            <a:r>
              <a:rPr lang="en-US" dirty="0" smtClean="0">
                <a:effectLst>
                  <a:outerShdw blurRad="38100" dist="38100" dir="2700000" algn="tl">
                    <a:srgbClr val="000000">
                      <a:alpha val="43137"/>
                    </a:srgbClr>
                  </a:outerShdw>
                </a:effectLst>
              </a:rPr>
              <a:t>That means that the mind is really just a complex machine that processes electrons and chemicals. </a:t>
            </a:r>
          </a:p>
          <a:p>
            <a:pPr lvl="2"/>
            <a:r>
              <a:rPr lang="en-US" dirty="0" smtClean="0">
                <a:effectLst>
                  <a:outerShdw blurRad="38100" dist="38100" dir="2700000" algn="tl">
                    <a:srgbClr val="000000">
                      <a:alpha val="43137"/>
                    </a:srgbClr>
                  </a:outerShdw>
                </a:effectLst>
              </a:rPr>
              <a:t>Neural pathways are developed based on pain/pleasure stimuli.</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List of some: Dopamine, </a:t>
            </a:r>
            <a:r>
              <a:rPr lang="en-US" dirty="0" err="1" smtClean="0">
                <a:effectLst>
                  <a:outerShdw blurRad="38100" dist="38100" dir="2700000" algn="tl">
                    <a:srgbClr val="000000">
                      <a:alpha val="43137"/>
                    </a:srgbClr>
                  </a:outerShdw>
                </a:effectLst>
              </a:rPr>
              <a:t>oxytocin</a:t>
            </a:r>
            <a:r>
              <a:rPr lang="en-US" dirty="0" smtClean="0">
                <a:effectLst>
                  <a:outerShdw blurRad="38100" dist="38100" dir="2700000" algn="tl">
                    <a:srgbClr val="000000">
                      <a:alpha val="43137"/>
                    </a:srgbClr>
                  </a:outerShdw>
                </a:effectLst>
              </a:rPr>
              <a:t>, vasopressin, </a:t>
            </a:r>
            <a:r>
              <a:rPr lang="en-US" dirty="0" err="1" smtClean="0">
                <a:effectLst>
                  <a:outerShdw blurRad="38100" dist="38100" dir="2700000" algn="tl">
                    <a:srgbClr val="000000">
                      <a:alpha val="43137"/>
                    </a:srgbClr>
                  </a:outerShdw>
                </a:effectLst>
              </a:rPr>
              <a:t>phenylethylamine</a:t>
            </a:r>
            <a:r>
              <a:rPr lang="en-US" dirty="0" smtClean="0">
                <a:effectLst>
                  <a:outerShdw blurRad="38100" dist="38100" dir="2700000" algn="tl">
                    <a:srgbClr val="000000">
                      <a:alpha val="43137"/>
                    </a:srgbClr>
                  </a:outerShdw>
                </a:effectLst>
              </a:rPr>
              <a:t>, adrenaline, endorphins, serotonin, </a:t>
            </a:r>
            <a:r>
              <a:rPr lang="en-US" dirty="0" err="1" smtClean="0">
                <a:effectLst>
                  <a:outerShdw blurRad="38100" dist="38100" dir="2700000" algn="tl">
                    <a:srgbClr val="000000">
                      <a:alpha val="43137"/>
                    </a:srgbClr>
                  </a:outerShdw>
                </a:effectLst>
              </a:rPr>
              <a:t>norepinephrine</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prolactin</a:t>
            </a:r>
            <a:r>
              <a:rPr lang="en-US" dirty="0" smtClean="0">
                <a:effectLst>
                  <a:outerShdw blurRad="38100" dist="38100" dir="2700000" algn="tl">
                    <a:srgbClr val="000000">
                      <a:alpha val="43137"/>
                    </a:srgbClr>
                  </a:outerShdw>
                </a:effectLst>
              </a:rPr>
              <a:t>, testosterone, estrogen, progesterone, </a:t>
            </a:r>
            <a:r>
              <a:rPr lang="en-US" dirty="0" err="1" smtClean="0">
                <a:effectLst>
                  <a:outerShdw blurRad="38100" dist="38100" dir="2700000" algn="tl">
                    <a:srgbClr val="000000">
                      <a:alpha val="43137"/>
                    </a:srgbClr>
                  </a:outerShdw>
                </a:effectLst>
              </a:rPr>
              <a:t>pheremones</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neutrophins</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androstenedione</a:t>
            </a:r>
            <a:r>
              <a:rPr lang="en-US" dirty="0" smtClean="0">
                <a:effectLst>
                  <a:outerShdw blurRad="38100" dist="38100" dir="2700000" algn="tl">
                    <a:srgbClr val="000000">
                      <a:alpha val="43137"/>
                    </a:srgbClr>
                  </a:outerShdw>
                </a:effectLst>
              </a:rPr>
              <a:t>, Tyrosine, pheromones, etc...</a:t>
            </a:r>
          </a:p>
          <a:p>
            <a:pPr lvl="2"/>
            <a:r>
              <a:rPr lang="en-US" dirty="0" smtClean="0">
                <a:effectLst>
                  <a:outerShdw blurRad="38100" dist="38100" dir="2700000" algn="tl">
                    <a:srgbClr val="000000">
                      <a:alpha val="43137"/>
                    </a:srgbClr>
                  </a:outerShdw>
                </a:effectLst>
              </a:rPr>
              <a:t>What goes in, gets processed based on a predetermined set of rules and formulas, and then some output is generated.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We are very complex, so much so that we cannot possibly plumb the depths.</a:t>
            </a:r>
          </a:p>
          <a:p>
            <a:pPr lvl="2"/>
            <a:r>
              <a:rPr lang="en-US" dirty="0" smtClean="0">
                <a:effectLst>
                  <a:outerShdw blurRad="38100" dist="38100" dir="2700000" algn="tl">
                    <a:srgbClr val="000000">
                      <a:alpha val="43137"/>
                    </a:srgbClr>
                  </a:outerShdw>
                </a:effectLst>
              </a:rPr>
              <a:t>But we are still only machines.</a:t>
            </a:r>
          </a:p>
          <a:p>
            <a:pPr lvl="2"/>
            <a:r>
              <a:rPr lang="en-US" dirty="0" smtClean="0">
                <a:effectLst>
                  <a:outerShdw blurRad="38100" dist="38100" dir="2700000" algn="tl">
                    <a:srgbClr val="000000">
                      <a:alpha val="43137"/>
                    </a:srgbClr>
                  </a:outerShdw>
                </a:effectLst>
              </a:rPr>
              <a:t>The laws of the physical world still apply to us.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It might seem that we are merely one creature among many, with this kind of thinking.</a:t>
            </a:r>
          </a:p>
          <a:p>
            <a:pPr lvl="2"/>
            <a:r>
              <a:rPr lang="en-US" dirty="0" smtClean="0">
                <a:effectLst>
                  <a:outerShdw blurRad="38100" dist="38100" dir="2700000" algn="tl">
                    <a:srgbClr val="000000">
                      <a:alpha val="43137"/>
                    </a:srgbClr>
                  </a:outerShdw>
                </a:effectLst>
              </a:rPr>
              <a:t>We are just like all other nature; dogs, cats, bees—not really that different.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However, naturalists would argue that there are some attributes that DO set us apart, and that none of them have anything to do with being made in the image of God. They are part of the evolutionary process:</a:t>
            </a:r>
          </a:p>
          <a:p>
            <a:pPr lvl="3"/>
            <a:r>
              <a:rPr lang="en-US" dirty="0" smtClean="0">
                <a:effectLst>
                  <a:outerShdw blurRad="38100" dist="38100" dir="2700000" algn="tl">
                    <a:srgbClr val="000000">
                      <a:alpha val="43137"/>
                    </a:srgbClr>
                  </a:outerShdw>
                </a:effectLst>
              </a:rPr>
              <a:t>conceptual thought</a:t>
            </a:r>
          </a:p>
          <a:p>
            <a:pPr lvl="3"/>
            <a:r>
              <a:rPr lang="en-US" dirty="0" smtClean="0">
                <a:effectLst>
                  <a:outerShdw blurRad="38100" dist="38100" dir="2700000" algn="tl">
                    <a:srgbClr val="000000">
                      <a:alpha val="43137"/>
                    </a:srgbClr>
                  </a:outerShdw>
                </a:effectLst>
              </a:rPr>
              <a:t>employ speech</a:t>
            </a:r>
          </a:p>
          <a:p>
            <a:pPr lvl="3"/>
            <a:r>
              <a:rPr lang="en-US" dirty="0" smtClean="0">
                <a:effectLst>
                  <a:outerShdw blurRad="38100" dist="38100" dir="2700000" algn="tl">
                    <a:srgbClr val="000000">
                      <a:alpha val="43137"/>
                    </a:srgbClr>
                  </a:outerShdw>
                </a:effectLst>
              </a:rPr>
              <a:t>possess cumulative tradition (culture d passed down history)</a:t>
            </a:r>
          </a:p>
          <a:p>
            <a:pPr lvl="3"/>
            <a:r>
              <a:rPr lang="en-US" dirty="0" smtClean="0">
                <a:effectLst>
                  <a:outerShdw blurRad="38100" dist="38100" dir="2700000" algn="tl">
                    <a:srgbClr val="000000">
                      <a:alpha val="43137"/>
                    </a:srgbClr>
                  </a:outerShdw>
                </a:effectLst>
              </a:rPr>
              <a:t>act ethically</a:t>
            </a:r>
          </a:p>
          <a:p>
            <a:pPr lvl="3"/>
            <a:r>
              <a:rPr lang="en-US" dirty="0" smtClean="0">
                <a:effectLst>
                  <a:outerShdw blurRad="38100" dist="38100" dir="2700000" algn="tl">
                    <a:srgbClr val="000000">
                      <a:alpha val="43137"/>
                    </a:srgbClr>
                  </a:outerShdw>
                </a:effectLst>
              </a:rPr>
              <a:t>and had a unique path of evolution.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is these things that hold us apart from the rest of nature, give us our humanness, and therefore our value.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While most humanists are determinists, this does not mean that humans are not significant.</a:t>
            </a:r>
          </a:p>
          <a:p>
            <a:pPr lvl="2"/>
            <a:r>
              <a:rPr lang="en-US" dirty="0" smtClean="0">
                <a:effectLst>
                  <a:outerShdw blurRad="38100" dist="38100" dir="2700000" algn="tl">
                    <a:srgbClr val="000000">
                      <a:alpha val="43137"/>
                    </a:srgbClr>
                  </a:outerShdw>
                </a:effectLst>
              </a:rPr>
              <a:t>The thinking goes this way: We are free to fashion our own destiny, at least in part, even though we are in a closed system.</a:t>
            </a:r>
          </a:p>
          <a:p>
            <a:pPr lvl="2"/>
            <a:r>
              <a:rPr lang="en-US" dirty="0" smtClean="0">
                <a:effectLst>
                  <a:outerShdw blurRad="38100" dist="38100" dir="2700000" algn="tl">
                    <a:srgbClr val="000000">
                      <a:alpha val="43137"/>
                    </a:srgbClr>
                  </a:outerShdw>
                </a:effectLst>
              </a:rPr>
              <a:t>Because I am able to do the things that I want to do, uninhibited, that is a kind of freedom.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chain of worldview development:</a:t>
            </a:r>
          </a:p>
          <a:p>
            <a:pPr lvl="1"/>
            <a:r>
              <a:rPr lang="en-US" dirty="0" smtClean="0">
                <a:effectLst>
                  <a:outerShdw blurRad="38100" dist="38100" dir="2700000" algn="tl">
                    <a:srgbClr val="000000">
                      <a:alpha val="43137"/>
                    </a:srgbClr>
                  </a:outerShdw>
                </a:effectLst>
              </a:rPr>
              <a:t>In theism God is the infinite, personal creator and sustainer of the universe.</a:t>
            </a:r>
          </a:p>
          <a:p>
            <a:pPr lvl="1"/>
            <a:r>
              <a:rPr lang="en-US" dirty="0" smtClean="0">
                <a:effectLst>
                  <a:outerShdw blurRad="38100" dist="38100" dir="2700000" algn="tl">
                    <a:srgbClr val="000000">
                      <a:alpha val="43137"/>
                    </a:srgbClr>
                  </a:outerShdw>
                </a:effectLst>
              </a:rPr>
              <a:t>In Deism, God is reduced—he begins to lose his personality, though he remains the creator (and by implication, sustainer) of the cosmos.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I am, in fact, NOT able to act freely, since I am </a:t>
            </a:r>
            <a:r>
              <a:rPr lang="en-US" dirty="0" err="1" smtClean="0">
                <a:effectLst>
                  <a:outerShdw blurRad="38100" dist="38100" dir="2700000" algn="tl">
                    <a:srgbClr val="000000">
                      <a:alpha val="43137"/>
                    </a:srgbClr>
                  </a:outerShdw>
                </a:effectLst>
              </a:rPr>
              <a:t>predispositioned</a:t>
            </a:r>
            <a:r>
              <a:rPr lang="en-US" dirty="0" smtClean="0">
                <a:effectLst>
                  <a:outerShdw blurRad="38100" dist="38100" dir="2700000" algn="tl">
                    <a:srgbClr val="000000">
                      <a:alpha val="43137"/>
                    </a:srgbClr>
                  </a:outerShdw>
                </a:effectLst>
              </a:rPr>
              <a:t> to act that way.</a:t>
            </a:r>
          </a:p>
          <a:p>
            <a:pPr lvl="2"/>
            <a:r>
              <a:rPr lang="en-US" dirty="0" smtClean="0">
                <a:effectLst>
                  <a:outerShdw blurRad="38100" dist="38100" dir="2700000" algn="tl">
                    <a:srgbClr val="000000">
                      <a:alpha val="43137"/>
                    </a:srgbClr>
                  </a:outerShdw>
                </a:effectLst>
              </a:rPr>
              <a:t>But since I am predetermined to WANT to act the way that I do, there is no conflict, therefore, whether it is actual freedom or perceived freedom, it makes no difference.</a:t>
            </a:r>
          </a:p>
          <a:p>
            <a:pPr lvl="2"/>
            <a:r>
              <a:rPr lang="en-US" dirty="0" smtClean="0">
                <a:effectLst>
                  <a:outerShdw blurRad="38100" dist="38100" dir="2700000" algn="tl">
                    <a:srgbClr val="000000">
                      <a:alpha val="43137"/>
                    </a:srgbClr>
                  </a:outerShdw>
                </a:effectLst>
              </a:rPr>
              <a:t>This is definitely where naturalism starts to slide.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will happen at death?</a:t>
            </a:r>
          </a:p>
          <a:p>
            <a:pPr lvl="1"/>
            <a:r>
              <a:rPr lang="en-US" dirty="0" smtClean="0">
                <a:effectLst>
                  <a:outerShdw blurRad="38100" dist="38100" dir="2700000" algn="tl">
                    <a:srgbClr val="000000">
                      <a:alpha val="43137"/>
                    </a:srgbClr>
                  </a:outerShdw>
                </a:effectLst>
              </a:rPr>
              <a:t>Death is extinction of personality and individuality.</a:t>
            </a:r>
          </a:p>
          <a:p>
            <a:pPr lvl="2"/>
            <a:r>
              <a:rPr lang="en-US" dirty="0" smtClean="0">
                <a:effectLst>
                  <a:outerShdw blurRad="38100" dist="38100" dir="2700000" algn="tl">
                    <a:srgbClr val="000000">
                      <a:alpha val="43137"/>
                    </a:srgbClr>
                  </a:outerShdw>
                </a:effectLst>
              </a:rPr>
              <a:t>And yet this is where naturalists must end up. </a:t>
            </a:r>
          </a:p>
          <a:p>
            <a:pPr lvl="2"/>
            <a:r>
              <a:rPr lang="en-US" dirty="0" smtClean="0">
                <a:effectLst>
                  <a:outerShdw blurRad="38100" dist="38100" dir="2700000" algn="tl">
                    <a:srgbClr val="000000">
                      <a:alpha val="43137"/>
                    </a:srgbClr>
                  </a:outerShdw>
                </a:effectLst>
              </a:rPr>
              <a:t>Spirit and mind do not exist, except as a subset of matter. </a:t>
            </a:r>
          </a:p>
          <a:p>
            <a:pPr lvl="2"/>
            <a:r>
              <a:rPr lang="en-US" dirty="0" smtClean="0">
                <a:effectLst>
                  <a:outerShdw blurRad="38100" dist="38100" dir="2700000" algn="tl">
                    <a:srgbClr val="000000">
                      <a:alpha val="43137"/>
                    </a:srgbClr>
                  </a:outerShdw>
                </a:effectLst>
              </a:rPr>
              <a:t>Therefore, when the matter stops, so does the person.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Nagle said, “Human destiny is an episode between two oblivions.”</a:t>
            </a:r>
          </a:p>
          <a:p>
            <a:pPr lvl="1"/>
            <a:r>
              <a:rPr lang="en-US" dirty="0" smtClean="0">
                <a:effectLst>
                  <a:outerShdw blurRad="38100" dist="38100" dir="2700000" algn="tl">
                    <a:srgbClr val="000000">
                      <a:alpha val="43137"/>
                    </a:srgbClr>
                  </a:outerShdw>
                </a:effectLst>
              </a:rPr>
              <a:t>It might not be nice, or pretty, but it is concise and </a:t>
            </a:r>
            <a:r>
              <a:rPr lang="en-US" dirty="0" err="1" smtClean="0">
                <a:effectLst>
                  <a:outerShdw blurRad="38100" dist="38100" dir="2700000" algn="tl">
                    <a:srgbClr val="000000">
                      <a:alpha val="43137"/>
                    </a:srgbClr>
                  </a:outerShdw>
                </a:effectLst>
              </a:rPr>
              <a:t>unconfusing</a:t>
            </a:r>
            <a:r>
              <a:rPr lang="en-US" dirty="0" smtClean="0">
                <a:effectLst>
                  <a:outerShdw blurRad="38100" dist="38100" dir="2700000" algn="tl">
                    <a:srgbClr val="000000">
                      <a:alpha val="43137"/>
                    </a:srgbClr>
                  </a:outerShdw>
                </a:effectLst>
              </a:rPr>
              <a:t>: There is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nothing beyond the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grave.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11.1- naturalism\Nagel_Thomas.jpg"/>
          <p:cNvPicPr>
            <a:picLocks noChangeAspect="1" noChangeArrowheads="1"/>
          </p:cNvPicPr>
          <p:nvPr/>
        </p:nvPicPr>
        <p:blipFill>
          <a:blip r:embed="rId3" cstate="print"/>
          <a:srcRect l="8571" t="4360" r="11429" b="18661"/>
          <a:stretch>
            <a:fillRect/>
          </a:stretch>
        </p:blipFill>
        <p:spPr bwMode="auto">
          <a:xfrm>
            <a:off x="5410200" y="3657600"/>
            <a:ext cx="2327564" cy="27432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Why is it possible to know anything at all?</a:t>
            </a:r>
          </a:p>
          <a:p>
            <a:r>
              <a:rPr lang="en-US" dirty="0" smtClean="0">
                <a:effectLst>
                  <a:outerShdw blurRad="38100" dist="38100" dir="2700000" algn="tl">
                    <a:srgbClr val="000000">
                      <a:alpha val="43137"/>
                    </a:srgbClr>
                  </a:outerShdw>
                </a:effectLst>
              </a:rPr>
              <a:t>Through our innate and autonomous human reasoning, including the methods of science, we can know the universe. The cosmos, including this world, is understood to be in its normal state.</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We developed the capacity for thought and reason over a very long evolutionary journey.</a:t>
            </a:r>
          </a:p>
          <a:p>
            <a:pPr lvl="1"/>
            <a:r>
              <a:rPr lang="en-US" dirty="0" smtClean="0">
                <a:effectLst>
                  <a:outerShdw blurRad="38100" dist="38100" dir="2700000" algn="tl">
                    <a:srgbClr val="000000">
                      <a:alpha val="43137"/>
                    </a:srgbClr>
                  </a:outerShdw>
                </a:effectLst>
              </a:rPr>
              <a:t>We also develop reason within the context of language and culture from birth. We are able to figure out what questions, what answers, what perceptions are helpful in understanding the world around us.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Nothing is added from outside the cosmos.</a:t>
            </a:r>
          </a:p>
          <a:p>
            <a:pPr lvl="2"/>
            <a:r>
              <a:rPr lang="en-US" dirty="0" smtClean="0">
                <a:effectLst>
                  <a:outerShdw blurRad="38100" dist="38100" dir="2700000" algn="tl">
                    <a:srgbClr val="000000">
                      <a:alpha val="43137"/>
                    </a:srgbClr>
                  </a:outerShdw>
                </a:effectLst>
              </a:rPr>
              <a:t>God has nothing to do with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Science is one of the methods we use to understand and categorize the world.</a:t>
            </a:r>
          </a:p>
          <a:p>
            <a:pPr lvl="2"/>
            <a:r>
              <a:rPr lang="en-US" dirty="0" smtClean="0">
                <a:effectLst>
                  <a:outerShdw blurRad="38100" dist="38100" dir="2700000" algn="tl">
                    <a:srgbClr val="000000">
                      <a:alpha val="43137"/>
                    </a:srgbClr>
                  </a:outerShdw>
                </a:effectLst>
              </a:rPr>
              <a:t>The better the science, the more useful it is. </a:t>
            </a:r>
          </a:p>
          <a:p>
            <a:pPr lvl="2"/>
            <a:r>
              <a:rPr lang="en-US" dirty="0" smtClean="0">
                <a:effectLst>
                  <a:outerShdw blurRad="38100" dist="38100" dir="2700000" algn="tl">
                    <a:srgbClr val="000000">
                      <a:alpha val="43137"/>
                    </a:srgbClr>
                  </a:outerShdw>
                </a:effectLst>
              </a:rPr>
              <a:t>Therefore, we have an obligation to record and pass along information (knowledge) to others, so that they can understand the world the best way they can.</a:t>
            </a:r>
          </a:p>
          <a:p>
            <a:pPr lvl="2"/>
            <a:r>
              <a:rPr lang="en-US" dirty="0" smtClean="0">
                <a:effectLst>
                  <a:outerShdw blurRad="38100" dist="38100" dir="2700000" algn="tl">
                    <a:srgbClr val="000000">
                      <a:alpha val="43137"/>
                    </a:srgbClr>
                  </a:outerShdw>
                </a:effectLst>
              </a:rPr>
              <a:t>This culminates the pinnacle of human endeavor- to understand.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basis for morality?</a:t>
            </a:r>
          </a:p>
          <a:p>
            <a:r>
              <a:rPr lang="en-US" dirty="0" smtClean="0">
                <a:effectLst>
                  <a:outerShdw blurRad="38100" dist="38100" dir="2700000" algn="tl">
                    <a:srgbClr val="000000">
                      <a:alpha val="43137"/>
                    </a:srgbClr>
                  </a:outerShdw>
                </a:effectLst>
              </a:rPr>
              <a:t>Ethics is related to human beings only.</a:t>
            </a:r>
          </a:p>
          <a:p>
            <a:pPr lvl="1"/>
            <a:r>
              <a:rPr lang="en-US" dirty="0" smtClean="0">
                <a:effectLst>
                  <a:outerShdw blurRad="38100" dist="38100" dir="2700000" algn="tl">
                    <a:srgbClr val="000000">
                      <a:alpha val="43137"/>
                    </a:srgbClr>
                  </a:outerShdw>
                </a:effectLst>
              </a:rPr>
              <a:t>Ethical considerations did not play a role in the development of naturalism.  In fact, it was greatly ignored, because so much emphasis was placed on evolutionary development.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However, this doesn’t mean that naturalists didn’t have an answer for morality.</a:t>
            </a:r>
          </a:p>
          <a:p>
            <a:pPr lvl="2"/>
            <a:r>
              <a:rPr lang="en-US" dirty="0" smtClean="0">
                <a:effectLst>
                  <a:outerShdw blurRad="38100" dist="38100" dir="2700000" algn="tl">
                    <a:srgbClr val="000000">
                      <a:alpha val="43137"/>
                    </a:srgbClr>
                  </a:outerShdw>
                </a:effectLst>
              </a:rPr>
              <a:t>It just means that they adopted whatever was popular in the general culture around them—chiefly, </a:t>
            </a:r>
            <a:r>
              <a:rPr lang="en-US" dirty="0" err="1" smtClean="0">
                <a:effectLst>
                  <a:outerShdw blurRad="38100" dist="38100" dir="2700000" algn="tl">
                    <a:srgbClr val="000000">
                      <a:alpha val="43137"/>
                    </a:srgbClr>
                  </a:outerShdw>
                </a:effectLst>
              </a:rPr>
              <a:t>Judaeo</a:t>
            </a:r>
            <a:r>
              <a:rPr lang="en-US" dirty="0" smtClean="0">
                <a:effectLst>
                  <a:outerShdw blurRad="38100" dist="38100" dir="2700000" algn="tl">
                    <a:srgbClr val="000000">
                      <a:alpha val="43137"/>
                    </a:srgbClr>
                  </a:outerShdw>
                </a:effectLst>
              </a:rPr>
              <a:t>-Christian beliefs.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These, of course, weren’t connected to a loving God, but they were adequate nonetheless. </a:t>
            </a:r>
          </a:p>
          <a:p>
            <a:pPr lvl="2"/>
            <a:r>
              <a:rPr lang="en-US" dirty="0" smtClean="0">
                <a:effectLst>
                  <a:outerShdw blurRad="38100" dist="38100" dir="2700000" algn="tl">
                    <a:srgbClr val="000000">
                      <a:alpha val="43137"/>
                    </a:srgbClr>
                  </a:outerShdw>
                </a:effectLst>
              </a:rPr>
              <a:t>Human dignity was on the top of their list in terms of the “why” questions.  (“We don’t murder because it robs the other person of dignity.”)</a:t>
            </a:r>
          </a:p>
          <a:p>
            <a:pPr lvl="2"/>
            <a:r>
              <a:rPr lang="en-US" dirty="0" smtClean="0">
                <a:effectLst>
                  <a:outerShdw blurRad="38100" dist="38100" dir="2700000" algn="tl">
                    <a:srgbClr val="000000">
                      <a:alpha val="43137"/>
                    </a:srgbClr>
                  </a:outerShdw>
                </a:effectLst>
              </a:rPr>
              <a:t>Jesus was sometimes taught as a teacher of high moral standing, but usually nothing more, the same as the Buddha or </a:t>
            </a:r>
            <a:r>
              <a:rPr lang="en-US" dirty="0" err="1" smtClean="0">
                <a:effectLst>
                  <a:outerShdw blurRad="38100" dist="38100" dir="2700000" algn="tl">
                    <a:srgbClr val="000000">
                      <a:alpha val="43137"/>
                    </a:srgbClr>
                  </a:outerShdw>
                </a:effectLst>
              </a:rPr>
              <a:t>Ghandi</a:t>
            </a:r>
            <a:r>
              <a:rPr lang="en-US" dirty="0" smtClean="0">
                <a:effectLst>
                  <a:outerShdw blurRad="38100" dist="38100" dir="2700000" algn="tl">
                    <a:srgbClr val="000000">
                      <a:alpha val="43137"/>
                    </a:srgbClr>
                  </a:outerShdw>
                </a:effectLst>
              </a:rPr>
              <a: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naturalism, he is reduced further—he loses his existence altogether.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Humanist Manifesto II, states that “morals are derived from the human experience. Ethics is autonomous and situational, needing no theological or ideological sanction. Ethics stems from human need and interest. To deny this distorts the whole basis of life. Human life has meaning because we create and develop our futures.”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This still does not help the naturalist when it comes to describing where this comes from. </a:t>
            </a:r>
          </a:p>
          <a:p>
            <a:pPr lvl="2"/>
            <a:r>
              <a:rPr lang="en-US" dirty="0" smtClean="0">
                <a:effectLst>
                  <a:outerShdw blurRad="38100" dist="38100" dir="2700000" algn="tl">
                    <a:srgbClr val="000000">
                      <a:alpha val="43137"/>
                    </a:srgbClr>
                  </a:outerShdw>
                </a:effectLst>
              </a:rPr>
              <a:t>To say that something could be, and that it should be are two very different things. </a:t>
            </a:r>
          </a:p>
          <a:p>
            <a:pPr lvl="2"/>
            <a:r>
              <a:rPr lang="en-US" dirty="0" smtClean="0">
                <a:effectLst>
                  <a:outerShdw blurRad="38100" dist="38100" dir="2700000" algn="tl">
                    <a:srgbClr val="000000">
                      <a:alpha val="43137"/>
                    </a:srgbClr>
                  </a:outerShdw>
                </a:effectLst>
              </a:rPr>
              <a:t>So far we have been DESCRIBING morals, but where do we get our sense of “</a:t>
            </a:r>
            <a:r>
              <a:rPr lang="en-US" dirty="0" err="1" smtClean="0">
                <a:effectLst>
                  <a:outerShdw blurRad="38100" dist="38100" dir="2700000" algn="tl">
                    <a:srgbClr val="000000">
                      <a:alpha val="43137"/>
                    </a:srgbClr>
                  </a:outerShdw>
                </a:effectLst>
              </a:rPr>
              <a:t>oughtness</a:t>
            </a:r>
            <a:r>
              <a:rPr lang="en-US" dirty="0" smtClean="0">
                <a:effectLst>
                  <a:outerShdw blurRad="38100" dist="38100" dir="2700000" algn="tl">
                    <a:srgbClr val="000000">
                      <a:alpha val="43137"/>
                    </a:srgbClr>
                  </a:outerShdw>
                </a:effectLst>
              </a:rPr>
              <a:t>”? Naturalists do not get it from God, so where?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They would agree that we get it as part of instinct; the part of the genetic code that has been passed down by evolutionary survival needs.</a:t>
            </a:r>
          </a:p>
          <a:p>
            <a:pPr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meaning of human history?</a:t>
            </a:r>
          </a:p>
          <a:p>
            <a:r>
              <a:rPr lang="en-US" dirty="0" smtClean="0">
                <a:effectLst>
                  <a:outerShdw blurRad="38100" dist="38100" dir="2700000" algn="tl">
                    <a:srgbClr val="000000">
                      <a:alpha val="43137"/>
                    </a:srgbClr>
                  </a:outerShdw>
                </a:effectLst>
              </a:rPr>
              <a:t>History is a linear stream of events linked by cause and effect but without an overarching purpose.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History means both natural history and human history, for human history is part of the continuum of natural history.</a:t>
            </a:r>
          </a:p>
          <a:p>
            <a:pPr lvl="1"/>
            <a:r>
              <a:rPr lang="en-US" dirty="0" smtClean="0">
                <a:effectLst>
                  <a:outerShdw blurRad="38100" dist="38100" dir="2700000" algn="tl">
                    <a:srgbClr val="000000">
                      <a:alpha val="43137"/>
                    </a:srgbClr>
                  </a:outerShdw>
                </a:effectLst>
              </a:rPr>
              <a:t>Starting with the big bang, the process of evolution began. It was a game of pure chance, with no being controlling the process, willing it to become a certain way of another. There was no will involved, no decision, no purpose.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And the same is true of all natural history. </a:t>
            </a:r>
          </a:p>
          <a:p>
            <a:pPr lvl="2"/>
            <a:r>
              <a:rPr lang="en-US" dirty="0" smtClean="0">
                <a:effectLst>
                  <a:outerShdw blurRad="38100" dist="38100" dir="2700000" algn="tl">
                    <a:srgbClr val="000000">
                      <a:alpha val="43137"/>
                    </a:srgbClr>
                  </a:outerShdw>
                </a:effectLst>
              </a:rPr>
              <a:t>There begins a change, though, when humans arrive, with the ability to think, be aware and act with free will. </a:t>
            </a:r>
          </a:p>
          <a:p>
            <a:pPr lvl="2"/>
            <a:r>
              <a:rPr lang="en-US" dirty="0" smtClean="0">
                <a:effectLst>
                  <a:outerShdw blurRad="38100" dist="38100" dir="2700000" algn="tl">
                    <a:srgbClr val="000000">
                      <a:alpha val="43137"/>
                    </a:srgbClr>
                  </a:outerShdw>
                </a:effectLst>
              </a:rPr>
              <a:t>While history has always been aimless, with the advent of humans, it gained meaning—at least meaning to us.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When humans stop existing (and evolution promises that we will) as a species, so will the meaning of human history. </a:t>
            </a:r>
          </a:p>
          <a:p>
            <a:pPr lvl="1" eaLnBrk="1" hangingPunct="1"/>
            <a:r>
              <a:rPr lang="en-US" dirty="0" smtClean="0">
                <a:effectLst>
                  <a:outerShdw blurRad="38100" dist="38100" dir="2700000" algn="tl">
                    <a:srgbClr val="000000">
                      <a:alpha val="43137"/>
                    </a:srgbClr>
                  </a:outerShdw>
                </a:effectLst>
              </a:rPr>
              <a:t>Natural history will continue without us, still without aim, and again without meaning.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response does this worldview invoke?</a:t>
            </a:r>
          </a:p>
          <a:p>
            <a:r>
              <a:rPr lang="en-US" dirty="0" smtClean="0">
                <a:effectLst>
                  <a:outerShdw blurRad="38100" dist="38100" dir="2700000" algn="tl">
                    <a:srgbClr val="000000">
                      <a:alpha val="43137"/>
                    </a:srgbClr>
                  </a:outerShdw>
                </a:effectLst>
              </a:rPr>
              <a:t>Naturalism itself implies no particular core commitment on the part of any given naturalist.  Rather core commitments are adopted unwittingly or chosen by individuals.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All of us are free to choose whatever commitments we wish. </a:t>
            </a:r>
          </a:p>
          <a:p>
            <a:pPr lvl="1"/>
            <a:r>
              <a:rPr lang="en-US" dirty="0" smtClean="0">
                <a:effectLst>
                  <a:outerShdw blurRad="38100" dist="38100" dir="2700000" algn="tl">
                    <a:srgbClr val="000000">
                      <a:alpha val="43137"/>
                    </a:srgbClr>
                  </a:outerShdw>
                </a:effectLst>
              </a:rPr>
              <a:t>Most are an integral part of their community and culture, but this is not required of them by their way of thinking. </a:t>
            </a:r>
          </a:p>
          <a:p>
            <a:pPr lvl="1"/>
            <a:r>
              <a:rPr lang="en-US" dirty="0" smtClean="0">
                <a:effectLst>
                  <a:outerShdw blurRad="38100" dist="38100" dir="2700000" algn="tl">
                    <a:srgbClr val="000000">
                      <a:alpha val="43137"/>
                    </a:srgbClr>
                  </a:outerShdw>
                </a:effectLst>
              </a:rPr>
              <a:t>I think they do it because they want to experience truth (as jointly discovered) to the fullest extent possible.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Summary of Naturalism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People who helped make the shift from theism to naturalism:</a:t>
            </a:r>
          </a:p>
          <a:p>
            <a:r>
              <a:rPr lang="en-US" dirty="0" smtClean="0">
                <a:effectLst>
                  <a:outerShdw blurRad="38100" dist="38100" dir="2700000" algn="tl">
                    <a:srgbClr val="000000">
                      <a:alpha val="43137"/>
                    </a:srgbClr>
                  </a:outerShdw>
                </a:effectLst>
              </a:rPr>
              <a:t>Descartes (1596)</a:t>
            </a:r>
          </a:p>
          <a:p>
            <a:pPr lvl="1"/>
            <a:r>
              <a:rPr lang="en-US" dirty="0" smtClean="0">
                <a:effectLst>
                  <a:outerShdw blurRad="38100" dist="38100" dir="2700000" algn="tl">
                    <a:srgbClr val="000000">
                      <a:alpha val="43137"/>
                    </a:srgbClr>
                  </a:outerShdw>
                </a:effectLst>
              </a:rPr>
              <a:t>He organized reality into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two kinds of being: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physical and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metaphysical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(matter and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C:\Data\08 RMC\03 COURSES\04 HTH180- Christian Mind\Lessons\11.1- naturalism\rene descartes.jpg"/>
          <p:cNvPicPr>
            <a:picLocks noChangeAspect="1" noChangeArrowheads="1"/>
          </p:cNvPicPr>
          <p:nvPr/>
        </p:nvPicPr>
        <p:blipFill>
          <a:blip r:embed="rId3" cstate="print"/>
          <a:srcRect r="8867" b="8867"/>
          <a:stretch>
            <a:fillRect/>
          </a:stretch>
        </p:blipFill>
        <p:spPr bwMode="auto">
          <a:xfrm>
            <a:off x="5334000" y="3581400"/>
            <a:ext cx="2349500" cy="28194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Naturalism has a few problems, despite it being very popular.</a:t>
            </a:r>
          </a:p>
          <a:p>
            <a:r>
              <a:rPr lang="en-US" dirty="0" smtClean="0">
                <a:effectLst>
                  <a:outerShdw blurRad="38100" dist="38100" dir="2700000" algn="tl">
                    <a:srgbClr val="000000">
                      <a:alpha val="43137"/>
                    </a:srgbClr>
                  </a:outerShdw>
                </a:effectLst>
              </a:rPr>
              <a:t>Theists have always been critical of the abandonment of intelligent design.</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It has some cyclical thinking in it that goes unnoticed by many:</a:t>
            </a:r>
          </a:p>
          <a:p>
            <a:pPr lvl="1"/>
            <a:r>
              <a:rPr lang="en-US" dirty="0" smtClean="0">
                <a:effectLst>
                  <a:outerShdw blurRad="38100" dist="38100" dir="2700000" algn="tl">
                    <a:srgbClr val="000000">
                      <a:alpha val="43137"/>
                    </a:srgbClr>
                  </a:outerShdw>
                </a:effectLst>
              </a:rPr>
              <a:t>My consciousness, ability to think is a product of the material world.  My brain is simply a machine that came to be evolved into what it is today by chance.  If this is true, how can I trust my brain and what it thinks?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If consciousness is an epiphenomenon of matter, perhaps human freedom is an epiphenomenon of chance. Chance has built in me the assertion that “I am free.”  </a:t>
            </a:r>
          </a:p>
          <a:p>
            <a:pPr lvl="1"/>
            <a:r>
              <a:rPr lang="en-US" dirty="0" smtClean="0">
                <a:effectLst>
                  <a:outerShdw blurRad="38100" dist="38100" dir="2700000" algn="tl">
                    <a:srgbClr val="000000">
                      <a:alpha val="43137"/>
                    </a:srgbClr>
                  </a:outerShdw>
                </a:effectLst>
              </a:rPr>
              <a:t>But what if my thought is wrong?  It’s based, after all, on chance. Perhaps I am not free after all.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Ever since, the Western world has found it difficult to see the world as an integrated whole. </a:t>
            </a:r>
          </a:p>
          <a:p>
            <a:pPr lvl="1"/>
            <a:r>
              <a:rPr lang="en-US" dirty="0" smtClean="0">
                <a:effectLst>
                  <a:outerShdw blurRad="38100" dist="38100" dir="2700000" algn="tl">
                    <a:srgbClr val="000000">
                      <a:alpha val="43137"/>
                    </a:srgbClr>
                  </a:outerShdw>
                </a:effectLst>
              </a:rPr>
              <a:t>Naturalists, trying to unify our way of thinking, made mind a subcategory of matter.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1552</TotalTime>
  <Words>3525</Words>
  <Application>Microsoft Office PowerPoint</Application>
  <PresentationFormat>On-screen Show (4:3)</PresentationFormat>
  <Paragraphs>257</Paragraphs>
  <Slides>82</Slides>
  <Notes>0</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66</cp:revision>
  <dcterms:created xsi:type="dcterms:W3CDTF">2008-02-11T10:50:27Z</dcterms:created>
  <dcterms:modified xsi:type="dcterms:W3CDTF">2013-10-15T20:11:34Z</dcterms:modified>
</cp:coreProperties>
</file>