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sldIdLst>
    <p:sldId id="256" r:id="rId2"/>
    <p:sldId id="260" r:id="rId3"/>
    <p:sldId id="261" r:id="rId4"/>
    <p:sldId id="262" r:id="rId5"/>
    <p:sldId id="281" r:id="rId6"/>
    <p:sldId id="263" r:id="rId7"/>
    <p:sldId id="264" r:id="rId8"/>
    <p:sldId id="265" r:id="rId9"/>
    <p:sldId id="266" r:id="rId10"/>
    <p:sldId id="267" r:id="rId11"/>
    <p:sldId id="268" r:id="rId12"/>
    <p:sldId id="269" r:id="rId13"/>
    <p:sldId id="270" r:id="rId14"/>
    <p:sldId id="271" r:id="rId15"/>
    <p:sldId id="272" r:id="rId16"/>
    <p:sldId id="273" r:id="rId17"/>
    <p:sldId id="274" r:id="rId18"/>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Century Gothic" pitchFamily="34" charset="0"/>
        <a:ea typeface="+mn-ea"/>
        <a:cs typeface="+mn-cs"/>
      </a:defRPr>
    </a:lvl1pPr>
    <a:lvl2pPr marL="457200" algn="l" rtl="0" eaLnBrk="0" fontAlgn="base" hangingPunct="0">
      <a:spcBef>
        <a:spcPct val="0"/>
      </a:spcBef>
      <a:spcAft>
        <a:spcPct val="0"/>
      </a:spcAft>
      <a:defRPr kern="1200">
        <a:solidFill>
          <a:schemeClr val="tx1"/>
        </a:solidFill>
        <a:latin typeface="Century Gothic" pitchFamily="34" charset="0"/>
        <a:ea typeface="+mn-ea"/>
        <a:cs typeface="+mn-cs"/>
      </a:defRPr>
    </a:lvl2pPr>
    <a:lvl3pPr marL="914400" algn="l" rtl="0" eaLnBrk="0" fontAlgn="base" hangingPunct="0">
      <a:spcBef>
        <a:spcPct val="0"/>
      </a:spcBef>
      <a:spcAft>
        <a:spcPct val="0"/>
      </a:spcAft>
      <a:defRPr kern="1200">
        <a:solidFill>
          <a:schemeClr val="tx1"/>
        </a:solidFill>
        <a:latin typeface="Century Gothic" pitchFamily="34" charset="0"/>
        <a:ea typeface="+mn-ea"/>
        <a:cs typeface="+mn-cs"/>
      </a:defRPr>
    </a:lvl3pPr>
    <a:lvl4pPr marL="1371600" algn="l" rtl="0" eaLnBrk="0" fontAlgn="base" hangingPunct="0">
      <a:spcBef>
        <a:spcPct val="0"/>
      </a:spcBef>
      <a:spcAft>
        <a:spcPct val="0"/>
      </a:spcAft>
      <a:defRPr kern="1200">
        <a:solidFill>
          <a:schemeClr val="tx1"/>
        </a:solidFill>
        <a:latin typeface="Century Gothic" pitchFamily="34" charset="0"/>
        <a:ea typeface="+mn-ea"/>
        <a:cs typeface="+mn-cs"/>
      </a:defRPr>
    </a:lvl4pPr>
    <a:lvl5pPr marL="1828800" algn="l" rtl="0" eaLnBrk="0" fontAlgn="base" hangingPunct="0">
      <a:spcBef>
        <a:spcPct val="0"/>
      </a:spcBef>
      <a:spcAft>
        <a:spcPct val="0"/>
      </a:spcAft>
      <a:defRPr kern="1200">
        <a:solidFill>
          <a:schemeClr val="tx1"/>
        </a:solidFill>
        <a:latin typeface="Century Gothic" pitchFamily="34" charset="0"/>
        <a:ea typeface="+mn-ea"/>
        <a:cs typeface="+mn-cs"/>
      </a:defRPr>
    </a:lvl5pPr>
    <a:lvl6pPr marL="2286000" algn="l" defTabSz="914400" rtl="0" eaLnBrk="1" latinLnBrk="0" hangingPunct="1">
      <a:defRPr kern="1200">
        <a:solidFill>
          <a:schemeClr val="tx1"/>
        </a:solidFill>
        <a:latin typeface="Century Gothic" pitchFamily="34" charset="0"/>
        <a:ea typeface="+mn-ea"/>
        <a:cs typeface="+mn-cs"/>
      </a:defRPr>
    </a:lvl6pPr>
    <a:lvl7pPr marL="2743200" algn="l" defTabSz="914400" rtl="0" eaLnBrk="1" latinLnBrk="0" hangingPunct="1">
      <a:defRPr kern="1200">
        <a:solidFill>
          <a:schemeClr val="tx1"/>
        </a:solidFill>
        <a:latin typeface="Century Gothic" pitchFamily="34" charset="0"/>
        <a:ea typeface="+mn-ea"/>
        <a:cs typeface="+mn-cs"/>
      </a:defRPr>
    </a:lvl7pPr>
    <a:lvl8pPr marL="3200400" algn="l" defTabSz="914400" rtl="0" eaLnBrk="1" latinLnBrk="0" hangingPunct="1">
      <a:defRPr kern="1200">
        <a:solidFill>
          <a:schemeClr val="tx1"/>
        </a:solidFill>
        <a:latin typeface="Century Gothic" pitchFamily="34" charset="0"/>
        <a:ea typeface="+mn-ea"/>
        <a:cs typeface="+mn-cs"/>
      </a:defRPr>
    </a:lvl8pPr>
    <a:lvl9pPr marL="3657600" algn="l" defTabSz="914400" rtl="0" eaLnBrk="1" latinLnBrk="0" hangingPunct="1">
      <a:defRPr kern="1200">
        <a:solidFill>
          <a:schemeClr val="tx1"/>
        </a:solidFill>
        <a:latin typeface="Century Gothic"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335" autoAdjust="0"/>
    <p:restoredTop sz="94716" autoAdjust="0"/>
  </p:normalViewPr>
  <p:slideViewPr>
    <p:cSldViewPr>
      <p:cViewPr varScale="1">
        <p:scale>
          <a:sx n="53" d="100"/>
          <a:sy n="53" d="100"/>
        </p:scale>
        <p:origin x="-426"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685800" y="2130425"/>
            <a:ext cx="7772400" cy="1470025"/>
          </a:xfrm>
        </p:spPr>
        <p:txBody>
          <a:bodyPr/>
          <a:lstStyle>
            <a:lvl1pPr>
              <a:defRPr/>
            </a:lvl1pPr>
          </a:lstStyle>
          <a:p>
            <a:r>
              <a:rPr lang="en-US"/>
              <a:t>Click to edit Master title style</a:t>
            </a:r>
          </a:p>
        </p:txBody>
      </p:sp>
      <p:sp>
        <p:nvSpPr>
          <p:cNvPr id="5123" name="Rectangle 3"/>
          <p:cNvSpPr>
            <a:spLocks noGrp="1" noChangeArrowheads="1"/>
          </p:cNvSpPr>
          <p:nvPr>
            <p:ph type="subTitle" idx="1"/>
          </p:nvPr>
        </p:nvSpPr>
        <p:spPr>
          <a:xfrm>
            <a:off x="1371600" y="3657600"/>
            <a:ext cx="7086600" cy="609600"/>
          </a:xfrm>
        </p:spPr>
        <p:txBody>
          <a:bodyPr/>
          <a:lstStyle>
            <a:lvl1pPr marL="0" indent="0" algn="r">
              <a:buFontTx/>
              <a:buNone/>
              <a:defRPr sz="2800"/>
            </a:lvl1pPr>
          </a:lstStyle>
          <a:p>
            <a:r>
              <a:rPr lang="en-US"/>
              <a:t>Click to edit Master subtitle style</a:t>
            </a:r>
          </a:p>
        </p:txBody>
      </p:sp>
      <p:sp>
        <p:nvSpPr>
          <p:cNvPr id="4" name="Rectangle 4"/>
          <p:cNvSpPr>
            <a:spLocks noGrp="1" noChangeArrowheads="1"/>
          </p:cNvSpPr>
          <p:nvPr>
            <p:ph type="dt" sz="half" idx="10"/>
          </p:nvPr>
        </p:nvSpPr>
        <p:spPr/>
        <p:txBody>
          <a:bodyPr/>
          <a:lstStyle>
            <a:lvl1pPr>
              <a:defRPr/>
            </a:lvl1pPr>
          </a:lstStyle>
          <a:p>
            <a:pPr>
              <a:defRPr/>
            </a:pPr>
            <a:endParaRPr lang="en-US"/>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pPr>
              <a:defRPr/>
            </a:pPr>
            <a:fld id="{D90BC923-88BB-4D5C-A19C-2E8135C68400}"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8A0760A-E2C3-467B-B1FB-87E410D20462}"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0"/>
            <a:ext cx="2057400" cy="61261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0"/>
            <a:ext cx="6019800" cy="61261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F64E309-9306-4C27-902E-7A7130CA2DC3}"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F62F753-522B-4239-83BC-8F138692FB79}"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5442B5C-217D-4A1E-BD8D-08EC1623565A}"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447800"/>
            <a:ext cx="3238500" cy="4678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848100" y="1447800"/>
            <a:ext cx="3238500" cy="4678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CA9B3FAC-FCAA-4FB9-8889-EB0681E81380}"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897600ED-15A9-474D-87E8-602C4E5EA599}"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DF90AEC0-BB6F-4AB4-A757-B701D8143785}"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61317A43-236A-4F19-91A3-D4FC5A0D032A}"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10A56146-57CA-46CB-A6C2-BD338E40D32E}"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CD9F7F1A-99E9-4BD6-9BB9-B6FB56A1C266}"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0"/>
            <a:ext cx="82296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Worldviews in conflict</a:t>
            </a:r>
          </a:p>
        </p:txBody>
      </p:sp>
      <p:sp>
        <p:nvSpPr>
          <p:cNvPr id="1027" name="Rectangle 3"/>
          <p:cNvSpPr>
            <a:spLocks noGrp="1" noChangeArrowheads="1"/>
          </p:cNvSpPr>
          <p:nvPr>
            <p:ph type="body" idx="1"/>
          </p:nvPr>
        </p:nvSpPr>
        <p:spPr bwMode="auto">
          <a:xfrm>
            <a:off x="457200" y="1447800"/>
            <a:ext cx="6629400" cy="46783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100"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a:latin typeface="Arial" charset="0"/>
              </a:defRPr>
            </a:lvl1pPr>
          </a:lstStyle>
          <a:p>
            <a:pPr>
              <a:defRPr/>
            </a:pPr>
            <a:endParaRPr lang="en-US"/>
          </a:p>
        </p:txBody>
      </p:sp>
      <p:sp>
        <p:nvSpPr>
          <p:cNvPr id="4101"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latin typeface="Arial" charset="0"/>
              </a:defRPr>
            </a:lvl1pPr>
          </a:lstStyle>
          <a:p>
            <a:pPr>
              <a:defRPr/>
            </a:pPr>
            <a:endParaRPr lang="en-US"/>
          </a:p>
        </p:txBody>
      </p:sp>
      <p:sp>
        <p:nvSpPr>
          <p:cNvPr id="4102"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a:latin typeface="Arial" charset="0"/>
              </a:defRPr>
            </a:lvl1pPr>
          </a:lstStyle>
          <a:p>
            <a:pPr>
              <a:defRPr/>
            </a:pPr>
            <a:fld id="{D9DE8D06-7695-4C79-90CB-CF7EAC1630FE}" type="slidenum">
              <a:rPr lang="en-US"/>
              <a:pPr>
                <a:defRPr/>
              </a:pPr>
              <a:t>‹#›</a:t>
            </a:fld>
            <a:endParaRPr lang="en-US"/>
          </a:p>
        </p:txBody>
      </p:sp>
    </p:spTree>
  </p:cSld>
  <p:clrMap bg1="dk2" tx1="lt1" bg2="dk1" tx2="lt2" accent1="accent1" accent2="accent2" accent3="accent3" accent4="accent4" accent5="accent5" accent6="accent6" hlink="hlink" folHlink="folHlink"/>
  <p:sldLayoutIdLst>
    <p:sldLayoutId id="2147483708"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Century Gothic" pitchFamily="34" charset="0"/>
        </a:defRPr>
      </a:lvl2pPr>
      <a:lvl3pPr algn="l" rtl="0" eaLnBrk="0" fontAlgn="base" hangingPunct="0">
        <a:spcBef>
          <a:spcPct val="0"/>
        </a:spcBef>
        <a:spcAft>
          <a:spcPct val="0"/>
        </a:spcAft>
        <a:defRPr sz="4400">
          <a:solidFill>
            <a:schemeClr val="tx2"/>
          </a:solidFill>
          <a:latin typeface="Century Gothic" pitchFamily="34" charset="0"/>
        </a:defRPr>
      </a:lvl3pPr>
      <a:lvl4pPr algn="l" rtl="0" eaLnBrk="0" fontAlgn="base" hangingPunct="0">
        <a:spcBef>
          <a:spcPct val="0"/>
        </a:spcBef>
        <a:spcAft>
          <a:spcPct val="0"/>
        </a:spcAft>
        <a:defRPr sz="4400">
          <a:solidFill>
            <a:schemeClr val="tx2"/>
          </a:solidFill>
          <a:latin typeface="Century Gothic" pitchFamily="34" charset="0"/>
        </a:defRPr>
      </a:lvl4pPr>
      <a:lvl5pPr algn="l" rtl="0" eaLnBrk="0" fontAlgn="base" hangingPunct="0">
        <a:spcBef>
          <a:spcPct val="0"/>
        </a:spcBef>
        <a:spcAft>
          <a:spcPct val="0"/>
        </a:spcAft>
        <a:defRPr sz="4400">
          <a:solidFill>
            <a:schemeClr val="tx2"/>
          </a:solidFill>
          <a:latin typeface="Century Gothic" pitchFamily="34" charset="0"/>
        </a:defRPr>
      </a:lvl5pPr>
      <a:lvl6pPr marL="457200" algn="l" rtl="0" fontAlgn="base">
        <a:spcBef>
          <a:spcPct val="0"/>
        </a:spcBef>
        <a:spcAft>
          <a:spcPct val="0"/>
        </a:spcAft>
        <a:defRPr sz="4400">
          <a:solidFill>
            <a:schemeClr val="tx2"/>
          </a:solidFill>
          <a:latin typeface="Century Gothic" pitchFamily="34" charset="0"/>
        </a:defRPr>
      </a:lvl6pPr>
      <a:lvl7pPr marL="914400" algn="l" rtl="0" fontAlgn="base">
        <a:spcBef>
          <a:spcPct val="0"/>
        </a:spcBef>
        <a:spcAft>
          <a:spcPct val="0"/>
        </a:spcAft>
        <a:defRPr sz="4400">
          <a:solidFill>
            <a:schemeClr val="tx2"/>
          </a:solidFill>
          <a:latin typeface="Century Gothic" pitchFamily="34" charset="0"/>
        </a:defRPr>
      </a:lvl7pPr>
      <a:lvl8pPr marL="1371600" algn="l" rtl="0" fontAlgn="base">
        <a:spcBef>
          <a:spcPct val="0"/>
        </a:spcBef>
        <a:spcAft>
          <a:spcPct val="0"/>
        </a:spcAft>
        <a:defRPr sz="4400">
          <a:solidFill>
            <a:schemeClr val="tx2"/>
          </a:solidFill>
          <a:latin typeface="Century Gothic" pitchFamily="34" charset="0"/>
        </a:defRPr>
      </a:lvl8pPr>
      <a:lvl9pPr marL="1828800" algn="l" rtl="0" fontAlgn="base">
        <a:spcBef>
          <a:spcPct val="0"/>
        </a:spcBef>
        <a:spcAft>
          <a:spcPct val="0"/>
        </a:spcAft>
        <a:defRPr sz="4400">
          <a:solidFill>
            <a:schemeClr val="tx2"/>
          </a:solidFill>
          <a:latin typeface="Century Gothic"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www.google.com/url?sa=i&amp;rct=j&amp;q=&amp;esrc=s&amp;frm=1&amp;source=images&amp;cd=&amp;cad=rja&amp;docid=gDWEUBhpHXkAdM&amp;tbnid=LemAv0nK1g0zkM:&amp;ved=0CAUQjRw&amp;url=http://www.thefamouspeople.com/profiles/epicurus-229.php&amp;ei=4URHUqmvDoTg8ATc9oCIDQ&amp;bvm=bv.53217764,d.eWU&amp;psig=AFQjCNGVHDQHbN-dPvJ_2PtWB3KTMuni0A&amp;ust=1380488700288547" TargetMode="External"/><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www.google.com/url?sa=i&amp;rct=j&amp;q=&amp;esrc=s&amp;frm=1&amp;source=images&amp;cd=&amp;cad=rja&amp;docid=HA18Ph2gEsNuUM&amp;tbnid=yyhL861UsQudhM:&amp;ved=0CAUQjRw&amp;url=http://www.historia-homosexualidad.org/historia-gay/historia-homosexualidad/literatura-gay/historia-gay/homosexuales-grecia-clasica/homosexuales-grecia-clasica.html&amp;ei=rkVHUsDmKYmK9AT-5IHIAw&amp;bvm=bv.53217764,d.eWU&amp;psig=AFQjCNG2g7glivhf_g0vkcwocbI2E5kK3g&amp;ust=1380488942073807" TargetMode="External"/><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p:txBody>
          <a:bodyPr/>
          <a:lstStyle/>
          <a:p>
            <a:pPr eaLnBrk="1" hangingPunct="1"/>
            <a:r>
              <a:rPr lang="en-US" dirty="0" smtClean="0"/>
              <a:t>Christian Mind</a:t>
            </a:r>
          </a:p>
        </p:txBody>
      </p:sp>
      <p:sp>
        <p:nvSpPr>
          <p:cNvPr id="2051" name="Rectangle 3"/>
          <p:cNvSpPr>
            <a:spLocks noGrp="1" noChangeArrowheads="1"/>
          </p:cNvSpPr>
          <p:nvPr>
            <p:ph type="subTitle" idx="1"/>
          </p:nvPr>
        </p:nvSpPr>
        <p:spPr/>
        <p:txBody>
          <a:bodyPr/>
          <a:lstStyle/>
          <a:p>
            <a:pPr eaLnBrk="1" hangingPunct="1"/>
            <a:r>
              <a:rPr lang="en-US" sz="2400" dirty="0" smtClean="0"/>
              <a:t>Hedonism</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51">
                                            <p:txEl>
                                              <p:pRg st="0" end="0"/>
                                            </p:txEl>
                                          </p:spTgt>
                                        </p:tgtEl>
                                        <p:attrNameLst>
                                          <p:attrName>style.visibility</p:attrName>
                                        </p:attrNameLst>
                                      </p:cBhvr>
                                      <p:to>
                                        <p:strVal val="visible"/>
                                      </p:to>
                                    </p:set>
                                    <p:animEffect transition="in" filter="fade">
                                      <p:cBhvr>
                                        <p:cTn id="7" dur="2000"/>
                                        <p:tgtEl>
                                          <p:spTgt spid="205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1"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Not all pain is bad</a:t>
            </a:r>
          </a:p>
          <a:p>
            <a:pPr lvl="1" eaLnBrk="1" hangingPunct="1"/>
            <a:r>
              <a:rPr lang="en-US" dirty="0" smtClean="0">
                <a:effectLst>
                  <a:outerShdw blurRad="38100" dist="38100" dir="2700000" algn="tl">
                    <a:srgbClr val="000000">
                      <a:alpha val="43137"/>
                    </a:srgbClr>
                  </a:outerShdw>
                </a:effectLst>
              </a:rPr>
              <a:t>Pain serves to warn us.</a:t>
            </a:r>
          </a:p>
          <a:p>
            <a:pPr lvl="1" eaLnBrk="1" hangingPunct="1"/>
            <a:r>
              <a:rPr lang="en-US" dirty="0" smtClean="0">
                <a:effectLst>
                  <a:outerShdw blurRad="38100" dist="38100" dir="2700000" algn="tl">
                    <a:srgbClr val="000000">
                      <a:alpha val="43137"/>
                    </a:srgbClr>
                  </a:outerShdw>
                </a:effectLst>
              </a:rPr>
              <a:t>Pain can motivate and transform.</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a:r>
              <a:rPr lang="en-CA" dirty="0" smtClean="0"/>
              <a:t>Autonomy (self-governing) paralyzes and isolates</a:t>
            </a:r>
            <a:endParaRPr lang="en-US" dirty="0" smtClean="0"/>
          </a:p>
          <a:p>
            <a:pPr lvl="2"/>
            <a:r>
              <a:rPr lang="en-CA" dirty="0" smtClean="0"/>
              <a:t>Fear of making mistakes and rejection</a:t>
            </a:r>
            <a:endParaRPr lang="en-US" dirty="0" smtClean="0"/>
          </a:p>
          <a:p>
            <a:pPr lvl="2"/>
            <a:r>
              <a:rPr lang="en-CA" dirty="0" smtClean="0"/>
              <a:t>Fear of intimacy</a:t>
            </a:r>
            <a:endParaRPr lang="en-US" dirty="0" smtClean="0"/>
          </a:p>
          <a:p>
            <a:pPr lvl="2"/>
            <a:r>
              <a:rPr lang="en-US" dirty="0" smtClean="0"/>
              <a:t>Leads to loneliness and meaninglessness</a:t>
            </a:r>
            <a:endParaRPr lang="en-US" dirty="0" smtClean="0">
              <a:effectLst>
                <a:outerShdw blurRad="38100" dist="38100" dir="2700000" algn="tl">
                  <a:srgbClr val="000000">
                    <a:alpha val="43137"/>
                  </a:srgbClr>
                </a:outerShdw>
              </a:effectLst>
            </a:endParaRP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Upshot: Twin errors</a:t>
            </a:r>
          </a:p>
          <a:p>
            <a:pPr lvl="1" eaLnBrk="1" hangingPunct="1"/>
            <a:r>
              <a:rPr lang="en-US" dirty="0" smtClean="0">
                <a:effectLst>
                  <a:outerShdw blurRad="38100" dist="38100" dir="2700000" algn="tl">
                    <a:srgbClr val="000000">
                      <a:alpha val="43137"/>
                    </a:srgbClr>
                  </a:outerShdw>
                </a:effectLst>
              </a:rPr>
              <a:t>Theology</a:t>
            </a:r>
          </a:p>
          <a:p>
            <a:pPr lvl="2" eaLnBrk="1" hangingPunct="1"/>
            <a:r>
              <a:rPr lang="en-US" dirty="0" smtClean="0">
                <a:effectLst>
                  <a:outerShdw blurRad="38100" dist="38100" dir="2700000" algn="tl">
                    <a:srgbClr val="000000">
                      <a:alpha val="43137"/>
                    </a:srgbClr>
                  </a:outerShdw>
                </a:effectLst>
              </a:rPr>
              <a:t>We tend to think God exists just to make me happy.</a:t>
            </a:r>
          </a:p>
          <a:p>
            <a:pPr lvl="1" eaLnBrk="1" hangingPunct="1"/>
            <a:r>
              <a:rPr lang="en-US" dirty="0" smtClean="0">
                <a:effectLst>
                  <a:outerShdw blurRad="38100" dist="38100" dir="2700000" algn="tl">
                    <a:srgbClr val="000000">
                      <a:alpha val="43137"/>
                    </a:srgbClr>
                  </a:outerShdw>
                </a:effectLst>
              </a:rPr>
              <a:t>Relationships</a:t>
            </a:r>
          </a:p>
          <a:p>
            <a:pPr lvl="2" eaLnBrk="1" hangingPunct="1"/>
            <a:r>
              <a:rPr lang="en-US" dirty="0" smtClean="0">
                <a:effectLst>
                  <a:outerShdw blurRad="38100" dist="38100" dir="2700000" algn="tl">
                    <a:srgbClr val="000000">
                      <a:alpha val="43137"/>
                    </a:srgbClr>
                  </a:outerShdw>
                </a:effectLst>
              </a:rPr>
              <a:t>Pursuing pleasure often leads us away from God.</a:t>
            </a:r>
          </a:p>
          <a:p>
            <a:pPr lvl="2" eaLnBrk="1" hangingPunct="1"/>
            <a:r>
              <a:rPr lang="en-US" dirty="0" smtClean="0">
                <a:effectLst>
                  <a:outerShdw blurRad="38100" dist="38100" dir="2700000" algn="tl">
                    <a:srgbClr val="000000">
                      <a:alpha val="43137"/>
                    </a:srgbClr>
                  </a:outerShdw>
                </a:effectLst>
              </a:rPr>
              <a:t>Fear of pain will shut down God’s work in our lives.</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For Example</a:t>
            </a:r>
          </a:p>
          <a:p>
            <a:pPr lvl="1" eaLnBrk="1" hangingPunct="1"/>
            <a:r>
              <a:rPr lang="en-US" dirty="0" smtClean="0">
                <a:effectLst>
                  <a:outerShdw blurRad="38100" dist="38100" dir="2700000" algn="tl">
                    <a:srgbClr val="000000">
                      <a:alpha val="43137"/>
                    </a:srgbClr>
                  </a:outerShdw>
                </a:effectLst>
              </a:rPr>
              <a:t>Suppose Paul likes to collect stamps. According to most models of behavior, including not only utilitarianism, but most economic, psychological and social conceptions of behavior, it is believed that Paul likes collecting stamps because he gets pleasure from collecting stamps.</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eaLnBrk="1" hangingPunct="1"/>
            <a:r>
              <a:rPr lang="en-US" dirty="0" smtClean="0">
                <a:effectLst>
                  <a:outerShdw blurRad="38100" dist="38100" dir="2700000" algn="tl">
                    <a:srgbClr val="000000">
                      <a:alpha val="43137"/>
                    </a:srgbClr>
                  </a:outerShdw>
                </a:effectLst>
              </a:rPr>
              <a:t>Stamp collecting is an avenue towards acquiring pleasure. However, if you tell Paul this, he will likely disagree. He does get pleasure from collecting stamps, but this is not the process that explains why he collects stamps.</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eaLnBrk="1" hangingPunct="1"/>
            <a:r>
              <a:rPr lang="en-US" dirty="0" smtClean="0">
                <a:effectLst>
                  <a:outerShdw blurRad="38100" dist="38100" dir="2700000" algn="tl">
                    <a:srgbClr val="000000">
                      <a:alpha val="43137"/>
                    </a:srgbClr>
                  </a:outerShdw>
                </a:effectLst>
              </a:rPr>
              <a:t>It is not as though he says, "I must collect stamps so I, Paul, can obtain pleasure.” Collecting stamps is not just a means toward pleasure. He just likes collecting stamps.</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eaLnBrk="1" hangingPunct="1"/>
            <a:r>
              <a:rPr lang="en-US" dirty="0" smtClean="0">
                <a:effectLst>
                  <a:outerShdw blurRad="38100" dist="38100" dir="2700000" algn="tl">
                    <a:srgbClr val="000000">
                      <a:alpha val="43137"/>
                    </a:srgbClr>
                  </a:outerShdw>
                </a:effectLst>
              </a:rPr>
              <a:t>This paradox is often spun around backwards, to illustrate that pleasure and happiness cannot be reverse-engineered. If, for example, you heard that collecting stamps was very pleasurable, and began a stamp collection as a means towards this happiness, it would inevitably be in vain.</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eaLnBrk="1" hangingPunct="1"/>
            <a:r>
              <a:rPr lang="en-US" dirty="0" smtClean="0">
                <a:effectLst>
                  <a:outerShdw blurRad="38100" dist="38100" dir="2700000" algn="tl">
                    <a:srgbClr val="000000">
                      <a:alpha val="43137"/>
                    </a:srgbClr>
                  </a:outerShdw>
                </a:effectLst>
              </a:rPr>
              <a:t>To achieve happiness, you must not seek happiness directly, you must strangely motivate yourself towards things unrelated to happiness, like the collection of stamps.</a:t>
            </a:r>
          </a:p>
          <a:p>
            <a:pPr lvl="1" eaLnBrk="1" hangingPunct="1"/>
            <a:r>
              <a:rPr lang="en-US" dirty="0" smtClean="0">
                <a:effectLst>
                  <a:outerShdw blurRad="38100" dist="38100" dir="2700000" algn="tl">
                    <a:srgbClr val="000000">
                      <a:alpha val="43137"/>
                    </a:srgbClr>
                  </a:outerShdw>
                </a:effectLst>
              </a:rPr>
              <a:t>The hedonistic paradox would probably mean that if one sets the goal to please oneself too highly, then the mechanism would in fact jam itself.</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r>
              <a:rPr lang="en-CA" dirty="0" smtClean="0">
                <a:effectLst>
                  <a:outerShdw blurRad="38100" dist="38100" dir="2700000" algn="tl">
                    <a:srgbClr val="000000">
                      <a:alpha val="43137"/>
                    </a:srgbClr>
                  </a:outerShdw>
                </a:effectLst>
              </a:rPr>
              <a:t>Definition</a:t>
            </a:r>
            <a:endParaRPr lang="en-US" dirty="0" smtClean="0">
              <a:effectLst>
                <a:outerShdw blurRad="38100" dist="38100" dir="2700000" algn="tl">
                  <a:srgbClr val="000000">
                    <a:alpha val="43137"/>
                  </a:srgbClr>
                </a:outerShdw>
              </a:effectLst>
            </a:endParaRPr>
          </a:p>
          <a:p>
            <a:pPr lvl="1"/>
            <a:r>
              <a:rPr lang="en-CA" dirty="0" smtClean="0">
                <a:effectLst>
                  <a:outerShdw blurRad="38100" dist="38100" dir="2700000" algn="tl">
                    <a:srgbClr val="000000">
                      <a:alpha val="43137"/>
                    </a:srgbClr>
                  </a:outerShdw>
                </a:effectLst>
              </a:rPr>
              <a:t>Hedonism comes from the Greek word that means delight.</a:t>
            </a:r>
            <a:endParaRPr lang="en-US" dirty="0" smtClean="0">
              <a:effectLst>
                <a:outerShdw blurRad="38100" dist="38100" dir="2700000" algn="tl">
                  <a:srgbClr val="000000">
                    <a:alpha val="43137"/>
                  </a:srgbClr>
                </a:outerShdw>
              </a:effectLst>
            </a:endParaRPr>
          </a:p>
          <a:p>
            <a:pPr lvl="1"/>
            <a:r>
              <a:rPr lang="en-CA" dirty="0" smtClean="0">
                <a:effectLst>
                  <a:outerShdw blurRad="38100" dist="38100" dir="2700000" algn="tl">
                    <a:srgbClr val="000000">
                      <a:alpha val="43137"/>
                    </a:srgbClr>
                  </a:outerShdw>
                </a:effectLst>
              </a:rPr>
              <a:t>Pleasure is the same as good and if it’s painful, it’s wrong.</a:t>
            </a:r>
            <a:endParaRPr lang="en-US" dirty="0" smtClean="0">
              <a:effectLst>
                <a:outerShdw blurRad="38100" dist="38100" dir="2700000" algn="tl">
                  <a:srgbClr val="000000">
                    <a:alpha val="43137"/>
                  </a:srgbClr>
                </a:outerShdw>
              </a:effectLst>
            </a:endParaRPr>
          </a:p>
          <a:p>
            <a:pPr lvl="1"/>
            <a:r>
              <a:rPr lang="en-US" dirty="0" smtClean="0">
                <a:effectLst>
                  <a:outerShdw blurRad="38100" dist="38100" dir="2700000" algn="tl">
                    <a:srgbClr val="000000">
                      <a:alpha val="43137"/>
                    </a:srgbClr>
                  </a:outerShdw>
                </a:effectLst>
              </a:rPr>
              <a:t>The writer of Ecclesiastes described it: “let us eat, drink and be merry, for tomorrow we die” (Eccl. 8:15).</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eaLnBrk="1" hangingPunct="1"/>
            <a:r>
              <a:rPr lang="en-US" dirty="0" smtClean="0">
                <a:effectLst>
                  <a:outerShdw blurRad="38100" dist="38100" dir="2700000" algn="tl">
                    <a:srgbClr val="000000">
                      <a:alpha val="43137"/>
                    </a:srgbClr>
                  </a:outerShdw>
                </a:effectLst>
              </a:rPr>
              <a:t>In very simple terms, a hedonist strives to maximize net pleasure (pleasure minus pain).</a:t>
            </a:r>
          </a:p>
          <a:p>
            <a:pPr lvl="1" eaLnBrk="1" hangingPunct="1"/>
            <a:r>
              <a:rPr lang="en-US" dirty="0" smtClean="0">
                <a:effectLst>
                  <a:outerShdw blurRad="38100" dist="38100" dir="2700000" algn="tl">
                    <a:srgbClr val="000000">
                      <a:alpha val="43137"/>
                    </a:srgbClr>
                  </a:outerShdw>
                </a:effectLst>
              </a:rPr>
              <a:t>The Hedonism paradox:</a:t>
            </a:r>
          </a:p>
          <a:p>
            <a:pPr lvl="2" eaLnBrk="1" hangingPunct="1"/>
            <a:r>
              <a:rPr lang="en-US" dirty="0" smtClean="0">
                <a:effectLst>
                  <a:outerShdw blurRad="38100" dist="38100" dir="2700000" algn="tl">
                    <a:srgbClr val="000000">
                      <a:alpha val="43137"/>
                    </a:srgbClr>
                  </a:outerShdw>
                </a:effectLst>
              </a:rPr>
              <a:t>Happiness is like a cat, if you try to coax it or call it, it will avoid you; it will never come. But if you pay no attention to it and go about your business, you'll find it rubbing against your legs and jumping into your lap.</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Forms of Hedonism</a:t>
            </a:r>
          </a:p>
          <a:p>
            <a:pPr eaLnBrk="1" hangingPunct="1"/>
            <a:r>
              <a:rPr lang="en-US" dirty="0" smtClean="0">
                <a:effectLst>
                  <a:outerShdw blurRad="38100" dist="38100" dir="2700000" algn="tl">
                    <a:srgbClr val="000000">
                      <a:alpha val="43137"/>
                    </a:srgbClr>
                  </a:outerShdw>
                </a:effectLst>
              </a:rPr>
              <a:t>Epicurus</a:t>
            </a:r>
          </a:p>
          <a:p>
            <a:pPr lvl="1" eaLnBrk="1" hangingPunct="1"/>
            <a:r>
              <a:rPr lang="en-US" dirty="0" smtClean="0">
                <a:effectLst>
                  <a:outerShdw blurRad="38100" dist="38100" dir="2700000" algn="tl">
                    <a:srgbClr val="000000">
                      <a:alpha val="43137"/>
                    </a:srgbClr>
                  </a:outerShdw>
                </a:effectLst>
              </a:rPr>
              <a:t>Pleasure or mind over body</a:t>
            </a:r>
          </a:p>
          <a:p>
            <a:pPr lvl="1" eaLnBrk="1" hangingPunct="1"/>
            <a:r>
              <a:rPr lang="en-US" dirty="0" smtClean="0">
                <a:effectLst>
                  <a:outerShdw blurRad="38100" dist="38100" dir="2700000" algn="tl">
                    <a:srgbClr val="000000">
                      <a:alpha val="43137"/>
                    </a:srgbClr>
                  </a:outerShdw>
                </a:effectLst>
              </a:rPr>
              <a:t>Preference for long term pleasure over short </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term</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6" name="TextBox 5"/>
          <p:cNvSpPr txBox="1"/>
          <p:nvPr/>
        </p:nvSpPr>
        <p:spPr>
          <a:xfrm>
            <a:off x="2590800" y="5029200"/>
            <a:ext cx="2513830" cy="4616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smtClean="0">
                <a:ln>
                  <a:noFill/>
                </a:ln>
                <a:solidFill>
                  <a:sysClr val="window" lastClr="FFFFFF"/>
                </a:solidFill>
                <a:effectLst/>
                <a:uLnTx/>
                <a:uFillTx/>
              </a:rPr>
              <a:t>Epicurus, 341BC</a:t>
            </a:r>
            <a:endParaRPr kumimoji="0" lang="en-US" sz="2400" b="0" i="0" u="none" strike="noStrike" kern="0" cap="none" spc="0" normalizeH="0" baseline="0" noProof="0" dirty="0">
              <a:ln>
                <a:noFill/>
              </a:ln>
              <a:solidFill>
                <a:sysClr val="window" lastClr="FFFFFF"/>
              </a:solidFill>
              <a:effectLst/>
              <a:uLnTx/>
              <a:uFillTx/>
            </a:endParaRPr>
          </a:p>
        </p:txBody>
      </p:sp>
      <p:pic>
        <p:nvPicPr>
          <p:cNvPr id="20484" name="Picture 4" descr="http://cdn1.thefamouspeople.com/profiles/images/epicurus.jpg">
            <a:hlinkClick r:id="rId3"/>
          </p:cNvPr>
          <p:cNvPicPr>
            <a:picLocks noChangeAspect="1" noChangeArrowheads="1"/>
          </p:cNvPicPr>
          <p:nvPr/>
        </p:nvPicPr>
        <p:blipFill>
          <a:blip r:embed="rId4" cstate="print"/>
          <a:srcRect l="16000" r="12000"/>
          <a:stretch>
            <a:fillRect/>
          </a:stretch>
        </p:blipFill>
        <p:spPr bwMode="auto">
          <a:xfrm>
            <a:off x="5257800" y="3790950"/>
            <a:ext cx="2320747" cy="2686050"/>
          </a:xfrm>
          <a:prstGeom prst="rect">
            <a:avLst/>
          </a:prstGeom>
          <a:ln w="19050">
            <a:solidFill>
              <a:schemeClr val="tx1"/>
            </a:solid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eaLnBrk="1" hangingPunct="1"/>
            <a:r>
              <a:rPr lang="en-US" dirty="0" smtClean="0">
                <a:effectLst>
                  <a:outerShdw blurRad="38100" dist="38100" dir="2700000" algn="tl">
                    <a:srgbClr val="000000">
                      <a:alpha val="43137"/>
                    </a:srgbClr>
                  </a:outerShdw>
                </a:effectLst>
              </a:rPr>
              <a:t>The highest pleasure (tranquility and freedom from fear) is obtained by knowledge, friendship and living a virtuous and temperate life.</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eaLnBrk="1" hangingPunct="1"/>
            <a:r>
              <a:rPr lang="en-US" dirty="0" smtClean="0">
                <a:effectLst>
                  <a:outerShdw blurRad="38100" dist="38100" dir="2700000" algn="tl">
                    <a:srgbClr val="000000">
                      <a:alpha val="43137"/>
                    </a:srgbClr>
                  </a:outerShdw>
                </a:effectLst>
              </a:rPr>
              <a:t>He lauded the enjoyment of simple pleasures, by which he meant abstaining from bodily desires, such as sex and appetites.</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err="1" smtClean="0">
                <a:effectLst>
                  <a:outerShdw blurRad="38100" dist="38100" dir="2700000" algn="tl">
                    <a:srgbClr val="000000">
                      <a:alpha val="43137"/>
                    </a:srgbClr>
                  </a:outerShdw>
                </a:effectLst>
              </a:rPr>
              <a:t>Aristippus</a:t>
            </a:r>
            <a:endParaRPr lang="en-US" dirty="0" smtClean="0">
              <a:effectLst>
                <a:outerShdw blurRad="38100" dist="38100" dir="2700000" algn="tl">
                  <a:srgbClr val="000000">
                    <a:alpha val="43137"/>
                  </a:srgbClr>
                </a:outerShdw>
              </a:effectLst>
            </a:endParaRPr>
          </a:p>
          <a:p>
            <a:pPr lvl="1" eaLnBrk="1" hangingPunct="1"/>
            <a:r>
              <a:rPr lang="en-US" dirty="0" smtClean="0">
                <a:effectLst>
                  <a:outerShdw blurRad="38100" dist="38100" dir="2700000" algn="tl">
                    <a:srgbClr val="000000">
                      <a:alpha val="43137"/>
                    </a:srgbClr>
                  </a:outerShdw>
                </a:effectLst>
              </a:rPr>
              <a:t>Further developed </a:t>
            </a:r>
            <a:r>
              <a:rPr lang="en-US" dirty="0" err="1" smtClean="0">
                <a:effectLst>
                  <a:outerShdw blurRad="38100" dist="38100" dir="2700000" algn="tl">
                    <a:srgbClr val="000000">
                      <a:alpha val="43137"/>
                    </a:srgbClr>
                  </a:outerShdw>
                </a:effectLst>
              </a:rPr>
              <a:t>Epicurus’s</a:t>
            </a:r>
            <a:r>
              <a:rPr lang="en-US" dirty="0" smtClean="0">
                <a:effectLst>
                  <a:outerShdw blurRad="38100" dist="38100" dir="2700000" algn="tl">
                    <a:srgbClr val="000000">
                      <a:alpha val="43137"/>
                    </a:srgbClr>
                  </a:outerShdw>
                </a:effectLst>
              </a:rPr>
              <a:t> ideas.</a:t>
            </a:r>
          </a:p>
          <a:p>
            <a:pPr lvl="1" eaLnBrk="1" hangingPunct="1"/>
            <a:r>
              <a:rPr lang="en-US" dirty="0" smtClean="0">
                <a:effectLst>
                  <a:outerShdw blurRad="38100" dist="38100" dir="2700000" algn="tl">
                    <a:srgbClr val="000000">
                      <a:alpha val="43137"/>
                    </a:srgbClr>
                  </a:outerShdw>
                </a:effectLst>
              </a:rPr>
              <a:t>Do whatever makes you feel good at the moment.</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18434" name="Picture 2" descr="http://www.historia-homosexualidad.org/historia-gay/historia-homosexualidad/literatura-gay/historia-gay/homosexuales-grecia-clasica/Aristippus.jpg">
            <a:hlinkClick r:id="rId3"/>
          </p:cNvPr>
          <p:cNvPicPr>
            <a:picLocks noChangeAspect="1" noChangeArrowheads="1"/>
          </p:cNvPicPr>
          <p:nvPr/>
        </p:nvPicPr>
        <p:blipFill>
          <a:blip r:embed="rId4" cstate="print">
            <a:duotone>
              <a:prstClr val="black"/>
              <a:schemeClr val="accent2">
                <a:tint val="45000"/>
                <a:satMod val="400000"/>
              </a:schemeClr>
            </a:duotone>
          </a:blip>
          <a:srcRect/>
          <a:stretch>
            <a:fillRect/>
          </a:stretch>
        </p:blipFill>
        <p:spPr bwMode="auto">
          <a:xfrm>
            <a:off x="5334000" y="3839309"/>
            <a:ext cx="2286000" cy="2637692"/>
          </a:xfrm>
          <a:prstGeom prst="rect">
            <a:avLst/>
          </a:prstGeom>
          <a:ln w="19050">
            <a:solidFill>
              <a:schemeClr val="tx1"/>
            </a:solidFill>
          </a:ln>
          <a:effectLst>
            <a:outerShdw blurRad="292100" dist="139700" dir="2700000" algn="tl" rotWithShape="0">
              <a:srgbClr val="333333">
                <a:alpha val="65000"/>
              </a:srgbClr>
            </a:outerShdw>
          </a:effectLst>
        </p:spPr>
      </p:pic>
      <p:sp>
        <p:nvSpPr>
          <p:cNvPr id="7" name="TextBox 6"/>
          <p:cNvSpPr txBox="1"/>
          <p:nvPr/>
        </p:nvSpPr>
        <p:spPr>
          <a:xfrm>
            <a:off x="2438400" y="4648200"/>
            <a:ext cx="2685351" cy="4616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err="1" smtClean="0">
                <a:ln>
                  <a:noFill/>
                </a:ln>
                <a:solidFill>
                  <a:sysClr val="window" lastClr="FFFFFF"/>
                </a:solidFill>
                <a:effectLst/>
                <a:uLnTx/>
                <a:uFillTx/>
              </a:rPr>
              <a:t>Aristippus</a:t>
            </a:r>
            <a:r>
              <a:rPr kumimoji="0" lang="en-US" sz="2400" b="0" i="0" u="none" strike="noStrike" kern="0" cap="none" spc="0" normalizeH="0" baseline="0" noProof="0" dirty="0" smtClean="0">
                <a:ln>
                  <a:noFill/>
                </a:ln>
                <a:solidFill>
                  <a:sysClr val="window" lastClr="FFFFFF"/>
                </a:solidFill>
                <a:effectLst/>
                <a:uLnTx/>
                <a:uFillTx/>
              </a:rPr>
              <a:t>, 435BC</a:t>
            </a:r>
            <a:endParaRPr kumimoji="0" lang="en-US" sz="2400" b="0" i="0" u="none" strike="noStrike" kern="0" cap="none" spc="0" normalizeH="0" baseline="0" noProof="0" dirty="0">
              <a:ln>
                <a:noFill/>
              </a:ln>
              <a:solidFill>
                <a:sysClr val="window" lastClr="FFFFFF"/>
              </a:solidFill>
              <a:effectLst/>
              <a:uLnTx/>
              <a:uFillTx/>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Christian Hedonism</a:t>
            </a:r>
          </a:p>
          <a:p>
            <a:pPr lvl="1" eaLnBrk="1" hangingPunct="1"/>
            <a:r>
              <a:rPr lang="en-US" dirty="0" smtClean="0">
                <a:effectLst>
                  <a:outerShdw blurRad="38100" dist="38100" dir="2700000" algn="tl">
                    <a:srgbClr val="000000">
                      <a:alpha val="43137"/>
                    </a:srgbClr>
                  </a:outerShdw>
                </a:effectLst>
              </a:rPr>
              <a:t>If we experience success, God must be blessing it.</a:t>
            </a:r>
          </a:p>
          <a:p>
            <a:pPr lvl="1" eaLnBrk="1" hangingPunct="1"/>
            <a:r>
              <a:rPr lang="en-US" dirty="0" smtClean="0">
                <a:effectLst>
                  <a:outerShdw blurRad="38100" dist="38100" dir="2700000" algn="tl">
                    <a:srgbClr val="000000">
                      <a:alpha val="43137"/>
                    </a:srgbClr>
                  </a:outerShdw>
                </a:effectLst>
              </a:rPr>
              <a:t>I just want to be in the centre of God’s will, because that is where I will find the best success.</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Critique</a:t>
            </a:r>
          </a:p>
          <a:p>
            <a:pPr lvl="1" eaLnBrk="1" hangingPunct="1"/>
            <a:r>
              <a:rPr lang="en-US" dirty="0" smtClean="0">
                <a:effectLst>
                  <a:outerShdw blurRad="38100" dist="38100" dir="2700000" algn="tl">
                    <a:srgbClr val="000000">
                      <a:alpha val="43137"/>
                    </a:srgbClr>
                  </a:outerShdw>
                </a:effectLst>
              </a:rPr>
              <a:t>Not all pleasure is good</a:t>
            </a:r>
          </a:p>
          <a:p>
            <a:pPr lvl="1" eaLnBrk="1" hangingPunct="1"/>
            <a:r>
              <a:rPr lang="en-US" dirty="0" smtClean="0">
                <a:effectLst>
                  <a:outerShdw blurRad="38100" dist="38100" dir="2700000" algn="tl">
                    <a:srgbClr val="000000">
                      <a:alpha val="43137"/>
                    </a:srgbClr>
                  </a:outerShdw>
                </a:effectLst>
              </a:rPr>
              <a:t>For example, some can derive pleasure from cruelty.</a:t>
            </a:r>
          </a:p>
          <a:p>
            <a:pPr lvl="1" eaLnBrk="1" hangingPunct="1"/>
            <a:r>
              <a:rPr lang="en-US" dirty="0" smtClean="0">
                <a:effectLst>
                  <a:outerShdw blurRad="38100" dist="38100" dir="2700000" algn="tl">
                    <a:srgbClr val="000000">
                      <a:alpha val="43137"/>
                    </a:srgbClr>
                  </a:outerShdw>
                </a:effectLst>
              </a:rPr>
              <a:t>Too much pleasure can be bad.</a:t>
            </a:r>
          </a:p>
          <a:p>
            <a:pPr lvl="1" eaLnBrk="1" hangingPunct="1"/>
            <a:r>
              <a:rPr lang="en-US" dirty="0" smtClean="0">
                <a:effectLst>
                  <a:outerShdw blurRad="38100" dist="38100" dir="2700000" algn="tl">
                    <a:srgbClr val="000000">
                      <a:alpha val="43137"/>
                    </a:srgbClr>
                  </a:outerShdw>
                </a:effectLst>
              </a:rPr>
              <a:t>High cost of pleasure</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Focused senses design template">
  <a:themeElements>
    <a:clrScheme name="Focused senses design 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fontScheme name="Focused senses design template">
      <a:majorFont>
        <a:latin typeface="Century Gothic"/>
        <a:ea typeface=""/>
        <a:cs typeface=""/>
      </a:majorFont>
      <a:minorFont>
        <a:latin typeface="Century Gothic"/>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Century Gothic"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Century Gothic" pitchFamily="34" charset="0"/>
          </a:defRPr>
        </a:defPPr>
      </a:lstStyle>
    </a:lnDef>
  </a:objectDefaults>
  <a:extraClrSchemeLst>
    <a:extraClrScheme>
      <a:clrScheme name="Focused senses design 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Focused senses design 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Focused senses design 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Focused senses design 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Focused senses design 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Focused senses design 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Focused senses design 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Focused senses design 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Focused senses design 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Focused senses design 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Focused senses design 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Focused senses design 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Focused senses design template</Template>
  <TotalTime>602</TotalTime>
  <Words>621</Words>
  <Application>Microsoft Office PowerPoint</Application>
  <PresentationFormat>On-screen Show (4:3)</PresentationFormat>
  <Paragraphs>64</Paragraphs>
  <Slides>17</Slides>
  <Notes>0</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Focused senses design template</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vector>
  </TitlesOfParts>
  <Company>Atlanta City Church</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Worldviews in conflict</dc:title>
  <dc:creator>Randy Colver</dc:creator>
  <cp:lastModifiedBy>Randy Colver</cp:lastModifiedBy>
  <cp:revision>47</cp:revision>
  <dcterms:created xsi:type="dcterms:W3CDTF">2008-02-11T10:50:27Z</dcterms:created>
  <dcterms:modified xsi:type="dcterms:W3CDTF">2013-12-18T00:06:08Z</dcterms:modified>
</cp:coreProperties>
</file>