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35" autoAdjust="0"/>
    <p:restoredTop sz="94716" autoAdjust="0"/>
  </p:normalViewPr>
  <p:slideViewPr>
    <p:cSldViewPr>
      <p:cViewPr varScale="1">
        <p:scale>
          <a:sx n="65" d="100"/>
          <a:sy n="65" d="100"/>
        </p:scale>
        <p:origin x="-49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90BC923-88BB-4D5C-A19C-2E8135C6840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8A0760A-E2C3-467B-B1FB-87E410D2046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64E309-9306-4C27-902E-7A7130CA2DC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62F753-522B-4239-83BC-8F138692FB7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442B5C-217D-4A1E-BD8D-08EC1623565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9B3FAC-FCAA-4FB9-8889-EB0681E8138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97600ED-15A9-474D-87E8-602C4E5EA59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F90AEC0-BB6F-4AB4-A757-B701D814378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1317A43-236A-4F19-91A3-D4FC5A0D032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A56146-57CA-46CB-A6C2-BD338E40D32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9F7F1A-99E9-4BD6-9BB9-B6FB56A1C26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charset="0"/>
              </a:defRPr>
            </a:lvl1pPr>
          </a:lstStyle>
          <a:p>
            <a:pPr>
              <a:defRPr/>
            </a:pPr>
            <a:fld id="{D9DE8D06-7695-4C79-90CB-CF7EAC1630FE}"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SiO9SIO5VkgjmM&amp;tbnid=pU1Jmmmf4J5k1M:&amp;ved=0CAUQjRw&amp;url=http://www.luxist.com/2008/07/22/shirley-maclaine-jewelry/&amp;ei=h59EUrySGIjm8wSp6YHABw&amp;bvm=bv.53217764,d.eWU&amp;psig=AFQjCNEg5uarMtLtHaWl-v0Xv3OkRXicbw&amp;ust=1380315397646403"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Mind</a:t>
            </a:r>
          </a:p>
        </p:txBody>
      </p:sp>
      <p:sp>
        <p:nvSpPr>
          <p:cNvPr id="2051" name="Rectangle 3"/>
          <p:cNvSpPr>
            <a:spLocks noGrp="1" noChangeArrowheads="1"/>
          </p:cNvSpPr>
          <p:nvPr>
            <p:ph type="subTitle" idx="1"/>
          </p:nvPr>
        </p:nvSpPr>
        <p:spPr/>
        <p:txBody>
          <a:bodyPr/>
          <a:lstStyle/>
          <a:p>
            <a:pPr eaLnBrk="1" hangingPunct="1"/>
            <a:r>
              <a:rPr lang="en-US" sz="2400" dirty="0" smtClean="0"/>
              <a:t>New Age</a:t>
            </a:r>
          </a:p>
        </p:txBody>
      </p:sp>
      <p:sp>
        <p:nvSpPr>
          <p:cNvPr id="4" name="TextBox 3"/>
          <p:cNvSpPr txBox="1"/>
          <p:nvPr/>
        </p:nvSpPr>
        <p:spPr>
          <a:xfrm>
            <a:off x="1813602" y="5867400"/>
            <a:ext cx="5884944" cy="369332"/>
          </a:xfrm>
          <a:prstGeom prst="rect">
            <a:avLst/>
          </a:prstGeom>
          <a:noFill/>
        </p:spPr>
        <p:txBody>
          <a:bodyPr wrap="none" rtlCol="0">
            <a:spAutoFit/>
          </a:bodyPr>
          <a:lstStyle/>
          <a:p>
            <a:r>
              <a:rPr lang="en-US" dirty="0" smtClean="0"/>
              <a:t>Adapted </a:t>
            </a:r>
            <a:r>
              <a:rPr lang="en-US" dirty="0" smtClean="0"/>
              <a:t>from James Sire’s </a:t>
            </a:r>
            <a:r>
              <a:rPr lang="en-US" i="1" dirty="0" smtClean="0"/>
              <a:t>The Universe Next </a:t>
            </a:r>
            <a:r>
              <a:rPr lang="en-US" i="1" dirty="0" smtClean="0"/>
              <a:t>Door.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marL="1371600" lvl="2" indent="-457200" eaLnBrk="1" hangingPunct="1">
              <a:buFont typeface="+mj-lt"/>
              <a:buAutoNum type="arabicPeriod" startAt="3"/>
            </a:pPr>
            <a:r>
              <a:rPr lang="en-US" dirty="0" smtClean="0">
                <a:effectLst>
                  <a:outerShdw blurRad="38100" dist="38100" dir="2700000" algn="tl">
                    <a:srgbClr val="000000">
                      <a:alpha val="43137"/>
                    </a:srgbClr>
                  </a:outerShdw>
                </a:effectLst>
              </a:rPr>
              <a:t>Conceptual relativist - this one doesn’t really have a “from” as much.</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Basic assumptions of the new age movement:</a:t>
            </a:r>
          </a:p>
          <a:p>
            <a:pPr lvl="1" eaLnBrk="1" hangingPunct="1"/>
            <a:r>
              <a:rPr lang="en-US" dirty="0" smtClean="0">
                <a:effectLst>
                  <a:outerShdw blurRad="38100" dist="38100" dir="2700000" algn="tl">
                    <a:srgbClr val="000000">
                      <a:alpha val="43137"/>
                    </a:srgbClr>
                  </a:outerShdw>
                </a:effectLst>
              </a:rPr>
              <a:t>We are “dualistic” (both spiritual and physical).</a:t>
            </a:r>
          </a:p>
          <a:p>
            <a:pPr lvl="1" eaLnBrk="1" hangingPunct="1"/>
            <a:r>
              <a:rPr lang="en-US" dirty="0" smtClean="0">
                <a:effectLst>
                  <a:outerShdw blurRad="38100" dist="38100" dir="2700000" algn="tl">
                    <a:srgbClr val="000000">
                      <a:alpha val="43137"/>
                    </a:srgbClr>
                  </a:outerShdw>
                </a:effectLst>
              </a:rPr>
              <a:t>The new age movement believes all is one (in a sense is monotheistic).</a:t>
            </a:r>
          </a:p>
          <a:p>
            <a:pPr lvl="1" eaLnBrk="1" hangingPunct="1"/>
            <a:r>
              <a:rPr lang="en-US" dirty="0" smtClean="0">
                <a:effectLst>
                  <a:outerShdw blurRad="38100" dist="38100" dir="2700000" algn="tl">
                    <a:srgbClr val="000000">
                      <a:alpha val="43137"/>
                    </a:srgbClr>
                  </a:outerShdw>
                </a:effectLst>
              </a:rPr>
              <a:t>The basic substance: cosmic energy.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Worldview Diagnostic Questions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nature of Ultimate reality? What is the nature of physical reality? What does it mean to be human?</a:t>
            </a:r>
          </a:p>
          <a:p>
            <a:pPr lvl="1" eaLnBrk="1" hangingPunct="1"/>
            <a:r>
              <a:rPr lang="en-US" dirty="0" smtClean="0">
                <a:effectLst>
                  <a:outerShdw blurRad="38100" dist="38100" dir="2700000" algn="tl">
                    <a:srgbClr val="000000">
                      <a:alpha val="43137"/>
                    </a:srgbClr>
                  </a:outerShdw>
                </a:effectLst>
              </a:rPr>
              <a:t>Whatever the nature of being, the self is the kingpin, the prime reality.</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As human beings grow in their awareness and grasp of this fact, the human race is on the verge of a radical change in human nature</a:t>
            </a:r>
          </a:p>
          <a:p>
            <a:pPr lvl="2" eaLnBrk="1" hangingPunct="1"/>
            <a:r>
              <a:rPr lang="en-US" dirty="0" smtClean="0">
                <a:effectLst>
                  <a:outerShdw blurRad="38100" dist="38100" dir="2700000" algn="tl">
                    <a:srgbClr val="000000">
                      <a:alpha val="43137"/>
                    </a:srgbClr>
                  </a:outerShdw>
                </a:effectLst>
              </a:rPr>
              <a:t>Even now we see harbingers of transformed humanity and prototypes of the New Age.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Remember when the Hindus were saying that Atman is Brahman? It’s the same idea, except the opposite.</a:t>
            </a:r>
          </a:p>
          <a:p>
            <a:pPr lvl="2" eaLnBrk="1" hangingPunct="1"/>
            <a:r>
              <a:rPr lang="en-US" dirty="0" smtClean="0">
                <a:effectLst>
                  <a:outerShdw blurRad="38100" dist="38100" dir="2700000" algn="tl">
                    <a:srgbClr val="000000">
                      <a:alpha val="43137"/>
                    </a:srgbClr>
                  </a:outerShdw>
                </a:effectLst>
              </a:rPr>
              <a:t>Instead of my soul returning to the collective soul, I have the collective soul in my soul.</a:t>
            </a:r>
          </a:p>
          <a:p>
            <a:pPr lvl="2" eaLnBrk="1" hangingPunct="1"/>
            <a:r>
              <a:rPr lang="en-US" dirty="0" smtClean="0">
                <a:effectLst>
                  <a:outerShdw blurRad="38100" dist="38100" dir="2700000" algn="tl">
                    <a:srgbClr val="000000">
                      <a:alpha val="43137"/>
                    </a:srgbClr>
                  </a:outerShdw>
                </a:effectLst>
              </a:rPr>
              <a:t>We don’t need an external God to create or shape our reality; he does not exist.</a:t>
            </a:r>
          </a:p>
          <a:p>
            <a:pPr lvl="2" eaLnBrk="1" hangingPunct="1"/>
            <a:r>
              <a:rPr lang="en-US" dirty="0" smtClean="0">
                <a:effectLst>
                  <a:outerShdw blurRad="38100" dist="38100" dir="2700000" algn="tl">
                    <a:srgbClr val="000000">
                      <a:alpha val="43137"/>
                    </a:srgbClr>
                  </a:outerShdw>
                </a:effectLst>
              </a:rPr>
              <a:t>I have made my own reality, and can shape it to my liking.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I don’t need God; I am God. I am not just the center of the universe, I am the universe.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“If I created my own reality—on some level and dimension I didn’t understand—I had created everything I saw, heard, touched, smelled, tasted; everything I loved, hated, revered, abhorred; everything I responded to or that responded to me.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“Then, I created everything I knew. I was therefore responsible for all there was in my reality. If that was true, then I was everything, as the ancient texts had taught. I was my own universe. Did that also mean I had created God and I had created life and death?</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“Was that why I was there all there was?...</a:t>
            </a:r>
            <a:r>
              <a:rPr lang="en-US" dirty="0" smtClean="0">
                <a:effectLst>
                  <a:outerShdw blurRad="38100" dist="38100" dir="2700000" algn="tl">
                    <a:srgbClr val="000000">
                      <a:alpha val="43137"/>
                    </a:srgbClr>
                  </a:outerShdw>
                </a:effectLst>
              </a:rPr>
              <a:t>To take responsibility for one’s power would be the ultimate expression of what we called the God-force.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Definition and Background</a:t>
            </a:r>
          </a:p>
          <a:p>
            <a:pPr eaLnBrk="1" hangingPunct="1"/>
            <a:r>
              <a:rPr lang="en-US" dirty="0" smtClean="0">
                <a:effectLst>
                  <a:outerShdw blurRad="38100" dist="38100" dir="2700000" algn="tl">
                    <a:srgbClr val="000000">
                      <a:alpha val="43137"/>
                    </a:srgbClr>
                  </a:outerShdw>
                </a:effectLst>
              </a:rPr>
              <a:t>Where did New Age come from?</a:t>
            </a:r>
          </a:p>
          <a:p>
            <a:pPr lvl="1" eaLnBrk="1" hangingPunct="1"/>
            <a:r>
              <a:rPr lang="en-US" dirty="0" smtClean="0">
                <a:effectLst>
                  <a:outerShdw blurRad="38100" dist="38100" dir="2700000" algn="tl">
                    <a:srgbClr val="000000">
                      <a:alpha val="43137"/>
                    </a:srgbClr>
                  </a:outerShdw>
                </a:effectLst>
              </a:rPr>
              <a:t>The new age movement is a response to naturalism.</a:t>
            </a:r>
          </a:p>
          <a:p>
            <a:pPr lvl="2" eaLnBrk="1" hangingPunct="1"/>
            <a:r>
              <a:rPr lang="en-US" dirty="0" smtClean="0">
                <a:effectLst>
                  <a:outerShdw blurRad="38100" dist="38100" dir="2700000" algn="tl">
                    <a:srgbClr val="000000">
                      <a:alpha val="43137"/>
                    </a:srgbClr>
                  </a:outerShdw>
                </a:effectLst>
              </a:rPr>
              <a:t>“We are all created with an incurable thirst for the spiritual.”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“Was this what was meant by the statement I AM THAT I AM?”—Shirley </a:t>
            </a:r>
            <a:r>
              <a:rPr lang="en-US" dirty="0" err="1" smtClean="0">
                <a:effectLst>
                  <a:outerShdw blurRad="38100" dist="38100" dir="2700000" algn="tl">
                    <a:srgbClr val="000000">
                      <a:alpha val="43137"/>
                    </a:srgbClr>
                  </a:outerShdw>
                </a:effectLst>
              </a:rPr>
              <a:t>MacLaine</a:t>
            </a:r>
            <a:r>
              <a:rPr lang="en-US" dirty="0" smtClean="0">
                <a:effectLst>
                  <a:outerShdw blurRad="38100" dist="38100" dir="2700000" algn="tl">
                    <a:srgbClr val="000000">
                      <a:alpha val="43137"/>
                    </a:srgbClr>
                  </a:outerShdw>
                </a:effectLst>
              </a:rPr>
              <a:t>, “It’s All in the Playing”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290" name="Picture 2" descr="http://www.blogcdn.com/www.luxist.com/media/2008/07/2442-sm-gold-sky-hands-chincrop-500.jpg">
            <a:hlinkClick r:id="rId3"/>
          </p:cNvPr>
          <p:cNvPicPr>
            <a:picLocks noChangeAspect="1" noChangeArrowheads="1"/>
          </p:cNvPicPr>
          <p:nvPr/>
        </p:nvPicPr>
        <p:blipFill>
          <a:blip r:embed="rId4" cstate="print"/>
          <a:srcRect/>
          <a:stretch>
            <a:fillRect/>
          </a:stretch>
        </p:blipFill>
        <p:spPr bwMode="auto">
          <a:xfrm>
            <a:off x="5105400" y="3137234"/>
            <a:ext cx="2590800" cy="3349291"/>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There is absolute subjectivity. </a:t>
            </a:r>
          </a:p>
          <a:p>
            <a:pPr lvl="2" eaLnBrk="1" hangingPunct="1"/>
            <a:r>
              <a:rPr lang="en-US" dirty="0" smtClean="0">
                <a:effectLst>
                  <a:outerShdw blurRad="38100" dist="38100" dir="2700000" algn="tl">
                    <a:srgbClr val="000000">
                      <a:alpha val="43137"/>
                    </a:srgbClr>
                  </a:outerShdw>
                </a:effectLst>
              </a:rPr>
              <a:t>Therefore, a person can claim what they like while in euphoria, and nobody can argue them, they are then gods, not to be questioned.</a:t>
            </a:r>
          </a:p>
          <a:p>
            <a:pPr lvl="2" eaLnBrk="1" hangingPunct="1"/>
            <a:r>
              <a:rPr lang="en-US" dirty="0" smtClean="0">
                <a:effectLst>
                  <a:outerShdw blurRad="38100" dist="38100" dir="2700000" algn="tl">
                    <a:srgbClr val="000000">
                      <a:alpha val="43137"/>
                    </a:srgbClr>
                  </a:outerShdw>
                </a:effectLst>
              </a:rPr>
              <a:t>There is a danger of self-deception—in fact, those on the outside suggest that its stronger than a danger—it’s a certainty.</a:t>
            </a:r>
          </a:p>
          <a:p>
            <a:pPr lvl="2" eaLnBrk="1" hangingPunct="1"/>
            <a:r>
              <a:rPr lang="en-US" dirty="0" smtClean="0">
                <a:effectLst>
                  <a:outerShdw blurRad="38100" dist="38100" dir="2700000" algn="tl">
                    <a:srgbClr val="000000">
                      <a:alpha val="43137"/>
                    </a:srgbClr>
                  </a:outerShdw>
                </a:effectLst>
              </a:rPr>
              <a:t>This is likely the great danger of this worldview.</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8.1- new age (three kinds)\new age.jpg"/>
          <p:cNvPicPr>
            <a:picLocks noChangeAspect="1" noChangeArrowheads="1"/>
          </p:cNvPicPr>
          <p:nvPr/>
        </p:nvPicPr>
        <p:blipFill>
          <a:blip r:embed="rId3" cstate="print"/>
          <a:srcRect b="14000"/>
          <a:stretch>
            <a:fillRect/>
          </a:stretch>
        </p:blipFill>
        <p:spPr bwMode="auto">
          <a:xfrm>
            <a:off x="1371600" y="1524000"/>
            <a:ext cx="4675003" cy="48006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So what if I am a god in just my imagination? So long as I control my imagination, your argument is invalid.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nature of physical reality?</a:t>
            </a:r>
          </a:p>
          <a:p>
            <a:pPr lvl="1" eaLnBrk="1" hangingPunct="1"/>
            <a:r>
              <a:rPr lang="en-US" dirty="0" smtClean="0">
                <a:effectLst>
                  <a:outerShdw blurRad="38100" dist="38100" dir="2700000" algn="tl">
                    <a:srgbClr val="000000">
                      <a:alpha val="43137"/>
                    </a:srgbClr>
                  </a:outerShdw>
                </a:effectLst>
              </a:rPr>
              <a:t>The cosmos, while unified in the self, is manifested in two more dimensions: the visible universe, accessible through ordinary consciousness, and the invisible universe (or Mind at Large), accessible through altered states of consciousness.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 can experience the visible universe with my five senses, and it must obey the rules of science. I am at the centre of this universe.</a:t>
            </a:r>
          </a:p>
          <a:p>
            <a:pPr lvl="1" eaLnBrk="1" hangingPunct="1"/>
            <a:r>
              <a:rPr lang="en-US" dirty="0" smtClean="0">
                <a:effectLst>
                  <a:outerShdw blurRad="38100" dist="38100" dir="2700000" algn="tl">
                    <a:srgbClr val="000000">
                      <a:alpha val="43137"/>
                    </a:srgbClr>
                  </a:outerShdw>
                </a:effectLst>
              </a:rPr>
              <a:t>I can access another universe as well, an invisible one, where the rules of science do not need to apply.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It is a super universe, and my mind must be in an altered state to exist there.</a:t>
            </a:r>
          </a:p>
          <a:p>
            <a:pPr lvl="2" eaLnBrk="1" hangingPunct="1"/>
            <a:r>
              <a:rPr lang="en-US" dirty="0" smtClean="0">
                <a:effectLst>
                  <a:outerShdw blurRad="38100" dist="38100" dir="2700000" algn="tl">
                    <a:srgbClr val="000000">
                      <a:alpha val="43137"/>
                    </a:srgbClr>
                  </a:outerShdw>
                </a:effectLst>
              </a:rPr>
              <a:t>I am the center of this universe as well. (It’s the same universe.)</a:t>
            </a:r>
          </a:p>
          <a:p>
            <a:pPr lvl="2" eaLnBrk="1" hangingPunct="1"/>
            <a:r>
              <a:rPr lang="en-US" dirty="0" smtClean="0">
                <a:effectLst>
                  <a:outerShdw blurRad="38100" dist="38100" dir="2700000" algn="tl">
                    <a:srgbClr val="000000">
                      <a:alpha val="43137"/>
                    </a:srgbClr>
                  </a:outerShdw>
                </a:effectLst>
              </a:rPr>
              <a:t>And I can meet other centers of universes in either.</a:t>
            </a:r>
          </a:p>
          <a:p>
            <a:pPr lvl="2" eaLnBrk="1" hangingPunct="1"/>
            <a:r>
              <a:rPr lang="en-US" dirty="0" smtClean="0">
                <a:effectLst>
                  <a:outerShdw blurRad="38100" dist="38100" dir="2700000" algn="tl">
                    <a:srgbClr val="000000">
                      <a:alpha val="43137"/>
                    </a:srgbClr>
                  </a:outerShdw>
                </a:effectLst>
              </a:rPr>
              <a:t>Because we are not so dissimilar, we can have meaningful relationships, but they exist independently from one another.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The universe is structured in cause and effect, but it is open to reordering by a person who realizes that it is God and has such ability. (Not unlike in the movie Matrix—when Neo discovers he is the One). He achieves God-consciousness.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When you reach this higher state, you can visit with dead people, visit with spirit-guides, talk to a past version of yourself, usually you can fly, even “</a:t>
            </a:r>
            <a:r>
              <a:rPr lang="en-US" dirty="0" err="1" smtClean="0">
                <a:effectLst>
                  <a:outerShdw blurRad="38100" dist="38100" dir="2700000" algn="tl">
                    <a:srgbClr val="000000">
                      <a:alpha val="43137"/>
                    </a:srgbClr>
                  </a:outerShdw>
                </a:effectLst>
              </a:rPr>
              <a:t>intergalacticly</a:t>
            </a:r>
            <a:r>
              <a:rPr lang="en-US" dirty="0" smtClean="0">
                <a:effectLst>
                  <a:outerShdw blurRad="38100" dist="38100" dir="2700000" algn="tl">
                    <a:srgbClr val="000000">
                      <a:alpha val="43137"/>
                    </a:srgbClr>
                  </a:outerShdw>
                </a:effectLst>
              </a:rPr>
              <a:t>.”</a:t>
            </a:r>
          </a:p>
          <a:p>
            <a:pPr lvl="2" eaLnBrk="1" hangingPunct="1"/>
            <a:r>
              <a:rPr lang="en-US" dirty="0" smtClean="0">
                <a:effectLst>
                  <a:outerShdw blurRad="38100" dist="38100" dir="2700000" algn="tl">
                    <a:srgbClr val="000000">
                      <a:alpha val="43137"/>
                    </a:srgbClr>
                  </a:outerShdw>
                </a:effectLst>
              </a:rPr>
              <a:t>Does this place really exist, or is it just imagination?</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Why is it possible to know anything at all? What is the basis for morality?</a:t>
            </a:r>
          </a:p>
          <a:p>
            <a:pPr lvl="1" eaLnBrk="1" hangingPunct="1"/>
            <a:r>
              <a:rPr lang="en-US" dirty="0" smtClean="0">
                <a:effectLst>
                  <a:outerShdw blurRad="38100" dist="38100" dir="2700000" algn="tl">
                    <a:srgbClr val="000000">
                      <a:alpha val="43137"/>
                    </a:srgbClr>
                  </a:outerShdw>
                </a:effectLst>
              </a:rPr>
              <a:t>The core experience of the New Age is cosmic consciousness, in which categories of space, time and morality tend to disappear. </a:t>
            </a:r>
          </a:p>
          <a:p>
            <a:pPr lvl="2" eaLnBrk="1" hangingPunct="1"/>
            <a:r>
              <a:rPr lang="en-US" dirty="0" smtClean="0">
                <a:effectLst>
                  <a:outerShdw blurRad="38100" dist="38100" dir="2700000" algn="tl">
                    <a:srgbClr val="000000">
                      <a:alpha val="43137"/>
                    </a:srgbClr>
                  </a:outerShdw>
                </a:effectLst>
              </a:rPr>
              <a:t>To make it even more interesting, there are logical rules in the visible universe, you can’t both sit and stand at the same time.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So, if you really want to buy in to the Eastern Pantheistic Monism ideas, you really need to completely restructure how you think.</a:t>
            </a:r>
          </a:p>
          <a:p>
            <a:pPr lvl="2" eaLnBrk="1" hangingPunct="1"/>
            <a:r>
              <a:rPr lang="en-US" dirty="0" smtClean="0">
                <a:effectLst>
                  <a:outerShdw blurRad="38100" dist="38100" dir="2700000" algn="tl">
                    <a:srgbClr val="000000">
                      <a:alpha val="43137"/>
                    </a:srgbClr>
                  </a:outerShdw>
                </a:effectLst>
              </a:rPr>
              <a:t>Especially for those in the West, it is a certain kind of death to Western thinking in order to fully embrace the East.</a:t>
            </a:r>
          </a:p>
          <a:p>
            <a:pPr lvl="2" eaLnBrk="1" hangingPunct="1"/>
            <a:r>
              <a:rPr lang="en-US" dirty="0" smtClean="0">
                <a:effectLst>
                  <a:outerShdw blurRad="38100" dist="38100" dir="2700000" algn="tl">
                    <a:srgbClr val="000000">
                      <a:alpha val="43137"/>
                    </a:srgbClr>
                  </a:outerShdw>
                </a:effectLst>
              </a:rPr>
              <a:t>Not many are willing to do that, and yet there are several things that seem good.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Two bodies can’t exist in the same space at the same time.</a:t>
            </a:r>
          </a:p>
          <a:p>
            <a:pPr lvl="2" eaLnBrk="1" hangingPunct="1"/>
            <a:r>
              <a:rPr lang="en-US" dirty="0" smtClean="0">
                <a:effectLst>
                  <a:outerShdw blurRad="38100" dist="38100" dir="2700000" algn="tl">
                    <a:srgbClr val="000000">
                      <a:alpha val="43137"/>
                    </a:srgbClr>
                  </a:outerShdw>
                </a:effectLst>
              </a:rPr>
              <a:t>These are not problems in the invisible universe.</a:t>
            </a:r>
          </a:p>
          <a:p>
            <a:pPr lvl="2" eaLnBrk="1" hangingPunct="1"/>
            <a:r>
              <a:rPr lang="en-US" dirty="0" smtClean="0">
                <a:effectLst>
                  <a:outerShdw blurRad="38100" dist="38100" dir="2700000" algn="tl">
                    <a:srgbClr val="000000">
                      <a:alpha val="43137"/>
                    </a:srgbClr>
                  </a:outerShdw>
                </a:effectLst>
              </a:rPr>
              <a:t>There is no such thing, really, as logic there.</a:t>
            </a:r>
          </a:p>
          <a:p>
            <a:pPr lvl="2" eaLnBrk="1" hangingPunct="1"/>
            <a:r>
              <a:rPr lang="en-US" dirty="0" smtClean="0">
                <a:effectLst>
                  <a:outerShdw blurRad="38100" dist="38100" dir="2700000" algn="tl">
                    <a:srgbClr val="000000">
                      <a:alpha val="43137"/>
                    </a:srgbClr>
                  </a:outerShdw>
                </a:effectLst>
              </a:rPr>
              <a:t>You can taste purple or hear the flavor grape.</a:t>
            </a:r>
          </a:p>
          <a:p>
            <a:pPr lvl="2" eaLnBrk="1" hangingPunct="1"/>
            <a:r>
              <a:rPr lang="en-US" dirty="0" smtClean="0">
                <a:effectLst>
                  <a:outerShdw blurRad="38100" dist="38100" dir="2700000" algn="tl">
                    <a:srgbClr val="000000">
                      <a:alpha val="43137"/>
                    </a:srgbClr>
                  </a:outerShdw>
                </a:effectLst>
              </a:rPr>
              <a:t>Movements and feelings are blended as well.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8.1- new age (three kinds)\Wise-guy-by-Wilbur copy.jpg"/>
          <p:cNvPicPr>
            <a:picLocks noChangeAspect="1" noChangeArrowheads="1"/>
          </p:cNvPicPr>
          <p:nvPr/>
        </p:nvPicPr>
        <p:blipFill>
          <a:blip r:embed="rId3" cstate="print"/>
          <a:srcRect t="4938"/>
          <a:stretch>
            <a:fillRect/>
          </a:stretch>
        </p:blipFill>
        <p:spPr bwMode="auto">
          <a:xfrm>
            <a:off x="457200" y="1752600"/>
            <a:ext cx="6233373" cy="45720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will happen at death?</a:t>
            </a:r>
          </a:p>
          <a:p>
            <a:pPr lvl="1" eaLnBrk="1" hangingPunct="1"/>
            <a:r>
              <a:rPr lang="en-US" dirty="0" smtClean="0">
                <a:effectLst>
                  <a:outerShdw blurRad="38100" dist="38100" dir="2700000" algn="tl">
                    <a:srgbClr val="000000">
                      <a:alpha val="43137"/>
                    </a:srgbClr>
                  </a:outerShdw>
                </a:effectLst>
              </a:rPr>
              <a:t>Physical death is not the end of self; under the experience of cosmic consciousness, the fear of death is removed.</a:t>
            </a:r>
          </a:p>
          <a:p>
            <a:pPr lvl="2" eaLnBrk="1" hangingPunct="1"/>
            <a:r>
              <a:rPr lang="en-US" dirty="0" smtClean="0">
                <a:effectLst>
                  <a:outerShdw blurRad="38100" dist="38100" dir="2700000" algn="tl">
                    <a:srgbClr val="000000">
                      <a:alpha val="43137"/>
                    </a:srgbClr>
                  </a:outerShdw>
                </a:effectLst>
              </a:rPr>
              <a:t>There are two types of thoughts here—that the self is given another chance.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You might hear New Agers talk about residual memory of a past life.</a:t>
            </a:r>
          </a:p>
          <a:p>
            <a:pPr lvl="2" eaLnBrk="1" hangingPunct="1"/>
            <a:r>
              <a:rPr lang="en-US" dirty="0" smtClean="0">
                <a:effectLst>
                  <a:outerShdw blurRad="38100" dist="38100" dir="2700000" algn="tl">
                    <a:srgbClr val="000000">
                      <a:alpha val="43137"/>
                    </a:srgbClr>
                  </a:outerShdw>
                </a:effectLst>
              </a:rPr>
              <a:t>But always as a person, so it would seem.</a:t>
            </a:r>
          </a:p>
          <a:p>
            <a:pPr lvl="2" eaLnBrk="1" hangingPunct="1"/>
            <a:r>
              <a:rPr lang="en-US" dirty="0" smtClean="0">
                <a:effectLst>
                  <a:outerShdw blurRad="38100" dist="38100" dir="2700000" algn="tl">
                    <a:srgbClr val="000000">
                      <a:alpha val="43137"/>
                    </a:srgbClr>
                  </a:outerShdw>
                </a:effectLst>
              </a:rPr>
              <a:t>You might also hear them talk about going on the invisible universe forever.</a:t>
            </a:r>
          </a:p>
          <a:p>
            <a:pPr lvl="2" eaLnBrk="1" hangingPunct="1"/>
            <a:r>
              <a:rPr lang="en-US" dirty="0" smtClean="0">
                <a:effectLst>
                  <a:outerShdw blurRad="38100" dist="38100" dir="2700000" algn="tl">
                    <a:srgbClr val="000000">
                      <a:alpha val="43137"/>
                    </a:srgbClr>
                  </a:outerShdw>
                </a:effectLst>
              </a:rPr>
              <a:t>Going towards the light at death.</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nature of Ultimate reality? What is the nature of physical reality?</a:t>
            </a:r>
          </a:p>
          <a:p>
            <a:pPr lvl="1" eaLnBrk="1" hangingPunct="1"/>
            <a:r>
              <a:rPr lang="en-US" dirty="0" smtClean="0">
                <a:effectLst>
                  <a:outerShdw blurRad="38100" dist="38100" dir="2700000" algn="tl">
                    <a:srgbClr val="000000">
                      <a:alpha val="43137"/>
                    </a:srgbClr>
                  </a:outerShdw>
                </a:effectLst>
              </a:rPr>
              <a:t>We have the usual three dimensions, plus the fourth: time. The fifth is consciousness. </a:t>
            </a:r>
          </a:p>
          <a:p>
            <a:pPr lvl="1" eaLnBrk="1" hangingPunct="1"/>
            <a:r>
              <a:rPr lang="en-US" dirty="0" smtClean="0">
                <a:effectLst>
                  <a:outerShdw blurRad="38100" dist="38100" dir="2700000" algn="tl">
                    <a:srgbClr val="000000">
                      <a:alpha val="43137"/>
                    </a:srgbClr>
                  </a:outerShdw>
                </a:effectLst>
              </a:rPr>
              <a:t>There are three different attitudes to the nature of reality.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marL="971550" lvl="1" indent="-514350" eaLnBrk="1" hangingPunct="1">
              <a:buFont typeface="+mj-lt"/>
              <a:buAutoNum type="arabicPeriod"/>
            </a:pPr>
            <a:r>
              <a:rPr lang="en-US" dirty="0" smtClean="0">
                <a:effectLst>
                  <a:outerShdw blurRad="38100" dist="38100" dir="2700000" algn="tl">
                    <a:srgbClr val="000000">
                      <a:alpha val="43137"/>
                    </a:srgbClr>
                  </a:outerShdw>
                </a:effectLst>
              </a:rPr>
              <a:t>Occult - the beings and things perceived in altered states of reality are apart from the conscious self.</a:t>
            </a:r>
          </a:p>
          <a:p>
            <a:pPr lvl="2" eaLnBrk="1" hangingPunct="1"/>
            <a:r>
              <a:rPr lang="en-US" dirty="0" smtClean="0">
                <a:effectLst>
                  <a:outerShdw blurRad="38100" dist="38100" dir="2700000" algn="tl">
                    <a:srgbClr val="000000">
                      <a:alpha val="43137"/>
                    </a:srgbClr>
                  </a:outerShdw>
                </a:effectLst>
              </a:rPr>
              <a:t>You must be initiated into this dimension, when using a </a:t>
            </a:r>
            <a:r>
              <a:rPr lang="en-US" dirty="0" err="1" smtClean="0">
                <a:effectLst>
                  <a:outerShdw blurRad="38100" dist="38100" dir="2700000" algn="tl">
                    <a:srgbClr val="000000">
                      <a:alpha val="43137"/>
                    </a:srgbClr>
                  </a:outerShdw>
                </a:effectLst>
              </a:rPr>
              <a:t>Ouiji</a:t>
            </a:r>
            <a:r>
              <a:rPr lang="en-US" dirty="0" smtClean="0">
                <a:effectLst>
                  <a:outerShdw blurRad="38100" dist="38100" dir="2700000" algn="tl">
                    <a:srgbClr val="000000">
                      <a:alpha val="43137"/>
                    </a:srgbClr>
                  </a:outerShdw>
                </a:effectLst>
              </a:rPr>
              <a:t> board, for example, or you could make the inhabitants there angry with you, and literally, have all hell break loose.</a:t>
            </a:r>
          </a:p>
          <a:p>
            <a:pPr lvl="2"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It stands in contradiction that the self is both the universe and universe maker.</a:t>
            </a:r>
          </a:p>
          <a:p>
            <a:pPr lvl="2" eaLnBrk="1" hangingPunct="1"/>
            <a:r>
              <a:rPr lang="en-US" dirty="0" smtClean="0">
                <a:effectLst>
                  <a:outerShdw blurRad="38100" dist="38100" dir="2700000" algn="tl">
                    <a:srgbClr val="000000">
                      <a:alpha val="43137"/>
                    </a:srgbClr>
                  </a:outerShdw>
                </a:effectLst>
              </a:rPr>
              <a:t>Power is bought or stolen from the other beings in order to become the most powerful.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marL="914400" lvl="1" indent="-514350" eaLnBrk="1" hangingPunct="1">
              <a:buFont typeface="+mj-lt"/>
              <a:buAutoNum type="arabicPeriod" startAt="2"/>
            </a:pPr>
            <a:r>
              <a:rPr lang="en-US" dirty="0" smtClean="0">
                <a:effectLst>
                  <a:outerShdw blurRad="38100" dist="38100" dir="2700000" algn="tl">
                    <a:srgbClr val="000000">
                      <a:alpha val="43137"/>
                    </a:srgbClr>
                  </a:outerShdw>
                </a:effectLst>
              </a:rPr>
              <a:t>Psychedelic - the things and beings are projections of the conscious self.</a:t>
            </a:r>
          </a:p>
          <a:p>
            <a:pPr lvl="2" eaLnBrk="1" hangingPunct="1"/>
            <a:r>
              <a:rPr lang="en-US" dirty="0" smtClean="0">
                <a:effectLst>
                  <a:outerShdw blurRad="38100" dist="38100" dir="2700000" algn="tl">
                    <a:srgbClr val="000000">
                      <a:alpha val="43137"/>
                    </a:srgbClr>
                  </a:outerShdw>
                </a:effectLst>
              </a:rPr>
              <a:t>It doesn’t so much as make new worlds, as it does perceive them to be.</a:t>
            </a:r>
          </a:p>
          <a:p>
            <a:pPr lvl="2" eaLnBrk="1" hangingPunct="1"/>
            <a:r>
              <a:rPr lang="en-US" dirty="0" smtClean="0">
                <a:effectLst>
                  <a:outerShdw blurRad="38100" dist="38100" dir="2700000" algn="tl">
                    <a:srgbClr val="000000">
                      <a:alpha val="43137"/>
                    </a:srgbClr>
                  </a:outerShdw>
                </a:effectLst>
              </a:rPr>
              <a:t>It doesn’t open doors to new universes, it simply lets you perceive this one in a different way.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marL="971550" lvl="1" indent="-514350" eaLnBrk="1" hangingPunct="1">
              <a:buFont typeface="+mj-lt"/>
              <a:buAutoNum type="arabicPeriod" startAt="3"/>
            </a:pPr>
            <a:r>
              <a:rPr lang="en-US" dirty="0" smtClean="0">
                <a:effectLst>
                  <a:outerShdw blurRad="38100" dist="38100" dir="2700000" algn="tl">
                    <a:srgbClr val="000000">
                      <a:alpha val="43137"/>
                    </a:srgbClr>
                  </a:outerShdw>
                </a:effectLst>
              </a:rPr>
              <a:t>Conceptual relativist - the cosmic consciousness is the conscious activity of a mind using one of many unordinary  models of reality, none of which is “truer” than the others. </a:t>
            </a:r>
          </a:p>
          <a:p>
            <a:pPr lvl="2" eaLnBrk="1" hangingPunct="1"/>
            <a:r>
              <a:rPr lang="en-US" dirty="0" smtClean="0">
                <a:effectLst>
                  <a:outerShdw blurRad="38100" dist="38100" dir="2700000" algn="tl">
                    <a:srgbClr val="000000">
                      <a:alpha val="43137"/>
                    </a:srgbClr>
                  </a:outerShdw>
                </a:effectLst>
              </a:rPr>
              <a:t>Whether we view this universe as true, or the altered universe as true, makes no difference.</a:t>
            </a:r>
          </a:p>
          <a:p>
            <a:pPr lvl="2" eaLnBrk="1" hangingPunct="1"/>
            <a:r>
              <a:rPr lang="en-US" dirty="0" smtClean="0">
                <a:effectLst>
                  <a:outerShdw blurRad="38100" dist="38100" dir="2700000" algn="tl">
                    <a:srgbClr val="000000">
                      <a:alpha val="43137"/>
                    </a:srgbClr>
                  </a:outerShdw>
                </a:effectLst>
              </a:rPr>
              <a:t>It doesn’t matter which one you spend your time in, they are all equal.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Why is it possible to know anything at all?</a:t>
            </a:r>
          </a:p>
          <a:p>
            <a:pPr lvl="1" eaLnBrk="1" hangingPunct="1"/>
            <a:r>
              <a:rPr lang="en-US" dirty="0" smtClean="0">
                <a:effectLst>
                  <a:outerShdw blurRad="38100" dist="38100" dir="2700000" algn="tl">
                    <a:srgbClr val="000000">
                      <a:alpha val="43137"/>
                    </a:srgbClr>
                  </a:outerShdw>
                </a:effectLst>
              </a:rPr>
              <a:t>Human beings can understand reality because in a state of God-consciousness they directly perceive it. </a:t>
            </a:r>
          </a:p>
          <a:p>
            <a:pPr lvl="1" eaLnBrk="1" hangingPunct="1"/>
            <a:r>
              <a:rPr lang="en-US" dirty="0" smtClean="0">
                <a:effectLst>
                  <a:outerShdw blurRad="38100" dist="38100" dir="2700000" algn="tl">
                    <a:srgbClr val="000000">
                      <a:alpha val="43137"/>
                    </a:srgbClr>
                  </a:outerShdw>
                </a:effectLst>
              </a:rPr>
              <a:t>Nonetheless, when New Age teachers present this view to others, they often cite the authority of ancient Scriptures and other religious teachers.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Enter the New Age. It takes some of the weird stuff from the Eastern Pantheists, and some of the fairly reasonable stuff from Naturalism, and mixes them together with Animism. </a:t>
            </a:r>
          </a:p>
          <a:p>
            <a:pPr lvl="2" eaLnBrk="1" hangingPunct="1"/>
            <a:r>
              <a:rPr lang="en-US" dirty="0" smtClean="0">
                <a:effectLst>
                  <a:outerShdw blurRad="38100" dist="38100" dir="2700000" algn="tl">
                    <a:srgbClr val="000000">
                      <a:alpha val="43137"/>
                    </a:srgbClr>
                  </a:outerShdw>
                </a:effectLst>
              </a:rPr>
              <a:t>We aren’t going to cover animism on its own, but it is worth a quick review.</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For example, they claim that Jesus was really trying to teach his disciples to live in a heightened state.</a:t>
            </a:r>
          </a:p>
          <a:p>
            <a:pPr lvl="2" eaLnBrk="1" hangingPunct="1"/>
            <a:r>
              <a:rPr lang="en-US" dirty="0" smtClean="0">
                <a:effectLst>
                  <a:outerShdw blurRad="38100" dist="38100" dir="2700000" algn="tl">
                    <a:srgbClr val="000000">
                      <a:alpha val="43137"/>
                    </a:srgbClr>
                  </a:outerShdw>
                </a:effectLst>
              </a:rPr>
              <a:t>Luke 17:21, says that the kingdom of God is within you... can be taken out of context pretty easily when you want to believe that you are God.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They also tend to quote from the Gnostic texts as well, like the Gospel of Thomas, which is very odd anyway. If you give it the same authority as the Bible, you can go really off track. As a result, they tend not to use any scholarship, but lots of words like, “its plain to see...” and then just say whatever they want without having to back it up.</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meaning of human history?</a:t>
            </a:r>
          </a:p>
          <a:p>
            <a:pPr lvl="1" eaLnBrk="1" hangingPunct="1"/>
            <a:r>
              <a:rPr lang="en-US" dirty="0" smtClean="0">
                <a:effectLst>
                  <a:outerShdw blurRad="38100" dist="38100" dir="2700000" algn="tl">
                    <a:srgbClr val="000000">
                      <a:alpha val="43137"/>
                    </a:srgbClr>
                  </a:outerShdw>
                </a:effectLst>
              </a:rPr>
              <a:t>History as a record of events that actually occurred in the past is of little interest, but cosmic history which ends with the deification of humanity, especially the individual human self, is seen as a great vision, and a great hope.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Understanding natural history has quite a bit of interest, though.</a:t>
            </a:r>
          </a:p>
          <a:p>
            <a:pPr lvl="2" eaLnBrk="1" hangingPunct="1"/>
            <a:r>
              <a:rPr lang="en-US" dirty="0" smtClean="0">
                <a:effectLst>
                  <a:outerShdw blurRad="38100" dist="38100" dir="2700000" algn="tl">
                    <a:srgbClr val="000000">
                      <a:alpha val="43137"/>
                    </a:srgbClr>
                  </a:outerShdw>
                </a:effectLst>
              </a:rPr>
              <a:t>If I thought that some part of the very oldest section of the universe gave birth to a special rock that when rubbed on a hangnail could heal it, I would be very interested in that rock, where it came from, etc.</a:t>
            </a:r>
          </a:p>
          <a:p>
            <a:pPr lvl="2" eaLnBrk="1" hangingPunct="1"/>
            <a:r>
              <a:rPr lang="en-US" dirty="0" smtClean="0">
                <a:effectLst>
                  <a:outerShdw blurRad="38100" dist="38100" dir="2700000" algn="tl">
                    <a:srgbClr val="000000">
                      <a:alpha val="43137"/>
                    </a:srgbClr>
                  </a:outerShdw>
                </a:effectLst>
              </a:rPr>
              <a:t>The natural history will give an assigned worth to some things.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What response does this worldview invoke?</a:t>
            </a:r>
          </a:p>
          <a:p>
            <a:pPr lvl="2" eaLnBrk="1" hangingPunct="1"/>
            <a:r>
              <a:rPr lang="en-US" dirty="0" smtClean="0">
                <a:effectLst>
                  <a:outerShdw blurRad="38100" dist="38100" dir="2700000" algn="tl">
                    <a:srgbClr val="000000">
                      <a:alpha val="43137"/>
                    </a:srgbClr>
                  </a:outerShdw>
                </a:effectLst>
              </a:rPr>
              <a:t>New Agers are committed to realizing their own individual unity with the cosmos, creating and recreating it in their own image. </a:t>
            </a:r>
          </a:p>
          <a:p>
            <a:pPr lvl="2" eaLnBrk="1" hangingPunct="1"/>
            <a:r>
              <a:rPr lang="en-US" dirty="0" smtClean="0">
                <a:effectLst>
                  <a:outerShdw blurRad="38100" dist="38100" dir="2700000" algn="tl">
                    <a:srgbClr val="000000">
                      <a:alpha val="43137"/>
                    </a:srgbClr>
                  </a:outerShdw>
                </a:effectLst>
              </a:rPr>
              <a:t>The goal to create, and recreate in my own image becomes a goal.</a:t>
            </a:r>
          </a:p>
          <a:p>
            <a:pPr lvl="2" eaLnBrk="1" hangingPunct="1"/>
            <a:r>
              <a:rPr lang="en-US" dirty="0" smtClean="0">
                <a:effectLst>
                  <a:outerShdw blurRad="38100" dist="38100" dir="2700000" algn="tl">
                    <a:srgbClr val="000000">
                      <a:alpha val="43137"/>
                    </a:srgbClr>
                  </a:outerShdw>
                </a:effectLst>
              </a:rPr>
              <a:t>To be the king of my own universe, to sustain and control it, to live in harmony with it.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A Christian response to new age movement</a:t>
            </a:r>
          </a:p>
          <a:p>
            <a:pPr eaLnBrk="1" hangingPunct="1"/>
            <a:r>
              <a:rPr lang="en-US" dirty="0" smtClean="0">
                <a:effectLst>
                  <a:outerShdw blurRad="38100" dist="38100" dir="2700000" algn="tl">
                    <a:srgbClr val="000000">
                      <a:alpha val="43137"/>
                    </a:srgbClr>
                  </a:outerShdw>
                </a:effectLst>
              </a:rPr>
              <a:t>We need to see the new age movement as an interest in spiritual things. Only they are finding it in a negative way; Satanism. You can’t stifle man’s desire for god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We need to present Christ as a personal God not an impersonal energy force.</a:t>
            </a:r>
          </a:p>
          <a:p>
            <a:pPr eaLnBrk="1" hangingPunct="1"/>
            <a:r>
              <a:rPr lang="en-US" dirty="0" smtClean="0">
                <a:effectLst>
                  <a:outerShdw blurRad="38100" dist="38100" dir="2700000" algn="tl">
                    <a:srgbClr val="000000">
                      <a:alpha val="43137"/>
                    </a:srgbClr>
                  </a:outerShdw>
                </a:effectLst>
              </a:rPr>
              <a:t>We need to present a supernatural God who isn’t separate from our world and us.</a:t>
            </a:r>
          </a:p>
          <a:p>
            <a:pPr eaLnBrk="1" hangingPunct="1"/>
            <a:r>
              <a:rPr lang="en-US" dirty="0" smtClean="0">
                <a:effectLst>
                  <a:outerShdw blurRad="38100" dist="38100" dir="2700000" algn="tl">
                    <a:srgbClr val="000000">
                      <a:alpha val="43137"/>
                    </a:srgbClr>
                  </a:outerShdw>
                </a:effectLst>
              </a:rPr>
              <a:t>Christ magnifies our identity; the new age movement removes man’s identity.</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Animism teaches that the world is full of spirit creatures, some good and some bad.</a:t>
            </a:r>
          </a:p>
          <a:p>
            <a:pPr lvl="2" eaLnBrk="1" hangingPunct="1"/>
            <a:r>
              <a:rPr lang="en-US" dirty="0" smtClean="0">
                <a:effectLst>
                  <a:outerShdw blurRad="38100" dist="38100" dir="2700000" algn="tl">
                    <a:srgbClr val="000000">
                      <a:alpha val="43137"/>
                    </a:srgbClr>
                  </a:outerShdw>
                </a:effectLst>
              </a:rPr>
              <a:t>They are arranged in a hierarchy, usually with a Sky God at the top (a lot like the theists’ God, but without the interest in humankind).</a:t>
            </a:r>
          </a:p>
          <a:p>
            <a:pPr lvl="2" eaLnBrk="1" hangingPunct="1"/>
            <a:r>
              <a:rPr lang="en-US" dirty="0" smtClean="0">
                <a:effectLst>
                  <a:outerShdw blurRad="38100" dist="38100" dir="2700000" algn="tl">
                    <a:srgbClr val="000000">
                      <a:alpha val="43137"/>
                    </a:srgbClr>
                  </a:outerShdw>
                </a:effectLst>
              </a:rPr>
              <a:t>These spirit beings have personality, etc., and must be placated or wooed with gifts, ceremonies, rituals, and incantations.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Witch doctors, shamans, and sorcerers receive great training so that they are able to (at least minimally) control these spirit beings.</a:t>
            </a:r>
          </a:p>
          <a:p>
            <a:pPr lvl="2" eaLnBrk="1" hangingPunct="1"/>
            <a:r>
              <a:rPr lang="en-US" dirty="0" smtClean="0">
                <a:effectLst>
                  <a:outerShdw blurRad="38100" dist="38100" dir="2700000" algn="tl">
                    <a:srgbClr val="000000">
                      <a:alpha val="43137"/>
                    </a:srgbClr>
                  </a:outerShdw>
                </a:effectLst>
              </a:rPr>
              <a:t>Most of the pagan religions found in the Bible are in this category.</a:t>
            </a:r>
          </a:p>
          <a:p>
            <a:pPr lvl="2" eaLnBrk="1" hangingPunct="1"/>
            <a:r>
              <a:rPr lang="en-US" dirty="0" smtClean="0">
                <a:effectLst>
                  <a:outerShdw blurRad="38100" dist="38100" dir="2700000" algn="tl">
                    <a:srgbClr val="000000">
                      <a:alpha val="43137"/>
                    </a:srgbClr>
                  </a:outerShdw>
                </a:effectLst>
              </a:rPr>
              <a:t>Animism is a worldview, paganism is a religion. (By the way, paganism still exists today, so its not JUST an ancient thing.)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It is worth noting that in some senses, the New Age is not new; it is a new tweak on something very old—all the way back to Deuteronomy and earlier (Deut. 18:9-14).</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The New Age comes in three flavors:</a:t>
            </a:r>
          </a:p>
          <a:p>
            <a:pPr marL="1371600" lvl="2" indent="-457200" eaLnBrk="1" hangingPunct="1">
              <a:buFont typeface="+mj-lt"/>
              <a:buAutoNum type="arabicPeriod"/>
            </a:pPr>
            <a:r>
              <a:rPr lang="en-US" dirty="0" smtClean="0">
                <a:effectLst>
                  <a:outerShdw blurRad="38100" dist="38100" dir="2700000" algn="tl">
                    <a:srgbClr val="000000">
                      <a:alpha val="43137"/>
                    </a:srgbClr>
                  </a:outerShdw>
                </a:effectLst>
              </a:rPr>
              <a:t>Occult - this is the kind that comes straight from animism.</a:t>
            </a:r>
          </a:p>
          <a:p>
            <a:pPr marL="1371600" lvl="2" indent="-457200" eaLnBrk="1" hangingPunct="1">
              <a:buFont typeface="+mj-lt"/>
              <a:buAutoNum type="arabicPeriod"/>
            </a:pPr>
            <a:r>
              <a:rPr lang="en-US" dirty="0" smtClean="0">
                <a:effectLst>
                  <a:outerShdw blurRad="38100" dist="38100" dir="2700000" algn="tl">
                    <a:srgbClr val="000000">
                      <a:alpha val="43137"/>
                    </a:srgbClr>
                  </a:outerShdw>
                </a:effectLst>
              </a:rPr>
              <a:t>Psychedelic - this kind is induced by drug use, almost always LSD, but sometimes pot, mushrooms, etc.  LSD was discovered as a hallucinogen in 1943. It became popular in the about 1965. Before that it was pretty much medical use only.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Joke: Grandmother and her grandson sat down for dinner when the grandson said, “Hey Gran, I can’t find my pills.  Have you seen them anywhere, they’re marked LSD?”</a:t>
            </a:r>
          </a:p>
          <a:p>
            <a:pPr lvl="1" eaLnBrk="1" hangingPunct="1"/>
            <a:r>
              <a:rPr lang="en-US" dirty="0" smtClean="0">
                <a:effectLst>
                  <a:outerShdw blurRad="38100" dist="38100" dir="2700000" algn="tl">
                    <a:srgbClr val="000000">
                      <a:alpha val="43137"/>
                    </a:srgbClr>
                  </a:outerShdw>
                </a:effectLst>
              </a:rPr>
              <a:t>Grandmother turns and says, “Forget about your pills, boy. We have bigger problems. Check out the dragons in the kitchen.”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808</TotalTime>
  <Words>2236</Words>
  <Application>Microsoft Office PowerPoint</Application>
  <PresentationFormat>On-screen Show (4:3)</PresentationFormat>
  <Paragraphs>152</Paragraphs>
  <Slides>46</Slides>
  <Notes>0</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Focused senses design template</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63</cp:revision>
  <dcterms:created xsi:type="dcterms:W3CDTF">2008-02-11T10:50:27Z</dcterms:created>
  <dcterms:modified xsi:type="dcterms:W3CDTF">2013-10-15T20:17:15Z</dcterms:modified>
</cp:coreProperties>
</file>