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60" r:id="rId3"/>
    <p:sldId id="261" r:id="rId4"/>
    <p:sldId id="262" r:id="rId5"/>
    <p:sldId id="282" r:id="rId6"/>
    <p:sldId id="265" r:id="rId7"/>
    <p:sldId id="264" r:id="rId8"/>
    <p:sldId id="263" r:id="rId9"/>
    <p:sldId id="266" r:id="rId10"/>
    <p:sldId id="267" r:id="rId11"/>
    <p:sldId id="268" r:id="rId12"/>
    <p:sldId id="269" r:id="rId13"/>
    <p:sldId id="270" r:id="rId14"/>
    <p:sldId id="271" r:id="rId15"/>
    <p:sldId id="272" r:id="rId16"/>
    <p:sldId id="273" r:id="rId17"/>
    <p:sldId id="274" r:id="rId18"/>
    <p:sldId id="275" r:id="rId19"/>
    <p:sldId id="276" r:id="rId2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entury Gothic" pitchFamily="34" charset="0"/>
        <a:ea typeface="+mn-ea"/>
        <a:cs typeface="+mn-cs"/>
      </a:defRPr>
    </a:lvl1pPr>
    <a:lvl2pPr marL="457200" algn="l" rtl="0" eaLnBrk="0" fontAlgn="base" hangingPunct="0">
      <a:spcBef>
        <a:spcPct val="0"/>
      </a:spcBef>
      <a:spcAft>
        <a:spcPct val="0"/>
      </a:spcAft>
      <a:defRPr kern="1200">
        <a:solidFill>
          <a:schemeClr val="tx1"/>
        </a:solidFill>
        <a:latin typeface="Century Gothic" pitchFamily="34" charset="0"/>
        <a:ea typeface="+mn-ea"/>
        <a:cs typeface="+mn-cs"/>
      </a:defRPr>
    </a:lvl2pPr>
    <a:lvl3pPr marL="914400" algn="l" rtl="0" eaLnBrk="0" fontAlgn="base" hangingPunct="0">
      <a:spcBef>
        <a:spcPct val="0"/>
      </a:spcBef>
      <a:spcAft>
        <a:spcPct val="0"/>
      </a:spcAft>
      <a:defRPr kern="1200">
        <a:solidFill>
          <a:schemeClr val="tx1"/>
        </a:solidFill>
        <a:latin typeface="Century Gothic" pitchFamily="34" charset="0"/>
        <a:ea typeface="+mn-ea"/>
        <a:cs typeface="+mn-cs"/>
      </a:defRPr>
    </a:lvl3pPr>
    <a:lvl4pPr marL="1371600" algn="l" rtl="0" eaLnBrk="0" fontAlgn="base" hangingPunct="0">
      <a:spcBef>
        <a:spcPct val="0"/>
      </a:spcBef>
      <a:spcAft>
        <a:spcPct val="0"/>
      </a:spcAft>
      <a:defRPr kern="1200">
        <a:solidFill>
          <a:schemeClr val="tx1"/>
        </a:solidFill>
        <a:latin typeface="Century Gothic" pitchFamily="34" charset="0"/>
        <a:ea typeface="+mn-ea"/>
        <a:cs typeface="+mn-cs"/>
      </a:defRPr>
    </a:lvl4pPr>
    <a:lvl5pPr marL="1828800" algn="l" rtl="0" eaLnBrk="0" fontAlgn="base" hangingPunct="0">
      <a:spcBef>
        <a:spcPct val="0"/>
      </a:spcBef>
      <a:spcAft>
        <a:spcPct val="0"/>
      </a:spcAft>
      <a:defRPr kern="1200">
        <a:solidFill>
          <a:schemeClr val="tx1"/>
        </a:solidFill>
        <a:latin typeface="Century Gothic" pitchFamily="34" charset="0"/>
        <a:ea typeface="+mn-ea"/>
        <a:cs typeface="+mn-cs"/>
      </a:defRPr>
    </a:lvl5pPr>
    <a:lvl6pPr marL="2286000" algn="l" defTabSz="914400" rtl="0" eaLnBrk="1" latinLnBrk="0" hangingPunct="1">
      <a:defRPr kern="1200">
        <a:solidFill>
          <a:schemeClr val="tx1"/>
        </a:solidFill>
        <a:latin typeface="Century Gothic" pitchFamily="34" charset="0"/>
        <a:ea typeface="+mn-ea"/>
        <a:cs typeface="+mn-cs"/>
      </a:defRPr>
    </a:lvl6pPr>
    <a:lvl7pPr marL="2743200" algn="l" defTabSz="914400" rtl="0" eaLnBrk="1" latinLnBrk="0" hangingPunct="1">
      <a:defRPr kern="1200">
        <a:solidFill>
          <a:schemeClr val="tx1"/>
        </a:solidFill>
        <a:latin typeface="Century Gothic" pitchFamily="34" charset="0"/>
        <a:ea typeface="+mn-ea"/>
        <a:cs typeface="+mn-cs"/>
      </a:defRPr>
    </a:lvl7pPr>
    <a:lvl8pPr marL="3200400" algn="l" defTabSz="914400" rtl="0" eaLnBrk="1" latinLnBrk="0" hangingPunct="1">
      <a:defRPr kern="1200">
        <a:solidFill>
          <a:schemeClr val="tx1"/>
        </a:solidFill>
        <a:latin typeface="Century Gothic" pitchFamily="34" charset="0"/>
        <a:ea typeface="+mn-ea"/>
        <a:cs typeface="+mn-cs"/>
      </a:defRPr>
    </a:lvl8pPr>
    <a:lvl9pPr marL="3657600" algn="l" defTabSz="914400" rtl="0" eaLnBrk="1" latinLnBrk="0" hangingPunct="1">
      <a:defRPr kern="1200">
        <a:solidFill>
          <a:schemeClr val="tx1"/>
        </a:solidFill>
        <a:latin typeface="Century Gothic"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35" autoAdjust="0"/>
    <p:restoredTop sz="94716" autoAdjust="0"/>
  </p:normalViewPr>
  <p:slideViewPr>
    <p:cSldViewPr>
      <p:cViewPr varScale="1">
        <p:scale>
          <a:sx n="65" d="100"/>
          <a:sy n="65" d="100"/>
        </p:scale>
        <p:origin x="-49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123" name="Rectangle 3"/>
          <p:cNvSpPr>
            <a:spLocks noGrp="1" noChangeArrowheads="1"/>
          </p:cNvSpPr>
          <p:nvPr>
            <p:ph type="subTitle" idx="1"/>
          </p:nvPr>
        </p:nvSpPr>
        <p:spPr>
          <a:xfrm>
            <a:off x="1371600" y="3657600"/>
            <a:ext cx="7086600" cy="609600"/>
          </a:xfrm>
        </p:spPr>
        <p:txBody>
          <a:bodyPr/>
          <a:lstStyle>
            <a:lvl1pPr marL="0" indent="0" algn="r">
              <a:buFontTx/>
              <a:buNone/>
              <a:defRPr sz="2800"/>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D90BC923-88BB-4D5C-A19C-2E8135C6840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8A0760A-E2C3-467B-B1FB-87E410D2046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F64E309-9306-4C27-902E-7A7130CA2DC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F62F753-522B-4239-83BC-8F138692FB7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5442B5C-217D-4A1E-BD8D-08EC1623565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481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A9B3FAC-FCAA-4FB9-8889-EB0681E8138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97600ED-15A9-474D-87E8-602C4E5EA59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F90AEC0-BB6F-4AB4-A757-B701D814378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1317A43-236A-4F19-91A3-D4FC5A0D032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0A56146-57CA-46CB-A6C2-BD338E40D32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D9F7F1A-99E9-4BD6-9BB9-B6FB56A1C26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Worldviews in conflict</a:t>
            </a:r>
          </a:p>
        </p:txBody>
      </p:sp>
      <p:sp>
        <p:nvSpPr>
          <p:cNvPr id="1027" name="Rectangle 3"/>
          <p:cNvSpPr>
            <a:spLocks noGrp="1" noChangeArrowheads="1"/>
          </p:cNvSpPr>
          <p:nvPr>
            <p:ph type="body" idx="1"/>
          </p:nvPr>
        </p:nvSpPr>
        <p:spPr bwMode="auto">
          <a:xfrm>
            <a:off x="457200" y="1447800"/>
            <a:ext cx="66294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Arial" charset="0"/>
              </a:defRPr>
            </a:lvl1pPr>
          </a:lstStyle>
          <a:p>
            <a:pPr>
              <a:defRPr/>
            </a:pPr>
            <a:fld id="{D9DE8D06-7695-4C79-90CB-CF7EAC1630FE}"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08"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Century Gothic" pitchFamily="34" charset="0"/>
        </a:defRPr>
      </a:lvl2pPr>
      <a:lvl3pPr algn="l" rtl="0" eaLnBrk="0" fontAlgn="base" hangingPunct="0">
        <a:spcBef>
          <a:spcPct val="0"/>
        </a:spcBef>
        <a:spcAft>
          <a:spcPct val="0"/>
        </a:spcAft>
        <a:defRPr sz="4400">
          <a:solidFill>
            <a:schemeClr val="tx2"/>
          </a:solidFill>
          <a:latin typeface="Century Gothic" pitchFamily="34" charset="0"/>
        </a:defRPr>
      </a:lvl3pPr>
      <a:lvl4pPr algn="l" rtl="0" eaLnBrk="0" fontAlgn="base" hangingPunct="0">
        <a:spcBef>
          <a:spcPct val="0"/>
        </a:spcBef>
        <a:spcAft>
          <a:spcPct val="0"/>
        </a:spcAft>
        <a:defRPr sz="4400">
          <a:solidFill>
            <a:schemeClr val="tx2"/>
          </a:solidFill>
          <a:latin typeface="Century Gothic" pitchFamily="34" charset="0"/>
        </a:defRPr>
      </a:lvl4pPr>
      <a:lvl5pPr algn="l" rtl="0" eaLnBrk="0" fontAlgn="base" hangingPunct="0">
        <a:spcBef>
          <a:spcPct val="0"/>
        </a:spcBef>
        <a:spcAft>
          <a:spcPct val="0"/>
        </a:spcAft>
        <a:defRPr sz="4400">
          <a:solidFill>
            <a:schemeClr val="tx2"/>
          </a:solidFill>
          <a:latin typeface="Century Gothic" pitchFamily="34" charset="0"/>
        </a:defRPr>
      </a:lvl5pPr>
      <a:lvl6pPr marL="457200" algn="l" rtl="0" fontAlgn="base">
        <a:spcBef>
          <a:spcPct val="0"/>
        </a:spcBef>
        <a:spcAft>
          <a:spcPct val="0"/>
        </a:spcAft>
        <a:defRPr sz="4400">
          <a:solidFill>
            <a:schemeClr val="tx2"/>
          </a:solidFill>
          <a:latin typeface="Century Gothic" pitchFamily="34" charset="0"/>
        </a:defRPr>
      </a:lvl6pPr>
      <a:lvl7pPr marL="914400" algn="l" rtl="0" fontAlgn="base">
        <a:spcBef>
          <a:spcPct val="0"/>
        </a:spcBef>
        <a:spcAft>
          <a:spcPct val="0"/>
        </a:spcAft>
        <a:defRPr sz="4400">
          <a:solidFill>
            <a:schemeClr val="tx2"/>
          </a:solidFill>
          <a:latin typeface="Century Gothic" pitchFamily="34" charset="0"/>
        </a:defRPr>
      </a:lvl7pPr>
      <a:lvl8pPr marL="1371600" algn="l" rtl="0" fontAlgn="base">
        <a:spcBef>
          <a:spcPct val="0"/>
        </a:spcBef>
        <a:spcAft>
          <a:spcPct val="0"/>
        </a:spcAft>
        <a:defRPr sz="4400">
          <a:solidFill>
            <a:schemeClr val="tx2"/>
          </a:solidFill>
          <a:latin typeface="Century Gothic" pitchFamily="34" charset="0"/>
        </a:defRPr>
      </a:lvl8pPr>
      <a:lvl9pPr marL="1828800" algn="l" rtl="0" fontAlgn="base">
        <a:spcBef>
          <a:spcPct val="0"/>
        </a:spcBef>
        <a:spcAft>
          <a:spcPct val="0"/>
        </a:spcAft>
        <a:defRPr sz="4400">
          <a:solidFill>
            <a:schemeClr val="tx2"/>
          </a:solidFill>
          <a:latin typeface="Century Gothic"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dirty="0" smtClean="0"/>
              <a:t>Christian Mind</a:t>
            </a:r>
          </a:p>
        </p:txBody>
      </p:sp>
      <p:sp>
        <p:nvSpPr>
          <p:cNvPr id="2051" name="Rectangle 3"/>
          <p:cNvSpPr>
            <a:spLocks noGrp="1" noChangeArrowheads="1"/>
          </p:cNvSpPr>
          <p:nvPr>
            <p:ph type="subTitle" idx="1"/>
          </p:nvPr>
        </p:nvSpPr>
        <p:spPr/>
        <p:txBody>
          <a:bodyPr/>
          <a:lstStyle/>
          <a:p>
            <a:pPr eaLnBrk="1" hangingPunct="1"/>
            <a:r>
              <a:rPr lang="en-US" sz="2400" smtClean="0"/>
              <a:t>Agnosticism</a:t>
            </a:r>
            <a:endParaRPr lang="en-US" sz="2400" dirty="0" smtClean="0"/>
          </a:p>
        </p:txBody>
      </p:sp>
      <p:sp>
        <p:nvSpPr>
          <p:cNvPr id="4" name="TextBox 3"/>
          <p:cNvSpPr txBox="1"/>
          <p:nvPr/>
        </p:nvSpPr>
        <p:spPr>
          <a:xfrm>
            <a:off x="1813602" y="5867400"/>
            <a:ext cx="5884944" cy="369332"/>
          </a:xfrm>
          <a:prstGeom prst="rect">
            <a:avLst/>
          </a:prstGeom>
          <a:noFill/>
        </p:spPr>
        <p:txBody>
          <a:bodyPr wrap="none" rtlCol="0">
            <a:spAutoFit/>
          </a:bodyPr>
          <a:lstStyle/>
          <a:p>
            <a:r>
              <a:rPr lang="en-US" dirty="0" smtClean="0"/>
              <a:t>Adapted </a:t>
            </a:r>
            <a:r>
              <a:rPr lang="en-US" dirty="0" smtClean="0"/>
              <a:t>from James Sire’s </a:t>
            </a:r>
            <a:r>
              <a:rPr lang="en-US" i="1" dirty="0" smtClean="0"/>
              <a:t>The Universe Next </a:t>
            </a:r>
            <a:r>
              <a:rPr lang="en-US" i="1" dirty="0" smtClean="0"/>
              <a:t>Door.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fade">
                                      <p:cBhvr>
                                        <p:cTn id="7" dur="2000"/>
                                        <p:tgtEl>
                                          <p:spTgt spid="20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What is the nature of Ultimate reality?</a:t>
            </a:r>
          </a:p>
          <a:p>
            <a:pPr lvl="1"/>
            <a:r>
              <a:rPr lang="en-US" dirty="0" smtClean="0">
                <a:effectLst>
                  <a:outerShdw blurRad="38100" dist="38100" dir="2700000" algn="tl">
                    <a:srgbClr val="000000">
                      <a:alpha val="43137"/>
                    </a:srgbClr>
                  </a:outerShdw>
                </a:effectLst>
              </a:rPr>
              <a:t>By definition, agnostics assert that we cannot know if he/it exists.</a:t>
            </a:r>
          </a:p>
          <a:p>
            <a:pPr lvl="1"/>
            <a:r>
              <a:rPr lang="en-US" dirty="0" smtClean="0">
                <a:effectLst>
                  <a:outerShdw blurRad="38100" dist="38100" dir="2700000" algn="tl">
                    <a:srgbClr val="000000">
                      <a:alpha val="43137"/>
                    </a:srgbClr>
                  </a:outerShdw>
                </a:effectLst>
              </a:rPr>
              <a:t>Therefore, we have no knowledge about what he/it might be like.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But if God does exist:</a:t>
            </a:r>
          </a:p>
          <a:p>
            <a:pPr lvl="2"/>
            <a:r>
              <a:rPr lang="en-US" dirty="0" smtClean="0">
                <a:effectLst>
                  <a:outerShdw blurRad="38100" dist="38100" dir="2700000" algn="tl">
                    <a:srgbClr val="000000">
                      <a:alpha val="43137"/>
                    </a:srgbClr>
                  </a:outerShdw>
                </a:effectLst>
              </a:rPr>
              <a:t>Then he is inconsequential to our lives.</a:t>
            </a:r>
          </a:p>
          <a:p>
            <a:pPr lvl="2"/>
            <a:r>
              <a:rPr lang="en-US" dirty="0" smtClean="0">
                <a:effectLst>
                  <a:outerShdw blurRad="38100" dist="38100" dir="2700000" algn="tl">
                    <a:srgbClr val="000000">
                      <a:alpha val="43137"/>
                    </a:srgbClr>
                  </a:outerShdw>
                </a:effectLst>
              </a:rPr>
              <a:t>And that is why we don’t know anything about him.</a:t>
            </a: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Agnosticism is a position between theism and atheism. </a:t>
            </a:r>
            <a:r>
              <a:rPr lang="en-US" smtClean="0">
                <a:effectLst>
                  <a:outerShdw blurRad="38100" dist="38100" dir="2700000" algn="tl">
                    <a:srgbClr val="000000">
                      <a:alpha val="43137"/>
                    </a:srgbClr>
                  </a:outerShdw>
                </a:effectLst>
              </a:rPr>
              <a:t>It says, </a:t>
            </a:r>
            <a:r>
              <a:rPr lang="en-US" dirty="0" smtClean="0">
                <a:effectLst>
                  <a:outerShdw blurRad="38100" dist="38100" dir="2700000" algn="tl">
                    <a:srgbClr val="000000">
                      <a:alpha val="43137"/>
                    </a:srgbClr>
                  </a:outerShdw>
                </a:effectLst>
              </a:rPr>
              <a:t>“I don’t know.”</a:t>
            </a:r>
          </a:p>
          <a:p>
            <a:pPr lvl="1"/>
            <a:r>
              <a:rPr lang="en-US" dirty="0" smtClean="0">
                <a:effectLst>
                  <a:outerShdw blurRad="38100" dist="38100" dir="2700000" algn="tl">
                    <a:srgbClr val="000000">
                      <a:alpha val="43137"/>
                    </a:srgbClr>
                  </a:outerShdw>
                </a:effectLst>
              </a:rPr>
              <a:t>Further, some hold that we CAN’T know if there is a God, there is no way to know.</a:t>
            </a:r>
          </a:p>
          <a:p>
            <a:pPr lvl="1"/>
            <a:r>
              <a:rPr lang="en-US" dirty="0" smtClean="0">
                <a:effectLst>
                  <a:outerShdw blurRad="38100" dist="38100" dir="2700000" algn="tl">
                    <a:srgbClr val="000000">
                      <a:alpha val="43137"/>
                    </a:srgbClr>
                  </a:outerShdw>
                </a:effectLst>
              </a:rPr>
              <a:t>They hold that we ought to follow reason as far as we can, but then, frankly and honestly, we need to admit the limits of our knowledge.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Any further assertion is arrogance (for both atheists and theists).</a:t>
            </a:r>
          </a:p>
          <a:p>
            <a:pPr lvl="1"/>
            <a:r>
              <a:rPr lang="en-US" dirty="0" smtClean="0">
                <a:effectLst>
                  <a:outerShdw blurRad="38100" dist="38100" dir="2700000" algn="tl">
                    <a:srgbClr val="000000">
                      <a:alpha val="43137"/>
                    </a:srgbClr>
                  </a:outerShdw>
                </a:effectLst>
              </a:rPr>
              <a:t>Agnosticism means suspending judgment on all matters metaphysical, but especially divine.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Why is it possible to know anything at all?</a:t>
            </a:r>
          </a:p>
          <a:p>
            <a:pPr lvl="1"/>
            <a:r>
              <a:rPr lang="en-US" dirty="0" smtClean="0">
                <a:effectLst>
                  <a:outerShdw blurRad="38100" dist="38100" dir="2700000" algn="tl">
                    <a:srgbClr val="000000">
                      <a:alpha val="43137"/>
                    </a:srgbClr>
                  </a:outerShdw>
                </a:effectLst>
              </a:rPr>
              <a:t>Agnosticism is considered a more respectable anti-theist position than atheism since it carries less of the social stigma that atheism carries.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solidFill>
                  <a:srgbClr val="FFFFFF"/>
                </a:solidFill>
                <a:effectLst>
                  <a:outerShdw blurRad="38100" dist="38100" dir="2700000" algn="tl">
                    <a:srgbClr val="000000">
                      <a:alpha val="43137"/>
                    </a:srgbClr>
                  </a:outerShdw>
                </a:effectLst>
              </a:rPr>
              <a:t>In addition, agnosticism, which neither affirms or denies the existence of God, is said to not carry the burden of proof of atheism and therefore doesn’t need to give reasons for its profession of ignorance.</a:t>
            </a: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There are some things we do not know about, or if they are even real, and we don’t really know if they have an impact on us.</a:t>
            </a:r>
          </a:p>
          <a:p>
            <a:pPr lvl="1"/>
            <a:r>
              <a:rPr lang="en-US" dirty="0" smtClean="0">
                <a:effectLst>
                  <a:outerShdw blurRad="38100" dist="38100" dir="2700000" algn="tl">
                    <a:srgbClr val="000000">
                      <a:alpha val="43137"/>
                    </a:srgbClr>
                  </a:outerShdw>
                </a:effectLst>
              </a:rPr>
              <a:t>This results in either permission to search out truth, or permission to dismiss it as a topic of discovery.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04 HTH180- Christian Mind\Lessons\07.1- agnosticism\Agnostic Poster.jpg"/>
          <p:cNvPicPr>
            <a:picLocks noChangeAspect="1" noChangeArrowheads="1"/>
          </p:cNvPicPr>
          <p:nvPr/>
        </p:nvPicPr>
        <p:blipFill>
          <a:blip r:embed="rId3" cstate="print"/>
          <a:srcRect/>
          <a:stretch>
            <a:fillRect/>
          </a:stretch>
        </p:blipFill>
        <p:spPr bwMode="auto">
          <a:xfrm>
            <a:off x="514350" y="1524000"/>
            <a:ext cx="6191250" cy="4953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What is the nature of physical reality?</a:t>
            </a:r>
          </a:p>
          <a:p>
            <a:pPr lvl="1"/>
            <a:r>
              <a:rPr lang="en-US" dirty="0" smtClean="0">
                <a:effectLst>
                  <a:outerShdw blurRad="38100" dist="38100" dir="2700000" algn="tl">
                    <a:srgbClr val="000000">
                      <a:alpha val="43137"/>
                    </a:srgbClr>
                  </a:outerShdw>
                </a:effectLst>
              </a:rPr>
              <a:t>What you see is what you get.</a:t>
            </a:r>
          </a:p>
          <a:p>
            <a:pPr lvl="1"/>
            <a:r>
              <a:rPr lang="en-US" dirty="0" smtClean="0">
                <a:effectLst>
                  <a:outerShdw blurRad="38100" dist="38100" dir="2700000" algn="tl">
                    <a:srgbClr val="000000">
                      <a:alpha val="43137"/>
                    </a:srgbClr>
                  </a:outerShdw>
                </a:effectLst>
              </a:rPr>
              <a:t>All other judgment beyond that is uncalled for.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What does it mean to be human?</a:t>
            </a:r>
          </a:p>
          <a:p>
            <a:pPr lvl="1"/>
            <a:r>
              <a:rPr lang="en-US" dirty="0" smtClean="0">
                <a:effectLst>
                  <a:outerShdw blurRad="38100" dist="38100" dir="2700000" algn="tl">
                    <a:srgbClr val="000000">
                      <a:alpha val="43137"/>
                    </a:srgbClr>
                  </a:outerShdw>
                </a:effectLst>
              </a:rPr>
              <a:t>We don’t really know, because:</a:t>
            </a:r>
          </a:p>
          <a:p>
            <a:pPr lvl="1"/>
            <a:r>
              <a:rPr lang="en-US" dirty="0" smtClean="0">
                <a:effectLst>
                  <a:outerShdw blurRad="38100" dist="38100" dir="2700000" algn="tl">
                    <a:srgbClr val="000000">
                      <a:alpha val="43137"/>
                    </a:srgbClr>
                  </a:outerShdw>
                </a:effectLst>
              </a:rPr>
              <a:t>This might be God-given (if he exists) or,</a:t>
            </a:r>
          </a:p>
          <a:p>
            <a:pPr lvl="1"/>
            <a:r>
              <a:rPr lang="en-US" dirty="0" smtClean="0">
                <a:effectLst>
                  <a:outerShdw blurRad="38100" dist="38100" dir="2700000" algn="tl">
                    <a:srgbClr val="000000">
                      <a:alpha val="43137"/>
                    </a:srgbClr>
                  </a:outerShdw>
                </a:effectLst>
              </a:rPr>
              <a:t>Self-bestowed (if he doesn’t).</a:t>
            </a:r>
          </a:p>
          <a:p>
            <a:pPr lvl="1"/>
            <a:r>
              <a:rPr lang="en-US" dirty="0" smtClean="0">
                <a:effectLst>
                  <a:outerShdw blurRad="38100" dist="38100" dir="2700000" algn="tl">
                    <a:srgbClr val="000000">
                      <a:alpha val="43137"/>
                    </a:srgbClr>
                  </a:outerShdw>
                </a:effectLst>
              </a:rPr>
              <a:t>This results in a default to apathy or adopting the answer from another worldview.</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makes a skeptic?</a:t>
            </a:r>
          </a:p>
          <a:p>
            <a:pPr eaLnBrk="1" hangingPunct="1"/>
            <a:r>
              <a:rPr lang="en-US" dirty="0" smtClean="0">
                <a:effectLst>
                  <a:outerShdw blurRad="38100" dist="38100" dir="2700000" algn="tl">
                    <a:srgbClr val="000000">
                      <a:alpha val="43137"/>
                    </a:srgbClr>
                  </a:outerShdw>
                </a:effectLst>
              </a:rPr>
              <a:t>No one knows!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Definition</a:t>
            </a:r>
          </a:p>
          <a:p>
            <a:pPr lvl="1"/>
            <a:r>
              <a:rPr lang="en-US" dirty="0" smtClean="0">
                <a:effectLst>
                  <a:outerShdw blurRad="38100" dist="38100" dir="2700000" algn="tl">
                    <a:srgbClr val="000000">
                      <a:alpha val="43137"/>
                    </a:srgbClr>
                  </a:outerShdw>
                </a:effectLst>
              </a:rPr>
              <a:t>“Agnostic” comes from the Greek word “gnosis” meaning knowledge and the “a” negating the word.</a:t>
            </a:r>
          </a:p>
          <a:p>
            <a:pPr lvl="1"/>
            <a:r>
              <a:rPr lang="en-US" dirty="0" smtClean="0">
                <a:effectLst>
                  <a:outerShdw blurRad="38100" dist="38100" dir="2700000" algn="tl">
                    <a:srgbClr val="000000">
                      <a:alpha val="43137"/>
                    </a:srgbClr>
                  </a:outerShdw>
                </a:effectLst>
              </a:rPr>
              <a:t>Thus, “</a:t>
            </a:r>
            <a:r>
              <a:rPr lang="en-US" dirty="0" err="1" smtClean="0">
                <a:effectLst>
                  <a:outerShdw blurRad="38100" dist="38100" dir="2700000" algn="tl">
                    <a:srgbClr val="000000">
                      <a:alpha val="43137"/>
                    </a:srgbClr>
                  </a:outerShdw>
                </a:effectLst>
              </a:rPr>
              <a:t>Agnosis</a:t>
            </a:r>
            <a:r>
              <a:rPr lang="en-US" dirty="0" smtClean="0">
                <a:effectLst>
                  <a:outerShdw blurRad="38100" dist="38100" dir="2700000" algn="tl">
                    <a:srgbClr val="000000">
                      <a:alpha val="43137"/>
                    </a:srgbClr>
                  </a:outerShdw>
                </a:effectLst>
              </a:rPr>
              <a:t>” means without knowledge.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Background</a:t>
            </a:r>
          </a:p>
          <a:p>
            <a:pPr lvl="1"/>
            <a:r>
              <a:rPr lang="en-US" dirty="0" smtClean="0">
                <a:effectLst>
                  <a:outerShdw blurRad="38100" dist="38100" dir="2700000" algn="tl">
                    <a:srgbClr val="000000">
                      <a:alpha val="43137"/>
                    </a:srgbClr>
                  </a:outerShdw>
                </a:effectLst>
              </a:rPr>
              <a:t>The term was first coined by T. H. Huxley in the 19</a:t>
            </a:r>
            <a:r>
              <a:rPr lang="en-US" baseline="30000" dirty="0" smtClean="0">
                <a:effectLst>
                  <a:outerShdw blurRad="38100" dist="38100" dir="2700000" algn="tl">
                    <a:srgbClr val="000000">
                      <a:alpha val="43137"/>
                    </a:srgbClr>
                  </a:outerShdw>
                </a:effectLst>
              </a:rPr>
              <a:t>th</a:t>
            </a:r>
            <a:r>
              <a:rPr lang="en-US" dirty="0" smtClean="0">
                <a:effectLst>
                  <a:outerShdw blurRad="38100" dist="38100" dir="2700000" algn="tl">
                    <a:srgbClr val="000000">
                      <a:alpha val="43137"/>
                    </a:srgbClr>
                  </a:outerShdw>
                </a:effectLst>
              </a:rPr>
              <a:t> century to signify religious skepticism.</a:t>
            </a:r>
          </a:p>
          <a:p>
            <a:pPr eaLnBrk="1" hangingPunct="1"/>
            <a:endParaRPr lang="en-US" dirty="0" smtClean="0"/>
          </a:p>
          <a:p>
            <a:pPr lvl="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04 HTH180- Christian Mind\Lessons\07.1- agnosticism\T.H.Huxley.jpg"/>
          <p:cNvPicPr>
            <a:picLocks noChangeAspect="1" noChangeArrowheads="1"/>
          </p:cNvPicPr>
          <p:nvPr/>
        </p:nvPicPr>
        <p:blipFill>
          <a:blip r:embed="rId3" cstate="print"/>
          <a:srcRect l="6661" r="6740" b="16174"/>
          <a:stretch>
            <a:fillRect/>
          </a:stretch>
        </p:blipFill>
        <p:spPr bwMode="auto">
          <a:xfrm>
            <a:off x="5105400" y="3484685"/>
            <a:ext cx="2362200" cy="299817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It is generally used for the view that we cannot know whether God exists or not.</a:t>
            </a:r>
          </a:p>
          <a:p>
            <a:pPr lvl="1" eaLnBrk="1" hangingPunct="1"/>
            <a:r>
              <a:rPr lang="en-US" dirty="0" smtClean="0">
                <a:effectLst>
                  <a:outerShdw blurRad="38100" dist="38100" dir="2700000" algn="tl">
                    <a:srgbClr val="000000">
                      <a:alpha val="43137"/>
                    </a:srgbClr>
                  </a:outerShdw>
                </a:effectLst>
              </a:rPr>
              <a:t>On a continuum of belief in God, agnostics generally sit between theism and atheism.</a:t>
            </a:r>
          </a:p>
          <a:p>
            <a:pPr eaLnBrk="1" hangingPunct="1"/>
            <a:endParaRPr lang="en-US" dirty="0" smtClean="0"/>
          </a:p>
          <a:p>
            <a:pPr lvl="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Picture 6" descr="C:\Data\08 RMC\03 COURSES\04 HTH180- Christian Mind\Lessons\07.1- agnosticism\agnostic chart.bmp"/>
          <p:cNvPicPr/>
          <p:nvPr/>
        </p:nvPicPr>
        <p:blipFill>
          <a:blip r:embed="rId3" cstate="print"/>
          <a:srcRect/>
          <a:stretch>
            <a:fillRect/>
          </a:stretch>
        </p:blipFill>
        <p:spPr bwMode="auto">
          <a:xfrm>
            <a:off x="914400" y="1676400"/>
            <a:ext cx="5410200" cy="472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Terms </a:t>
            </a:r>
          </a:p>
          <a:p>
            <a:pPr lvl="1"/>
            <a:r>
              <a:rPr lang="en-US" dirty="0" smtClean="0">
                <a:effectLst>
                  <a:outerShdw blurRad="38100" dist="38100" dir="2700000" algn="tl">
                    <a:srgbClr val="000000">
                      <a:alpha val="43137"/>
                    </a:srgbClr>
                  </a:outerShdw>
                </a:effectLst>
              </a:rPr>
              <a:t>Theist – Believes in a God or gods.</a:t>
            </a:r>
          </a:p>
          <a:p>
            <a:pPr lvl="1"/>
            <a:r>
              <a:rPr lang="en-US" dirty="0" smtClean="0">
                <a:effectLst>
                  <a:outerShdw blurRad="38100" dist="38100" dir="2700000" algn="tl">
                    <a:srgbClr val="000000">
                      <a:alpha val="43137"/>
                    </a:srgbClr>
                  </a:outerShdw>
                </a:effectLst>
              </a:rPr>
              <a:t>Atheist – Lacks a belief in a God or gods.</a:t>
            </a:r>
          </a:p>
          <a:p>
            <a:pPr lvl="1"/>
            <a:r>
              <a:rPr lang="en-US" dirty="0" smtClean="0">
                <a:effectLst>
                  <a:outerShdw blurRad="38100" dist="38100" dir="2700000" algn="tl">
                    <a:srgbClr val="000000">
                      <a:alpha val="43137"/>
                    </a:srgbClr>
                  </a:outerShdw>
                </a:effectLst>
              </a:rPr>
              <a:t>Gnostic – Believes it is possible to be 100% certain.</a:t>
            </a:r>
          </a:p>
          <a:p>
            <a:pPr lvl="1"/>
            <a:r>
              <a:rPr lang="en-US" dirty="0" smtClean="0">
                <a:effectLst>
                  <a:outerShdw blurRad="38100" dist="38100" dir="2700000" algn="tl">
                    <a:srgbClr val="000000">
                      <a:alpha val="43137"/>
                    </a:srgbClr>
                  </a:outerShdw>
                </a:effectLst>
              </a:rPr>
              <a:t>Agnostic – It is not possible to be 100% certain; therefore:</a:t>
            </a:r>
          </a:p>
          <a:p>
            <a:pPr lvl="1"/>
            <a:endParaRPr lang="en-US" dirty="0" smtClean="0"/>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Gnostic Theist – Is 100% certain there is a God or gods.</a:t>
            </a:r>
          </a:p>
          <a:p>
            <a:pPr lvl="1"/>
            <a:r>
              <a:rPr lang="en-US" dirty="0" smtClean="0">
                <a:effectLst>
                  <a:outerShdw blurRad="38100" dist="38100" dir="2700000" algn="tl">
                    <a:srgbClr val="000000">
                      <a:alpha val="43137"/>
                    </a:srgbClr>
                  </a:outerShdw>
                </a:effectLst>
              </a:rPr>
              <a:t>Gnostic Atheist – Is 100% certain there is no God or gods.</a:t>
            </a:r>
          </a:p>
          <a:p>
            <a:pPr lvl="1"/>
            <a:r>
              <a:rPr lang="en-US" dirty="0" smtClean="0">
                <a:effectLst>
                  <a:outerShdw blurRad="38100" dist="38100" dir="2700000" algn="tl">
                    <a:srgbClr val="000000">
                      <a:alpha val="43137"/>
                    </a:srgbClr>
                  </a:outerShdw>
                </a:effectLst>
              </a:rPr>
              <a:t>Agnostic Theist – Believes in a God or gods, but doesn’t claim to know with 100% certainty.</a:t>
            </a:r>
          </a:p>
          <a:p>
            <a:pPr lvl="1"/>
            <a:r>
              <a:rPr lang="en-US" dirty="0" smtClean="0">
                <a:effectLst>
                  <a:outerShdw blurRad="38100" dist="38100" dir="2700000" algn="tl">
                    <a:srgbClr val="000000">
                      <a:alpha val="43137"/>
                    </a:srgbClr>
                  </a:outerShdw>
                </a:effectLst>
              </a:rPr>
              <a:t>Agnostic Atheist – Lacks a belief in a God or gods, but doesn’t claim to know with 100% certainty.</a:t>
            </a:r>
          </a:p>
          <a:p>
            <a:pPr eaLnBrk="1" hangingPunct="1">
              <a:buNone/>
            </a:pPr>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Worldview Diagnostic Questions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Focused senses design template">
  <a:themeElements>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fontScheme name="Focused senses design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lnDef>
  </a:objectDefaults>
  <a:extraClrSchemeLst>
    <a:extraClrScheme>
      <a:clrScheme name="Focused senses desig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ocused senses desig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ocused senses desig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ocused senses desig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ocused senses desig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ocused senses desig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ocused senses desig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ocused senses desig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ocused senses design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ocused senses desig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ocused senses design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Focused senses design template</Template>
  <TotalTime>619</TotalTime>
  <Words>610</Words>
  <Application>Microsoft Office PowerPoint</Application>
  <PresentationFormat>On-screen Show (4:3)</PresentationFormat>
  <Paragraphs>64</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Focused senses design template</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vector>
  </TitlesOfParts>
  <Company>Atlanta City Church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Worldviews in conflict</dc:title>
  <dc:creator>Randy Colver</dc:creator>
  <cp:lastModifiedBy>Randy Colver</cp:lastModifiedBy>
  <cp:revision>49</cp:revision>
  <dcterms:created xsi:type="dcterms:W3CDTF">2008-02-11T10:50:27Z</dcterms:created>
  <dcterms:modified xsi:type="dcterms:W3CDTF">2013-10-15T20:10:20Z</dcterms:modified>
</cp:coreProperties>
</file>