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35" autoAdjust="0"/>
    <p:restoredTop sz="94716" autoAdjust="0"/>
  </p:normalViewPr>
  <p:slideViewPr>
    <p:cSldViewPr>
      <p:cViewPr varScale="1">
        <p:scale>
          <a:sx n="65" d="100"/>
          <a:sy n="65" d="100"/>
        </p:scale>
        <p:origin x="-49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90BC923-88BB-4D5C-A19C-2E8135C6840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8A0760A-E2C3-467B-B1FB-87E410D2046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64E309-9306-4C27-902E-7A7130CA2DC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62F753-522B-4239-83BC-8F138692FB7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442B5C-217D-4A1E-BD8D-08EC1623565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9B3FAC-FCAA-4FB9-8889-EB0681E8138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97600ED-15A9-474D-87E8-602C4E5EA59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F90AEC0-BB6F-4AB4-A757-B701D814378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1317A43-236A-4F19-91A3-D4FC5A0D032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A56146-57CA-46CB-A6C2-BD338E40D32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9F7F1A-99E9-4BD6-9BB9-B6FB56A1C26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charset="0"/>
              </a:defRPr>
            </a:lvl1pPr>
          </a:lstStyle>
          <a:p>
            <a:pPr>
              <a:defRPr/>
            </a:pPr>
            <a:fld id="{D9DE8D06-7695-4C79-90CB-CF7EAC1630FE}"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Mind</a:t>
            </a:r>
          </a:p>
        </p:txBody>
      </p:sp>
      <p:sp>
        <p:nvSpPr>
          <p:cNvPr id="2051" name="Rectangle 3"/>
          <p:cNvSpPr>
            <a:spLocks noGrp="1" noChangeArrowheads="1"/>
          </p:cNvSpPr>
          <p:nvPr>
            <p:ph type="subTitle" idx="1"/>
          </p:nvPr>
        </p:nvSpPr>
        <p:spPr/>
        <p:txBody>
          <a:bodyPr/>
          <a:lstStyle/>
          <a:p>
            <a:pPr eaLnBrk="1" hangingPunct="1"/>
            <a:r>
              <a:rPr lang="en-US" sz="2400" dirty="0" smtClean="0"/>
              <a:t>Postmodernism</a:t>
            </a:r>
          </a:p>
        </p:txBody>
      </p:sp>
      <p:sp>
        <p:nvSpPr>
          <p:cNvPr id="4" name="TextBox 3"/>
          <p:cNvSpPr txBox="1"/>
          <p:nvPr/>
        </p:nvSpPr>
        <p:spPr>
          <a:xfrm>
            <a:off x="1813602" y="5867400"/>
            <a:ext cx="5884944" cy="369332"/>
          </a:xfrm>
          <a:prstGeom prst="rect">
            <a:avLst/>
          </a:prstGeom>
          <a:noFill/>
        </p:spPr>
        <p:txBody>
          <a:bodyPr wrap="none" rtlCol="0">
            <a:spAutoFit/>
          </a:bodyPr>
          <a:lstStyle/>
          <a:p>
            <a:r>
              <a:rPr lang="en-US" dirty="0" smtClean="0"/>
              <a:t>Adapted </a:t>
            </a:r>
            <a:r>
              <a:rPr lang="en-US" dirty="0" smtClean="0"/>
              <a:t>from James Sire’s </a:t>
            </a:r>
            <a:r>
              <a:rPr lang="en-US" i="1" dirty="0" smtClean="0"/>
              <a:t>The Universe Next </a:t>
            </a:r>
            <a:r>
              <a:rPr lang="en-US" i="1" dirty="0" smtClean="0"/>
              <a:t>Door.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Our Thought Life</a:t>
            </a:r>
          </a:p>
          <a:p>
            <a:pPr lvl="1" eaLnBrk="1" hangingPunct="1"/>
            <a:r>
              <a:rPr lang="en-US" dirty="0" smtClean="0">
                <a:effectLst>
                  <a:outerShdw blurRad="38100" dist="38100" dir="2700000" algn="tl">
                    <a:srgbClr val="000000">
                      <a:alpha val="43137"/>
                    </a:srgbClr>
                  </a:outerShdw>
                </a:effectLst>
              </a:rPr>
              <a:t>In the pre-modern era, all our thoughts were subject to God.</a:t>
            </a:r>
          </a:p>
          <a:p>
            <a:pPr lvl="2" eaLnBrk="1" hangingPunct="1"/>
            <a:r>
              <a:rPr lang="en-US" dirty="0" smtClean="0">
                <a:effectLst>
                  <a:outerShdw blurRad="38100" dist="38100" dir="2700000" algn="tl">
                    <a:srgbClr val="000000">
                      <a:alpha val="43137"/>
                    </a:srgbClr>
                  </a:outerShdw>
                </a:effectLst>
              </a:rPr>
              <a:t>Even the order of the worldview questions presupposes that you determine the most important thing first, and everything else flows from that.</a:t>
            </a:r>
          </a:p>
          <a:p>
            <a:pPr lvl="2" eaLnBrk="1" hangingPunct="1"/>
            <a:r>
              <a:rPr lang="en-US" dirty="0" smtClean="0">
                <a:effectLst>
                  <a:outerShdw blurRad="38100" dist="38100" dir="2700000" algn="tl">
                    <a:srgbClr val="000000">
                      <a:alpha val="43137"/>
                    </a:srgbClr>
                  </a:outerShdw>
                </a:effectLst>
              </a:rPr>
              <a:t>For pre-moderns, that was dictated by revelation of God.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But in the modern era, we didn’t start with God, we started with ourselves.</a:t>
            </a:r>
          </a:p>
          <a:p>
            <a:pPr lvl="2" eaLnBrk="1" hangingPunct="1"/>
            <a:r>
              <a:rPr lang="en-US" dirty="0" smtClean="0">
                <a:effectLst>
                  <a:outerShdw blurRad="38100" dist="38100" dir="2700000" algn="tl">
                    <a:srgbClr val="000000">
                      <a:alpha val="43137"/>
                    </a:srgbClr>
                  </a:outerShdw>
                </a:effectLst>
              </a:rPr>
              <a:t>The modern era philosophy really came with </a:t>
            </a:r>
            <a:r>
              <a:rPr lang="en-US" dirty="0" err="1" smtClean="0">
                <a:effectLst>
                  <a:outerShdw blurRad="38100" dist="38100" dir="2700000" algn="tl">
                    <a:srgbClr val="000000">
                      <a:alpha val="43137"/>
                    </a:srgbClr>
                  </a:outerShdw>
                </a:effectLst>
              </a:rPr>
              <a:t>Descarte</a:t>
            </a:r>
            <a:r>
              <a:rPr lang="en-US" dirty="0" smtClean="0">
                <a:effectLst>
                  <a:outerShdw blurRad="38100" dist="38100" dir="2700000" algn="tl">
                    <a:srgbClr val="000000">
                      <a:alpha val="43137"/>
                    </a:srgbClr>
                  </a:outerShdw>
                </a:effectLst>
              </a:rPr>
              <a:t>, who said he wanted to be very certain that what he thought he knew was actually true. He asked himself, “what can I doubt?”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As it turns out, he realized, he could doubt everything except that he was doubting. Since doubting is a form of thought, he concluded, “I think, therefore I am.”</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In the postmodern era, we toss truth out.</a:t>
            </a:r>
          </a:p>
          <a:p>
            <a:pPr lvl="2" eaLnBrk="1" hangingPunct="1"/>
            <a:r>
              <a:rPr lang="en-US" dirty="0" smtClean="0">
                <a:effectLst>
                  <a:outerShdw blurRad="38100" dist="38100" dir="2700000" algn="tl">
                    <a:srgbClr val="000000">
                      <a:alpha val="43137"/>
                    </a:srgbClr>
                  </a:outerShdw>
                </a:effectLst>
              </a:rPr>
              <a:t>We see relativism, or pluralism take root, and at least make truth undependable and shaky, if not altogether dismissible.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Worship</a:t>
            </a:r>
          </a:p>
          <a:p>
            <a:pPr lvl="1" eaLnBrk="1" hangingPunct="1"/>
            <a:r>
              <a:rPr lang="en-US" dirty="0" smtClean="0">
                <a:effectLst>
                  <a:outerShdw blurRad="38100" dist="38100" dir="2700000" algn="tl">
                    <a:srgbClr val="000000">
                      <a:alpha val="43137"/>
                    </a:srgbClr>
                  </a:outerShdw>
                </a:effectLst>
              </a:rPr>
              <a:t>Pre-modern </a:t>
            </a:r>
          </a:p>
          <a:p>
            <a:pPr lvl="2" eaLnBrk="1" hangingPunct="1"/>
            <a:r>
              <a:rPr lang="en-US" dirty="0" smtClean="0">
                <a:effectLst>
                  <a:outerShdw blurRad="38100" dist="38100" dir="2700000" algn="tl">
                    <a:srgbClr val="000000">
                      <a:alpha val="43137"/>
                    </a:srgbClr>
                  </a:outerShdw>
                </a:effectLst>
              </a:rPr>
              <a:t>Most songs were set to familiar tunes, so that the uneducated could memorize them, and therefore memorize Scripture and theology.</a:t>
            </a:r>
          </a:p>
          <a:p>
            <a:pPr lvl="2" eaLnBrk="1" hangingPunct="1"/>
            <a:r>
              <a:rPr lang="en-US" dirty="0" smtClean="0">
                <a:effectLst>
                  <a:outerShdw blurRad="38100" dist="38100" dir="2700000" algn="tl">
                    <a:srgbClr val="000000">
                      <a:alpha val="43137"/>
                    </a:srgbClr>
                  </a:outerShdw>
                </a:effectLst>
              </a:rPr>
              <a:t>Remember that most could not read, and were dependent on clergy to read, digest and instruct the masses.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The church held a lot of authority, and at that time controlled social justice causes (penance to the poor, orphanages, etc), and civil rights (marriage, death, etc.).</a:t>
            </a:r>
          </a:p>
          <a:p>
            <a:pPr lvl="2" eaLnBrk="1" hangingPunct="1"/>
            <a:r>
              <a:rPr lang="en-US" dirty="0" smtClean="0">
                <a:effectLst>
                  <a:outerShdw blurRad="38100" dist="38100" dir="2700000" algn="tl">
                    <a:srgbClr val="000000">
                      <a:alpha val="43137"/>
                    </a:srgbClr>
                  </a:outerShdw>
                </a:effectLst>
              </a:rPr>
              <a:t>Unfortunately, that authority was subject to corruption.</a:t>
            </a:r>
          </a:p>
          <a:p>
            <a:pPr lvl="2" eaLnBrk="1" hangingPunct="1"/>
            <a:r>
              <a:rPr lang="en-US" dirty="0" smtClean="0">
                <a:effectLst>
                  <a:outerShdw blurRad="38100" dist="38100" dir="2700000" algn="tl">
                    <a:srgbClr val="000000">
                      <a:alpha val="43137"/>
                    </a:srgbClr>
                  </a:outerShdw>
                </a:effectLst>
              </a:rPr>
              <a:t>Most of the services were focused on helping people respond to truth.</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Modern</a:t>
            </a:r>
          </a:p>
          <a:p>
            <a:pPr lvl="2" eaLnBrk="1" hangingPunct="1"/>
            <a:r>
              <a:rPr lang="en-US" dirty="0" smtClean="0">
                <a:effectLst>
                  <a:outerShdw blurRad="38100" dist="38100" dir="2700000" algn="tl">
                    <a:srgbClr val="000000">
                      <a:alpha val="43137"/>
                    </a:srgbClr>
                  </a:outerShdw>
                </a:effectLst>
              </a:rPr>
              <a:t>Most people could read, and singing was no longer required for learning theology.</a:t>
            </a:r>
          </a:p>
          <a:p>
            <a:pPr lvl="2" eaLnBrk="1" hangingPunct="1"/>
            <a:r>
              <a:rPr lang="en-US" dirty="0" smtClean="0">
                <a:effectLst>
                  <a:outerShdw blurRad="38100" dist="38100" dir="2700000" algn="tl">
                    <a:srgbClr val="000000">
                      <a:alpha val="43137"/>
                    </a:srgbClr>
                  </a:outerShdw>
                </a:effectLst>
              </a:rPr>
              <a:t>Most had a Bible of their own and could discover God’s truth for themselves.</a:t>
            </a:r>
          </a:p>
          <a:p>
            <a:pPr lvl="2" eaLnBrk="1" hangingPunct="1"/>
            <a:r>
              <a:rPr lang="en-US" dirty="0" smtClean="0">
                <a:effectLst>
                  <a:outerShdw blurRad="38100" dist="38100" dir="2700000" algn="tl">
                    <a:srgbClr val="000000">
                      <a:alpha val="43137"/>
                    </a:srgbClr>
                  </a:outerShdw>
                </a:effectLst>
              </a:rPr>
              <a:t>This led to denominationalism, since interpretation was subject to the whims of opinion.</a:t>
            </a:r>
          </a:p>
          <a:p>
            <a:pPr lvl="2" eaLnBrk="1" hangingPunct="1"/>
            <a:r>
              <a:rPr lang="en-US" dirty="0" smtClean="0">
                <a:effectLst>
                  <a:outerShdw blurRad="38100" dist="38100" dir="2700000" algn="tl">
                    <a:srgbClr val="000000">
                      <a:alpha val="43137"/>
                    </a:srgbClr>
                  </a:outerShdw>
                </a:effectLst>
              </a:rPr>
              <a:t>Most of the services were focused on helping people discover and hold on to truths.</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Postmodern</a:t>
            </a:r>
          </a:p>
          <a:p>
            <a:pPr lvl="2" eaLnBrk="1" hangingPunct="1"/>
            <a:r>
              <a:rPr lang="en-US" dirty="0" smtClean="0">
                <a:effectLst>
                  <a:outerShdw blurRad="38100" dist="38100" dir="2700000" algn="tl">
                    <a:srgbClr val="000000">
                      <a:alpha val="43137"/>
                    </a:srgbClr>
                  </a:outerShdw>
                </a:effectLst>
              </a:rPr>
              <a:t>Most people got tired of the arguments that the church was having, and decided that there is no such thing as universal truth. </a:t>
            </a:r>
          </a:p>
          <a:p>
            <a:pPr lvl="2" eaLnBrk="1" hangingPunct="1"/>
            <a:r>
              <a:rPr lang="en-US" dirty="0" smtClean="0">
                <a:effectLst>
                  <a:outerShdw blurRad="38100" dist="38100" dir="2700000" algn="tl">
                    <a:srgbClr val="000000">
                      <a:alpha val="43137"/>
                    </a:srgbClr>
                  </a:outerShdw>
                </a:effectLst>
              </a:rPr>
              <a:t>Religious tolerance was permeating and distinctions were being lost.</a:t>
            </a:r>
          </a:p>
          <a:p>
            <a:pPr lvl="2" eaLnBrk="1" hangingPunct="1"/>
            <a:r>
              <a:rPr lang="en-US" dirty="0" smtClean="0">
                <a:effectLst>
                  <a:outerShdw blurRad="38100" dist="38100" dir="2700000" algn="tl">
                    <a:srgbClr val="000000">
                      <a:alpha val="43137"/>
                    </a:srgbClr>
                  </a:outerShdw>
                </a:effectLst>
              </a:rPr>
              <a:t>Most of the services were focusing on helping people have an experience which could be interpreted as truth.</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Worldview Diagnostic Questions</a:t>
            </a:r>
          </a:p>
          <a:p>
            <a:pPr eaLnBrk="1" hangingPunct="1"/>
            <a:r>
              <a:rPr lang="en-US" dirty="0" smtClean="0">
                <a:effectLst>
                  <a:outerShdw blurRad="38100" dist="38100" dir="2700000" algn="tl">
                    <a:srgbClr val="000000">
                      <a:alpha val="43137"/>
                    </a:srgbClr>
                  </a:outerShdw>
                </a:effectLst>
              </a:rPr>
              <a:t>Why is it possible to know anything at all?</a:t>
            </a:r>
          </a:p>
          <a:p>
            <a:pPr lvl="1" eaLnBrk="1" hangingPunct="1"/>
            <a:r>
              <a:rPr lang="en-US" dirty="0" smtClean="0">
                <a:effectLst>
                  <a:outerShdw blurRad="38100" dist="38100" dir="2700000" algn="tl">
                    <a:srgbClr val="000000">
                      <a:alpha val="43137"/>
                    </a:srgbClr>
                  </a:outerShdw>
                </a:effectLst>
              </a:rPr>
              <a:t>The truth about the reality itself is forever hidden from us. All we can do is tell stories.</a:t>
            </a:r>
          </a:p>
          <a:p>
            <a:pPr lvl="2" eaLnBrk="1" hangingPunct="1"/>
            <a:r>
              <a:rPr lang="en-US" dirty="0" smtClean="0">
                <a:effectLst>
                  <a:outerShdw blurRad="38100" dist="38100" dir="2700000" algn="tl">
                    <a:srgbClr val="000000">
                      <a:alpha val="43137"/>
                    </a:srgbClr>
                  </a:outerShdw>
                </a:effectLst>
              </a:rPr>
              <a:t>Language is becoming much more ego-centric.</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We see this is the change in Christian music in the past 20 years.</a:t>
            </a:r>
          </a:p>
          <a:p>
            <a:pPr lvl="2" eaLnBrk="1" hangingPunct="1"/>
            <a:r>
              <a:rPr lang="en-US" dirty="0" smtClean="0">
                <a:effectLst>
                  <a:outerShdw blurRad="38100" dist="38100" dir="2700000" algn="tl">
                    <a:srgbClr val="000000">
                      <a:alpha val="43137"/>
                    </a:srgbClr>
                  </a:outerShdw>
                </a:effectLst>
              </a:rPr>
              <a:t>Think of the old hymns that declare God’s majesty, and perhaps at the end there might be a stanza about our intent to live a certain way.</a:t>
            </a:r>
          </a:p>
          <a:p>
            <a:pPr lvl="2" eaLnBrk="1" hangingPunct="1"/>
            <a:r>
              <a:rPr lang="en-US" dirty="0" smtClean="0">
                <a:effectLst>
                  <a:outerShdw blurRad="38100" dist="38100" dir="2700000" algn="tl">
                    <a:srgbClr val="000000">
                      <a:alpha val="43137"/>
                    </a:srgbClr>
                  </a:outerShdw>
                </a:effectLst>
              </a:rPr>
              <a:t>When Bill Gaither finally showed up, we started to see our lyrics change to include more response, and finally what we have now as mostly response, and hardly any theology.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Joke: Three Umpires are discussing which is better at his job...</a:t>
            </a:r>
          </a:p>
          <a:p>
            <a:pPr lvl="1" eaLnBrk="1" hangingPunct="1"/>
            <a:r>
              <a:rPr lang="en-US" dirty="0" smtClean="0">
                <a:effectLst>
                  <a:outerShdw blurRad="38100" dist="38100" dir="2700000" algn="tl">
                    <a:srgbClr val="000000">
                      <a:alpha val="43137"/>
                    </a:srgbClr>
                  </a:outerShdw>
                </a:effectLst>
              </a:rPr>
              <a:t>The first one says, “I call it like I see it.”</a:t>
            </a:r>
          </a:p>
          <a:p>
            <a:pPr lvl="1" eaLnBrk="1" hangingPunct="1"/>
            <a:r>
              <a:rPr lang="en-US" dirty="0" smtClean="0">
                <a:effectLst>
                  <a:outerShdw blurRad="38100" dist="38100" dir="2700000" algn="tl">
                    <a:srgbClr val="000000">
                      <a:alpha val="43137"/>
                    </a:srgbClr>
                  </a:outerShdw>
                </a:effectLst>
              </a:rPr>
              <a:t>The second, wanting to outdo his friend, says, “I call it like it really was.”</a:t>
            </a:r>
          </a:p>
          <a:p>
            <a:pPr lvl="1" eaLnBrk="1" hangingPunct="1"/>
            <a:r>
              <a:rPr lang="en-US" dirty="0" smtClean="0">
                <a:effectLst>
                  <a:outerShdw blurRad="38100" dist="38100" dir="2700000" algn="tl">
                    <a:srgbClr val="000000">
                      <a:alpha val="43137"/>
                    </a:srgbClr>
                  </a:outerShdw>
                </a:effectLst>
              </a:rPr>
              <a:t>The third, full of arrogance, growls, “It </a:t>
            </a:r>
            <a:r>
              <a:rPr lang="en-US" dirty="0" err="1" smtClean="0">
                <a:effectLst>
                  <a:outerShdw blurRad="38100" dist="38100" dir="2700000" algn="tl">
                    <a:srgbClr val="000000">
                      <a:alpha val="43137"/>
                    </a:srgbClr>
                  </a:outerShdw>
                </a:effectLst>
              </a:rPr>
              <a:t>ain’t</a:t>
            </a:r>
            <a:r>
              <a:rPr lang="en-US" dirty="0" smtClean="0">
                <a:effectLst>
                  <a:outerShdw blurRad="38100" dist="38100" dir="2700000" algn="tl">
                    <a:srgbClr val="000000">
                      <a:alpha val="43137"/>
                    </a:srgbClr>
                  </a:outerShdw>
                </a:effectLst>
              </a:rPr>
              <a:t> nothing until I call it.”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We also now in post modern times feel it is necessary to lie by obligation, as a fixed social custom, “How are you?” always requires the response, “fine” or “good.”</a:t>
            </a:r>
          </a:p>
          <a:p>
            <a:pPr lvl="2" eaLnBrk="1" hangingPunct="1"/>
            <a:r>
              <a:rPr lang="en-US" dirty="0" smtClean="0">
                <a:effectLst>
                  <a:outerShdw blurRad="38100" dist="38100" dir="2700000" algn="tl">
                    <a:srgbClr val="000000">
                      <a:alpha val="43137"/>
                    </a:srgbClr>
                  </a:outerShdw>
                </a:effectLst>
              </a:rPr>
              <a:t>Most of our language has become obligatory metaphors, and the socially elite know how to weave them into compelling stories that are “me centered,” that may even claim much, but are merely metaphors for what we would like to do or be.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No one takes it seriously. “How’s life?” Have you ever had someone not say, “busy”? Doing what? “Nothing.”</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Language is very important, because it conveys truth, but, the only truth that has any value is pragmatic truth, not any other kind.</a:t>
            </a:r>
          </a:p>
          <a:p>
            <a:pPr lvl="2" eaLnBrk="1" hangingPunct="1"/>
            <a:r>
              <a:rPr lang="en-US" dirty="0" smtClean="0">
                <a:effectLst>
                  <a:outerShdw blurRad="38100" dist="38100" dir="2700000" algn="tl">
                    <a:srgbClr val="000000">
                      <a:alpha val="43137"/>
                    </a:srgbClr>
                  </a:outerShdw>
                </a:effectLst>
              </a:rPr>
              <a:t>Take this and consider why pastors (who speak God’s words) are looked at less with dignity than they were 25 years ago. </a:t>
            </a:r>
          </a:p>
          <a:p>
            <a:pPr lvl="2" eaLnBrk="1" hangingPunct="1"/>
            <a:r>
              <a:rPr lang="en-US" dirty="0" smtClean="0">
                <a:effectLst>
                  <a:outerShdw blurRad="38100" dist="38100" dir="2700000" algn="tl">
                    <a:srgbClr val="000000">
                      <a:alpha val="43137"/>
                    </a:srgbClr>
                  </a:outerShdw>
                </a:effectLst>
              </a:rPr>
              <a:t>Their words of a promise of heaven and a better life are merely words; ones they are obligated to say which voids them of meaning.</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a:r>
              <a:rPr lang="en-CA" dirty="0" smtClean="0">
                <a:effectLst>
                  <a:outerShdw blurRad="38100" dist="38100" dir="2700000" algn="tl">
                    <a:srgbClr val="000000">
                      <a:alpha val="43137"/>
                    </a:srgbClr>
                  </a:outerShdw>
                </a:effectLst>
              </a:rPr>
              <a:t>Every sermon is merely a social convention, holding the same value as “I’m fine.” Nobody is obligated to take it seriously.</a:t>
            </a:r>
            <a:endParaRPr lang="en-US" dirty="0" smtClean="0">
              <a:effectLst>
                <a:outerShdw blurRad="38100" dist="38100" dir="2700000" algn="tl">
                  <a:srgbClr val="000000">
                    <a:alpha val="43137"/>
                  </a:srgbClr>
                </a:outerShdw>
              </a:effectLst>
            </a:endParaRPr>
          </a:p>
          <a:p>
            <a:pPr lvl="2"/>
            <a:r>
              <a:rPr lang="en-US" dirty="0" smtClean="0">
                <a:effectLst>
                  <a:outerShdw blurRad="38100" dist="38100" dir="2700000" algn="tl">
                    <a:srgbClr val="000000">
                      <a:alpha val="43137"/>
                    </a:srgbClr>
                  </a:outerShdw>
                </a:effectLst>
              </a:rPr>
              <a:t>This is where relativism creeps in: story is all we have, but one story is as good as another. Every story is equally true, and their meaning is as important as the next one.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does it mean to be human?</a:t>
            </a:r>
          </a:p>
          <a:p>
            <a:pPr lvl="1" eaLnBrk="1" hangingPunct="1"/>
            <a:r>
              <a:rPr lang="en-US" dirty="0" smtClean="0">
                <a:effectLst>
                  <a:outerShdw blurRad="38100" dist="38100" dir="2700000" algn="tl">
                    <a:srgbClr val="000000">
                      <a:alpha val="43137"/>
                    </a:srgbClr>
                  </a:outerShdw>
                </a:effectLst>
              </a:rPr>
              <a:t>Stories give communities their cohesive character.</a:t>
            </a:r>
          </a:p>
          <a:p>
            <a:pPr lvl="2" eaLnBrk="1" hangingPunct="1"/>
            <a:r>
              <a:rPr lang="en-US" dirty="0" smtClean="0">
                <a:effectLst>
                  <a:outerShdw blurRad="38100" dist="38100" dir="2700000" algn="tl">
                    <a:srgbClr val="000000">
                      <a:alpha val="43137"/>
                    </a:srgbClr>
                  </a:outerShdw>
                </a:effectLst>
              </a:rPr>
              <a:t>If I can tell a compelling story that makes you feel or act a certain way, this story has meaning for you. </a:t>
            </a:r>
          </a:p>
          <a:p>
            <a:pPr lvl="2" eaLnBrk="1" hangingPunct="1"/>
            <a:r>
              <a:rPr lang="en-US" dirty="0" smtClean="0">
                <a:effectLst>
                  <a:outerShdw blurRad="38100" dist="38100" dir="2700000" algn="tl">
                    <a:srgbClr val="000000">
                      <a:alpha val="43137"/>
                    </a:srgbClr>
                  </a:outerShdw>
                </a:effectLst>
              </a:rPr>
              <a:t>If we have a whole community believing the same basic thing, we can have a community that is bonded together.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This is called a </a:t>
            </a:r>
            <a:r>
              <a:rPr lang="en-US" dirty="0" err="1" smtClean="0">
                <a:effectLst>
                  <a:outerShdw blurRad="38100" dist="38100" dir="2700000" algn="tl">
                    <a:srgbClr val="000000">
                      <a:alpha val="43137"/>
                    </a:srgbClr>
                  </a:outerShdw>
                </a:effectLst>
              </a:rPr>
              <a:t>metanarrative</a:t>
            </a:r>
            <a:r>
              <a:rPr lang="en-US" dirty="0" smtClean="0">
                <a:effectLst>
                  <a:outerShdw blurRad="38100" dist="38100" dir="2700000" algn="tl">
                    <a:srgbClr val="000000">
                      <a:alpha val="43137"/>
                    </a:srgbClr>
                  </a:outerShdw>
                </a:effectLst>
              </a:rPr>
              <a:t>. Literally, “the story beyond our own”. It means I can find meaning as a member of the community when I can place my story in the communities story.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9.1- postmodernism\postmodern.jpg"/>
          <p:cNvPicPr>
            <a:picLocks noChangeAspect="1" noChangeArrowheads="1"/>
          </p:cNvPicPr>
          <p:nvPr/>
        </p:nvPicPr>
        <p:blipFill>
          <a:blip r:embed="rId3" cstate="print"/>
          <a:srcRect l="1286" t="1587" r="949" b="1587"/>
          <a:stretch>
            <a:fillRect/>
          </a:stretch>
        </p:blipFill>
        <p:spPr bwMode="auto">
          <a:xfrm>
            <a:off x="762000" y="1676400"/>
            <a:ext cx="5715000" cy="4587039"/>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Why is it possible to know anything at all? What is the basis for morality?</a:t>
            </a:r>
          </a:p>
          <a:p>
            <a:pPr lvl="1" eaLnBrk="1" hangingPunct="1"/>
            <a:r>
              <a:rPr lang="en-US" dirty="0" smtClean="0">
                <a:effectLst>
                  <a:outerShdw blurRad="38100" dist="38100" dir="2700000" algn="tl">
                    <a:srgbClr val="000000">
                      <a:alpha val="43137"/>
                    </a:srgbClr>
                  </a:outerShdw>
                </a:effectLst>
              </a:rPr>
              <a:t>All narratives mask a play for power. Any one narrative used as a </a:t>
            </a:r>
            <a:r>
              <a:rPr lang="en-US" dirty="0" err="1" smtClean="0">
                <a:effectLst>
                  <a:outerShdw blurRad="38100" dist="38100" dir="2700000" algn="tl">
                    <a:srgbClr val="000000">
                      <a:alpha val="43137"/>
                    </a:srgbClr>
                  </a:outerShdw>
                </a:effectLst>
              </a:rPr>
              <a:t>metanarrative</a:t>
            </a:r>
            <a:r>
              <a:rPr lang="en-US" dirty="0" smtClean="0">
                <a:effectLst>
                  <a:outerShdw blurRad="38100" dist="38100" dir="2700000" algn="tl">
                    <a:srgbClr val="000000">
                      <a:alpha val="43137"/>
                    </a:srgbClr>
                  </a:outerShdw>
                </a:effectLst>
              </a:rPr>
              <a:t> is oppressive. </a:t>
            </a:r>
          </a:p>
          <a:p>
            <a:pPr lvl="2" eaLnBrk="1" hangingPunct="1"/>
            <a:r>
              <a:rPr lang="en-US" dirty="0" smtClean="0">
                <a:effectLst>
                  <a:outerShdw blurRad="38100" dist="38100" dir="2700000" algn="tl">
                    <a:srgbClr val="000000">
                      <a:alpha val="43137"/>
                    </a:srgbClr>
                  </a:outerShdw>
                </a:effectLst>
              </a:rPr>
              <a:t>Complete distrust for anyone telling them how to fit the whole thing together.</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After all, when people believed in absolute truth, horrible events occurred.</a:t>
            </a:r>
          </a:p>
          <a:p>
            <a:pPr lvl="2" eaLnBrk="1" hangingPunct="1"/>
            <a:r>
              <a:rPr lang="en-US" dirty="0" smtClean="0">
                <a:effectLst>
                  <a:outerShdw blurRad="38100" dist="38100" dir="2700000" algn="tl">
                    <a:srgbClr val="000000">
                      <a:alpha val="43137"/>
                    </a:srgbClr>
                  </a:outerShdw>
                </a:effectLst>
              </a:rPr>
              <a:t>When we hold truth strongly, we are caused to do stupid things, genocide, crusades, two world wars, ecological destruction, etc.</a:t>
            </a:r>
          </a:p>
          <a:p>
            <a:pPr lvl="2" eaLnBrk="1" hangingPunct="1"/>
            <a:r>
              <a:rPr lang="en-US" dirty="0" smtClean="0">
                <a:effectLst>
                  <a:outerShdw blurRad="38100" dist="38100" dir="2700000" algn="tl">
                    <a:srgbClr val="000000">
                      <a:alpha val="43137"/>
                    </a:srgbClr>
                  </a:outerShdw>
                </a:effectLst>
              </a:rPr>
              <a:t>Therefore, absolute truth is to be avoided, and is probably evil.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It used to be that knowledge was power.</a:t>
            </a:r>
          </a:p>
          <a:p>
            <a:pPr lvl="2" eaLnBrk="1" hangingPunct="1"/>
            <a:r>
              <a:rPr lang="en-US" dirty="0" smtClean="0">
                <a:effectLst>
                  <a:outerShdw blurRad="38100" dist="38100" dir="2700000" algn="tl">
                    <a:srgbClr val="000000">
                      <a:alpha val="43137"/>
                    </a:srgbClr>
                  </a:outerShdw>
                </a:effectLst>
              </a:rPr>
              <a:t>This is a modern notion.</a:t>
            </a:r>
          </a:p>
          <a:p>
            <a:pPr lvl="2" eaLnBrk="1" hangingPunct="1"/>
            <a:r>
              <a:rPr lang="en-US" dirty="0" smtClean="0">
                <a:effectLst>
                  <a:outerShdw blurRad="38100" dist="38100" dir="2700000" algn="tl">
                    <a:srgbClr val="000000">
                      <a:alpha val="43137"/>
                    </a:srgbClr>
                  </a:outerShdw>
                </a:effectLst>
              </a:rPr>
              <a:t>Now there is no objective knowledge, only story, and the good story-teller has more power than anyone else.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Definition and Background</a:t>
            </a:r>
          </a:p>
          <a:p>
            <a:pPr eaLnBrk="1" hangingPunct="1"/>
            <a:r>
              <a:rPr lang="en-US" dirty="0" smtClean="0">
                <a:effectLst>
                  <a:outerShdw blurRad="38100" dist="38100" dir="2700000" algn="tl">
                    <a:srgbClr val="000000">
                      <a:alpha val="43137"/>
                    </a:srgbClr>
                  </a:outerShdw>
                </a:effectLst>
              </a:rPr>
              <a:t>Pre-modern, Modern and Postmodern</a:t>
            </a:r>
          </a:p>
          <a:p>
            <a:pPr lvl="1" eaLnBrk="1" hangingPunct="1"/>
            <a:r>
              <a:rPr lang="en-US" dirty="0" smtClean="0">
                <a:effectLst>
                  <a:outerShdw blurRad="38100" dist="38100" dir="2700000" algn="tl">
                    <a:srgbClr val="000000">
                      <a:alpha val="43137"/>
                    </a:srgbClr>
                  </a:outerShdw>
                </a:effectLst>
              </a:rPr>
              <a:t>Pre-modern was an understanding that who we are is based on God.</a:t>
            </a:r>
          </a:p>
          <a:p>
            <a:pPr lvl="2" eaLnBrk="1" hangingPunct="1"/>
            <a:r>
              <a:rPr lang="en-US" dirty="0" smtClean="0">
                <a:effectLst>
                  <a:outerShdw blurRad="38100" dist="38100" dir="2700000" algn="tl">
                    <a:srgbClr val="000000">
                      <a:alpha val="43137"/>
                    </a:srgbClr>
                  </a:outerShdw>
                </a:effectLst>
              </a:rPr>
              <a:t>This thought prevailed, really until the 1600’s when </a:t>
            </a:r>
            <a:r>
              <a:rPr lang="en-US" dirty="0" err="1" smtClean="0">
                <a:effectLst>
                  <a:outerShdw blurRad="38100" dist="38100" dir="2700000" algn="tl">
                    <a:srgbClr val="000000">
                      <a:alpha val="43137"/>
                    </a:srgbClr>
                  </a:outerShdw>
                </a:effectLst>
              </a:rPr>
              <a:t>Descarte</a:t>
            </a:r>
            <a:r>
              <a:rPr lang="en-US" dirty="0" smtClean="0">
                <a:effectLst>
                  <a:outerShdw blurRad="38100" dist="38100" dir="2700000" algn="tl">
                    <a:srgbClr val="000000">
                      <a:alpha val="43137"/>
                    </a:srgbClr>
                  </a:outerShdw>
                </a:effectLst>
              </a:rPr>
              <a:t> showed up, along with the prominence of rationale thought.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does it mean to be human?</a:t>
            </a:r>
          </a:p>
          <a:p>
            <a:pPr lvl="1" eaLnBrk="1" hangingPunct="1"/>
            <a:r>
              <a:rPr lang="en-US" dirty="0" smtClean="0">
                <a:effectLst>
                  <a:outerShdw blurRad="38100" dist="38100" dir="2700000" algn="tl">
                    <a:srgbClr val="000000">
                      <a:alpha val="43137"/>
                    </a:srgbClr>
                  </a:outerShdw>
                </a:effectLst>
              </a:rPr>
              <a:t>There is no substantial self.</a:t>
            </a:r>
          </a:p>
          <a:p>
            <a:pPr lvl="2" eaLnBrk="1" hangingPunct="1"/>
            <a:r>
              <a:rPr lang="en-US" dirty="0" smtClean="0">
                <a:effectLst>
                  <a:outerShdw blurRad="38100" dist="38100" dir="2700000" algn="tl">
                    <a:srgbClr val="000000">
                      <a:alpha val="43137"/>
                    </a:srgbClr>
                  </a:outerShdw>
                </a:effectLst>
              </a:rPr>
              <a:t>Human beings make themselves who they are by the language they use to describe themselves.</a:t>
            </a:r>
          </a:p>
          <a:p>
            <a:pPr lvl="2" eaLnBrk="1" hangingPunct="1"/>
            <a:r>
              <a:rPr lang="en-US" dirty="0" smtClean="0">
                <a:effectLst>
                  <a:outerShdw blurRad="38100" dist="38100" dir="2700000" algn="tl">
                    <a:srgbClr val="000000">
                      <a:alpha val="43137"/>
                    </a:srgbClr>
                  </a:outerShdw>
                </a:effectLst>
              </a:rPr>
              <a:t>If you doubt this, you don’t understand </a:t>
            </a:r>
            <a:r>
              <a:rPr lang="en-US" dirty="0" err="1" smtClean="0">
                <a:effectLst>
                  <a:outerShdw blurRad="38100" dist="38100" dir="2700000" algn="tl">
                    <a:srgbClr val="000000">
                      <a:alpha val="43137"/>
                    </a:srgbClr>
                  </a:outerShdw>
                </a:effectLst>
              </a:rPr>
              <a:t>facebook</a:t>
            </a:r>
            <a:r>
              <a:rPr lang="en-US" dirty="0" smtClean="0">
                <a:effectLst>
                  <a:outerShdw blurRad="38100" dist="38100" dir="2700000" algn="tl">
                    <a:srgbClr val="000000">
                      <a:alpha val="43137"/>
                    </a:srgbClr>
                  </a:outerShdw>
                </a:effectLst>
              </a:rPr>
              <a:t>, twitter or anything else you can do in non-reality.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All those things are is words we use to describe what we want others to know about ourselves.</a:t>
            </a:r>
          </a:p>
          <a:p>
            <a:pPr lvl="2" eaLnBrk="1" hangingPunct="1"/>
            <a:r>
              <a:rPr lang="en-US" dirty="0" smtClean="0">
                <a:effectLst>
                  <a:outerShdw blurRad="38100" dist="38100" dir="2700000" algn="tl">
                    <a:srgbClr val="000000">
                      <a:alpha val="43137"/>
                    </a:srgbClr>
                  </a:outerShdw>
                </a:effectLst>
              </a:rPr>
              <a:t>If people perceive me a certain way, then I am that way.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The four views of self-</a:t>
            </a:r>
          </a:p>
          <a:p>
            <a:pPr lvl="2" eaLnBrk="1" hangingPunct="1"/>
            <a:r>
              <a:rPr lang="en-US" dirty="0" smtClean="0">
                <a:effectLst>
                  <a:outerShdw blurRad="38100" dist="38100" dir="2700000" algn="tl">
                    <a:srgbClr val="000000">
                      <a:alpha val="43137"/>
                    </a:srgbClr>
                  </a:outerShdw>
                </a:effectLst>
              </a:rPr>
              <a:t>Objective view - who I really am.</a:t>
            </a:r>
          </a:p>
          <a:p>
            <a:pPr lvl="2" eaLnBrk="1" hangingPunct="1"/>
            <a:r>
              <a:rPr lang="en-US" dirty="0" smtClean="0">
                <a:effectLst>
                  <a:outerShdw blurRad="38100" dist="38100" dir="2700000" algn="tl">
                    <a:srgbClr val="000000">
                      <a:alpha val="43137"/>
                    </a:srgbClr>
                  </a:outerShdw>
                </a:effectLst>
              </a:rPr>
              <a:t>Subjective view - how I view me.</a:t>
            </a:r>
          </a:p>
          <a:p>
            <a:pPr lvl="2" eaLnBrk="1" hangingPunct="1"/>
            <a:r>
              <a:rPr lang="en-US" dirty="0" smtClean="0">
                <a:effectLst>
                  <a:outerShdw blurRad="38100" dist="38100" dir="2700000" algn="tl">
                    <a:srgbClr val="000000">
                      <a:alpha val="43137"/>
                    </a:srgbClr>
                  </a:outerShdw>
                </a:effectLst>
              </a:rPr>
              <a:t>Social self - how others view me.</a:t>
            </a:r>
          </a:p>
          <a:p>
            <a:pPr lvl="2" eaLnBrk="1" hangingPunct="1"/>
            <a:r>
              <a:rPr lang="en-US" dirty="0" smtClean="0">
                <a:effectLst>
                  <a:outerShdw blurRad="38100" dist="38100" dir="2700000" algn="tl">
                    <a:srgbClr val="000000">
                      <a:alpha val="43137"/>
                    </a:srgbClr>
                  </a:outerShdw>
                </a:effectLst>
              </a:rPr>
              <a:t>Ideal self - who I’d like to be.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basis for morality?</a:t>
            </a:r>
          </a:p>
          <a:p>
            <a:pPr lvl="1" eaLnBrk="1" hangingPunct="1"/>
            <a:r>
              <a:rPr lang="en-US" dirty="0" smtClean="0">
                <a:effectLst>
                  <a:outerShdw blurRad="38100" dist="38100" dir="2700000" algn="tl">
                    <a:srgbClr val="000000">
                      <a:alpha val="43137"/>
                    </a:srgbClr>
                  </a:outerShdw>
                </a:effectLst>
              </a:rPr>
              <a:t>Ethics, like knowledge, is a linguistic construct. </a:t>
            </a:r>
          </a:p>
          <a:p>
            <a:pPr lvl="1" eaLnBrk="1" hangingPunct="1"/>
            <a:r>
              <a:rPr lang="en-US" dirty="0" smtClean="0">
                <a:effectLst>
                  <a:outerShdw blurRad="38100" dist="38100" dir="2700000" algn="tl">
                    <a:srgbClr val="000000">
                      <a:alpha val="43137"/>
                    </a:srgbClr>
                  </a:outerShdw>
                </a:effectLst>
              </a:rPr>
              <a:t>Social good is whatever it takes it to be.</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What is the meaning of human history? What response does this worldview invoke?</a:t>
            </a:r>
          </a:p>
          <a:p>
            <a:pPr lvl="1" eaLnBrk="1" hangingPunct="1"/>
            <a:r>
              <a:rPr lang="en-US" dirty="0" smtClean="0">
                <a:effectLst>
                  <a:outerShdw blurRad="38100" dist="38100" dir="2700000" algn="tl">
                    <a:srgbClr val="000000">
                      <a:alpha val="43137"/>
                    </a:srgbClr>
                  </a:outerShdw>
                </a:effectLst>
              </a:rPr>
              <a:t>Postmodernism is in flux, as is </a:t>
            </a:r>
            <a:r>
              <a:rPr lang="en-US" dirty="0" err="1" smtClean="0">
                <a:effectLst>
                  <a:outerShdw blurRad="38100" dist="38100" dir="2700000" algn="tl">
                    <a:srgbClr val="000000">
                      <a:alpha val="43137"/>
                    </a:srgbClr>
                  </a:outerShdw>
                </a:effectLst>
              </a:rPr>
              <a:t>postmodern’s</a:t>
            </a:r>
            <a:r>
              <a:rPr lang="en-US" dirty="0" smtClean="0">
                <a:effectLst>
                  <a:outerShdw blurRad="38100" dist="38100" dir="2700000" algn="tl">
                    <a:srgbClr val="000000">
                      <a:alpha val="43137"/>
                    </a:srgbClr>
                  </a:outerShdw>
                </a:effectLst>
              </a:rPr>
              <a:t> view on the significance of human history, including its own history.</a:t>
            </a:r>
          </a:p>
          <a:p>
            <a:pPr lvl="1" eaLnBrk="1" hangingPunct="1"/>
            <a:r>
              <a:rPr lang="en-US" dirty="0" smtClean="0">
                <a:effectLst>
                  <a:outerShdw blurRad="38100" dist="38100" dir="2700000" algn="tl">
                    <a:srgbClr val="000000">
                      <a:alpha val="43137"/>
                    </a:srgbClr>
                  </a:outerShdw>
                </a:effectLst>
              </a:rPr>
              <a:t>This means that the core commitments are in flux as well.</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err="1" smtClean="0">
                <a:effectLst>
                  <a:outerShdw blurRad="38100" dist="38100" dir="2700000" algn="tl">
                    <a:srgbClr val="000000">
                      <a:alpha val="43137"/>
                    </a:srgbClr>
                  </a:outerShdw>
                </a:effectLst>
              </a:rPr>
              <a:t>Postmoderns</a:t>
            </a:r>
            <a:r>
              <a:rPr lang="en-US" dirty="0" smtClean="0">
                <a:effectLst>
                  <a:outerShdw blurRad="38100" dist="38100" dir="2700000" algn="tl">
                    <a:srgbClr val="000000">
                      <a:alpha val="43137"/>
                    </a:srgbClr>
                  </a:outerShdw>
                </a:effectLst>
              </a:rPr>
              <a:t> are committed to an endless, shifting stream of “Whatever”</a:t>
            </a:r>
          </a:p>
          <a:p>
            <a:pPr lvl="1" eaLnBrk="1" hangingPunct="1"/>
            <a:r>
              <a:rPr lang="en-US" dirty="0" smtClean="0">
                <a:effectLst>
                  <a:outerShdw blurRad="38100" dist="38100" dir="2700000" algn="tl">
                    <a:srgbClr val="000000">
                      <a:alpha val="43137"/>
                    </a:srgbClr>
                  </a:outerShdw>
                </a:effectLst>
              </a:rPr>
              <a:t>Deconstructionism is all about making the story less “black and white,” less “either/or.” </a:t>
            </a:r>
          </a:p>
          <a:p>
            <a:pPr lvl="2" eaLnBrk="1" hangingPunct="1"/>
            <a:r>
              <a:rPr lang="en-US" dirty="0" smtClean="0">
                <a:effectLst>
                  <a:outerShdw blurRad="38100" dist="38100" dir="2700000" algn="tl">
                    <a:srgbClr val="000000">
                      <a:alpha val="43137"/>
                    </a:srgbClr>
                  </a:outerShdw>
                </a:effectLst>
              </a:rPr>
              <a:t>It is trying to make everything more shades of grey.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This is especially true in literary works.</a:t>
            </a:r>
          </a:p>
          <a:p>
            <a:pPr lvl="2" eaLnBrk="1" hangingPunct="1"/>
            <a:r>
              <a:rPr lang="en-US" dirty="0" smtClean="0">
                <a:effectLst>
                  <a:outerShdw blurRad="38100" dist="38100" dir="2700000" algn="tl">
                    <a:srgbClr val="000000">
                      <a:alpha val="43137"/>
                    </a:srgbClr>
                  </a:outerShdw>
                </a:effectLst>
              </a:rPr>
              <a:t>It is an assertion that the people who wrote in yes/no, black/white terms didn’t really understand the content.</a:t>
            </a:r>
          </a:p>
          <a:p>
            <a:pPr lvl="2" eaLnBrk="1" hangingPunct="1"/>
            <a:r>
              <a:rPr lang="en-US" dirty="0" smtClean="0">
                <a:effectLst>
                  <a:outerShdw blurRad="38100" dist="38100" dir="2700000" algn="tl">
                    <a:srgbClr val="000000">
                      <a:alpha val="43137"/>
                    </a:srgbClr>
                  </a:outerShdw>
                </a:effectLst>
              </a:rPr>
              <a:t>They forced a hierarchy, which is almost never necessary, and almost always violent.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But when a thing is fully understood, seemingly opposing ideas will be found to be comfortably co-existent, in a give and take “sometimes.”</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In pre-modernism, the theme was being. Our doing and knowing flowed from our being, which we understood to be the same as our character.</a:t>
            </a:r>
          </a:p>
          <a:p>
            <a:pPr lvl="2" eaLnBrk="1" hangingPunct="1"/>
            <a:r>
              <a:rPr lang="en-US" dirty="0" smtClean="0">
                <a:effectLst>
                  <a:outerShdw blurRad="38100" dist="38100" dir="2700000" algn="tl">
                    <a:srgbClr val="000000">
                      <a:alpha val="43137"/>
                    </a:srgbClr>
                  </a:outerShdw>
                </a:effectLst>
              </a:rPr>
              <a:t>We understood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everything from a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theistic viewpoint.</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Data\08 RMC\03 COURSES\1 Classroom courses\04 HTH180- Christian Mind\Lessons\19.1- postmodernism\rene descartes1596.jpg"/>
          <p:cNvPicPr>
            <a:picLocks noChangeAspect="1" noChangeArrowheads="1"/>
          </p:cNvPicPr>
          <p:nvPr/>
        </p:nvPicPr>
        <p:blipFill>
          <a:blip r:embed="rId3" cstate="print"/>
          <a:srcRect/>
          <a:stretch>
            <a:fillRect/>
          </a:stretch>
        </p:blipFill>
        <p:spPr bwMode="auto">
          <a:xfrm>
            <a:off x="5181600" y="3429000"/>
            <a:ext cx="2476500" cy="2971800"/>
          </a:xfrm>
          <a:prstGeom prst="rect">
            <a:avLst/>
          </a:prstGeom>
          <a:ln w="19050">
            <a:solidFill>
              <a:schemeClr val="tx1"/>
            </a:solidFill>
          </a:ln>
          <a:effectLst>
            <a:outerShdw blurRad="292100" dist="139700" dir="2700000" algn="tl" rotWithShape="0">
              <a:srgbClr val="333333">
                <a:alpha val="65000"/>
              </a:srgbClr>
            </a:outerShdw>
          </a:effectLst>
        </p:spPr>
      </p:pic>
      <p:sp>
        <p:nvSpPr>
          <p:cNvPr id="6" name="TextBox 5"/>
          <p:cNvSpPr txBox="1"/>
          <p:nvPr/>
        </p:nvSpPr>
        <p:spPr>
          <a:xfrm>
            <a:off x="3276600" y="5105400"/>
            <a:ext cx="1540806" cy="461665"/>
          </a:xfrm>
          <a:prstGeom prst="rect">
            <a:avLst/>
          </a:prstGeom>
          <a:noFill/>
        </p:spPr>
        <p:txBody>
          <a:bodyPr wrap="none" rtlCol="0">
            <a:spAutoFit/>
          </a:bodyPr>
          <a:lstStyle/>
          <a:p>
            <a:r>
              <a:rPr lang="en-US" sz="2400" dirty="0" err="1" smtClean="0">
                <a:effectLst>
                  <a:outerShdw blurRad="38100" dist="38100" dir="2700000" algn="tl">
                    <a:srgbClr val="000000">
                      <a:alpha val="43137"/>
                    </a:srgbClr>
                  </a:outerShdw>
                </a:effectLst>
              </a:rPr>
              <a:t>Descarte</a:t>
            </a:r>
            <a:endParaRPr lang="en-US" sz="24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In modern times, everything was based on knowing, not so much being.  Information became king, and with the invention of the printing press, public education, etc., knowledge was everything.</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Which led to the information age—at the very end of the modern era.  There comes a point when a person can have access to all the information they could ever want.  Mystery gave way to certainty, but then quickly gave way to importance.</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eaLnBrk="1" hangingPunct="1"/>
            <a:r>
              <a:rPr lang="en-US" dirty="0" smtClean="0">
                <a:effectLst>
                  <a:outerShdw blurRad="38100" dist="38100" dir="2700000" algn="tl">
                    <a:srgbClr val="000000">
                      <a:alpha val="43137"/>
                    </a:srgbClr>
                  </a:outerShdw>
                </a:effectLst>
              </a:rPr>
              <a:t>Social Theory</a:t>
            </a:r>
          </a:p>
          <a:p>
            <a:pPr lvl="1" eaLnBrk="1" hangingPunct="1"/>
            <a:r>
              <a:rPr lang="en-US" dirty="0" smtClean="0">
                <a:effectLst>
                  <a:outerShdw blurRad="38100" dist="38100" dir="2700000" algn="tl">
                    <a:srgbClr val="000000">
                      <a:alpha val="43137"/>
                    </a:srgbClr>
                  </a:outerShdw>
                </a:effectLst>
              </a:rPr>
              <a:t>In pre-modern times, a “just” society was longed for, one that was based on the revelation of a just God. </a:t>
            </a:r>
          </a:p>
          <a:p>
            <a:pPr lvl="2" eaLnBrk="1" hangingPunct="1"/>
            <a:r>
              <a:rPr lang="en-US" dirty="0" smtClean="0">
                <a:effectLst>
                  <a:outerShdw blurRad="38100" dist="38100" dir="2700000" algn="tl">
                    <a:srgbClr val="000000">
                      <a:alpha val="43137"/>
                    </a:srgbClr>
                  </a:outerShdw>
                </a:effectLst>
              </a:rPr>
              <a:t>The people understood humanity’s depravity quite well, and were happy to submit to a law governed by a medieval monarchy.</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1" eaLnBrk="1" hangingPunct="1"/>
            <a:r>
              <a:rPr lang="en-US" dirty="0" smtClean="0">
                <a:effectLst>
                  <a:outerShdw blurRad="38100" dist="38100" dir="2700000" algn="tl">
                    <a:srgbClr val="000000">
                      <a:alpha val="43137"/>
                    </a:srgbClr>
                  </a:outerShdw>
                </a:effectLst>
              </a:rPr>
              <a:t>The modern era tries to use universal reason to shape the justice system.</a:t>
            </a:r>
          </a:p>
          <a:p>
            <a:pPr lvl="2" eaLnBrk="1" hangingPunct="1"/>
            <a:r>
              <a:rPr lang="en-US" dirty="0" smtClean="0">
                <a:effectLst>
                  <a:outerShdw blurRad="38100" dist="38100" dir="2700000" algn="tl">
                    <a:srgbClr val="000000">
                      <a:alpha val="43137"/>
                    </a:srgbClr>
                  </a:outerShdw>
                </a:effectLst>
              </a:rPr>
              <a:t>Then came the enlightenment, entering into modernity, and with it came universal democracy.</a:t>
            </a:r>
          </a:p>
          <a:p>
            <a:pPr lvl="1" eaLnBrk="1" hangingPunct="1"/>
            <a:r>
              <a:rPr lang="en-US" dirty="0" smtClean="0">
                <a:effectLst>
                  <a:outerShdw blurRad="38100" dist="38100" dir="2700000" algn="tl">
                    <a:srgbClr val="000000">
                      <a:alpha val="43137"/>
                    </a:srgbClr>
                  </a:outerShdw>
                </a:effectLst>
              </a:rPr>
              <a:t>Post-modernism asserts that there is no universal standard for justice at all. </a:t>
            </a: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Mind</a:t>
            </a:r>
          </a:p>
        </p:txBody>
      </p:sp>
      <p:sp>
        <p:nvSpPr>
          <p:cNvPr id="10243" name="Rectangle 3"/>
          <p:cNvSpPr>
            <a:spLocks noGrp="1" noChangeArrowheads="1"/>
          </p:cNvSpPr>
          <p:nvPr>
            <p:ph type="body" idx="1"/>
          </p:nvPr>
        </p:nvSpPr>
        <p:spPr/>
        <p:txBody>
          <a:bodyPr/>
          <a:lstStyle/>
          <a:p>
            <a:pPr lvl="2" eaLnBrk="1" hangingPunct="1"/>
            <a:r>
              <a:rPr lang="en-US" dirty="0" smtClean="0">
                <a:effectLst>
                  <a:outerShdw blurRad="38100" dist="38100" dir="2700000" algn="tl">
                    <a:srgbClr val="000000">
                      <a:alpha val="43137"/>
                    </a:srgbClr>
                  </a:outerShdw>
                </a:effectLst>
              </a:rPr>
              <a:t>Then to postmodernity and self-defining privilege of individuals and communities. This is a recipe for anarchy.</a:t>
            </a:r>
          </a:p>
          <a:p>
            <a:pPr lvl="1" eaLnBrk="1" hangingPunct="1"/>
            <a:r>
              <a:rPr lang="en-US" dirty="0" smtClean="0">
                <a:effectLst>
                  <a:outerShdw blurRad="38100" dist="38100" dir="2700000" algn="tl">
                    <a:srgbClr val="000000">
                      <a:alpha val="43137"/>
                    </a:srgbClr>
                  </a:outerShdw>
                </a:effectLst>
              </a:rPr>
              <a:t>The pre-modern Christian had too strong a view of human depravity, and the postmodern has too dim a view of universal truth.</a:t>
            </a:r>
          </a:p>
          <a:p>
            <a:pPr eaLnBrk="1" hangingPunct="1"/>
            <a:endParaRPr lang="en-US" dirty="0" smtClean="0">
              <a:effectLst>
                <a:outerShdw blurRad="38100" dist="38100" dir="2700000" algn="tl">
                  <a:srgbClr val="000000">
                    <a:alpha val="43137"/>
                  </a:srgbClr>
                </a:outerShdw>
              </a:effectLst>
            </a:endParaRPr>
          </a:p>
        </p:txBody>
      </p:sp>
      <p:pic>
        <p:nvPicPr>
          <p:cNvPr id="4" name="Picture 2" descr="C:\Users\Brad netbook\Desktop\mind.bmp"/>
          <p:cNvPicPr>
            <a:picLocks noChangeAspect="1" noChangeArrowheads="1"/>
          </p:cNvPicPr>
          <p:nvPr/>
        </p:nvPicPr>
        <p:blipFill>
          <a:blip r:embed="rId2" cstate="print"/>
          <a:srcRect/>
          <a:stretch>
            <a:fillRect/>
          </a:stretch>
        </p:blipFill>
        <p:spPr bwMode="auto">
          <a:xfrm>
            <a:off x="7315200" y="76200"/>
            <a:ext cx="1535609"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636</TotalTime>
  <Words>1758</Words>
  <Application>Microsoft Office PowerPoint</Application>
  <PresentationFormat>On-screen Show (4:3)</PresentationFormat>
  <Paragraphs>138</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Focused senses design template</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lpstr>Christian Mind</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60</cp:revision>
  <dcterms:created xsi:type="dcterms:W3CDTF">2008-02-11T10:50:27Z</dcterms:created>
  <dcterms:modified xsi:type="dcterms:W3CDTF">2013-10-15T20:17:38Z</dcterms:modified>
</cp:coreProperties>
</file>