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88" r:id="rId22"/>
    <p:sldId id="289" r:id="rId23"/>
    <p:sldId id="290" r:id="rId24"/>
    <p:sldId id="291" r:id="rId25"/>
    <p:sldId id="293" r:id="rId26"/>
    <p:sldId id="294" r:id="rId27"/>
    <p:sldId id="295" r:id="rId28"/>
    <p:sldId id="296" r:id="rId29"/>
    <p:sldId id="297" r:id="rId30"/>
    <p:sldId id="292" r:id="rId31"/>
    <p:sldId id="279" r:id="rId32"/>
    <p:sldId id="298" r:id="rId33"/>
    <p:sldId id="299" r:id="rId34"/>
    <p:sldId id="300" r:id="rId35"/>
    <p:sldId id="301" r:id="rId36"/>
    <p:sldId id="302" r:id="rId37"/>
    <p:sldId id="303" r:id="rId38"/>
    <p:sldId id="304" r:id="rId39"/>
    <p:sldId id="305" r:id="rId40"/>
    <p:sldId id="306" r:id="rId41"/>
    <p:sldId id="307" r:id="rId42"/>
    <p:sldId id="280" r:id="rId43"/>
    <p:sldId id="322" r:id="rId44"/>
    <p:sldId id="323" r:id="rId45"/>
    <p:sldId id="324" r:id="rId46"/>
    <p:sldId id="325" r:id="rId47"/>
    <p:sldId id="326" r:id="rId48"/>
    <p:sldId id="327" r:id="rId49"/>
    <p:sldId id="328" r:id="rId50"/>
    <p:sldId id="329" r:id="rId51"/>
    <p:sldId id="330" r:id="rId52"/>
    <p:sldId id="331" r:id="rId53"/>
    <p:sldId id="308" r:id="rId54"/>
    <p:sldId id="309" r:id="rId55"/>
    <p:sldId id="310" r:id="rId56"/>
    <p:sldId id="311" r:id="rId57"/>
    <p:sldId id="312" r:id="rId58"/>
    <p:sldId id="313" r:id="rId59"/>
    <p:sldId id="314" r:id="rId60"/>
    <p:sldId id="315" r:id="rId61"/>
    <p:sldId id="316" r:id="rId6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Christian Theism</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The third generation usually holds to even less than the second generation.</a:t>
            </a:r>
            <a:endParaRPr lang="en-US" dirty="0" smtClean="0"/>
          </a:p>
          <a:p>
            <a:pPr lvl="2"/>
            <a:r>
              <a:rPr lang="en-CA" dirty="0" smtClean="0"/>
              <a:t>They might hold the guilt or security of their forefathers.</a:t>
            </a:r>
            <a:endParaRPr lang="en-US" dirty="0" smtClean="0"/>
          </a:p>
          <a:p>
            <a:pPr lvl="2"/>
            <a:r>
              <a:rPr lang="en-US" dirty="0" smtClean="0"/>
              <a:t>Usually, though, it looks like the original in only surface ways.</a:t>
            </a:r>
          </a:p>
          <a:p>
            <a:pPr lvl="2"/>
            <a:r>
              <a:rPr lang="en-CA" dirty="0" smtClean="0"/>
              <a:t>Since it is ignorantly representative of the first generation, it is often accused of being shallow.</a:t>
            </a:r>
            <a:endParaRPr lang="en-US" dirty="0" smtClean="0"/>
          </a:p>
          <a:p>
            <a:pPr lvl="2"/>
            <a:r>
              <a:rPr lang="en-US" dirty="0" smtClean="0"/>
              <a:t>Most first generation followers would agree with this assessment.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Christian Theism</a:t>
            </a:r>
            <a:endParaRPr lang="en-US" dirty="0" smtClean="0"/>
          </a:p>
          <a:p>
            <a:pPr lvl="1"/>
            <a:r>
              <a:rPr lang="en-US" dirty="0" smtClean="0"/>
              <a:t>Further defines theism as a view of God who is transcendent and immanent, personal and infinite who creates, sustains and controls the world.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This God has made himself personally known in Jesus Christ.</a:t>
            </a:r>
            <a:endParaRPr lang="en-US" dirty="0" smtClean="0"/>
          </a:p>
          <a:p>
            <a:pPr lvl="2"/>
            <a:r>
              <a:rPr lang="en-US" dirty="0" smtClean="0"/>
              <a:t>It is through His death, resurrection and ascension as King of the universe that humanity, who is made in the image of God, is redeemed from their punishment of death for rejecting God and is given eternal life.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Christianity professes that man is saved by faith in Jesus alone. </a:t>
            </a:r>
            <a:endParaRPr lang="en-US" dirty="0" smtClean="0"/>
          </a:p>
          <a:p>
            <a:pPr lvl="1"/>
            <a:r>
              <a:rPr lang="en-US" dirty="0" smtClean="0"/>
              <a:t>We are able to know God personally, and the world has done so by knowing Jesus.</a:t>
            </a:r>
          </a:p>
          <a:p>
            <a:pPr lvl="1"/>
            <a:r>
              <a:rPr lang="en-US" dirty="0" smtClean="0"/>
              <a:t>We will look more closely at Christian Theism.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Worldview Diagnostic Questions</a:t>
            </a:r>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What is the nature of Ultimate reality?</a:t>
            </a:r>
            <a:endParaRPr lang="en-US" dirty="0" smtClean="0"/>
          </a:p>
          <a:p>
            <a:pPr lvl="1"/>
            <a:r>
              <a:rPr lang="en-US" dirty="0" smtClean="0"/>
              <a:t>Same as Theism – The Prime Reality is the infinite, personal God.  God is transcendent, omniscient, sovereign, and good.</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Jesus is the main difference between generalized theism and Christian theism. </a:t>
            </a:r>
            <a:endParaRPr lang="en-US" dirty="0" smtClean="0"/>
          </a:p>
          <a:p>
            <a:pPr lvl="2"/>
            <a:r>
              <a:rPr lang="en-CA" dirty="0" smtClean="0"/>
              <a:t>In no other worldview do we have a creator who is so interested in our lives.</a:t>
            </a:r>
            <a:endParaRPr lang="en-US" dirty="0" smtClean="0"/>
          </a:p>
          <a:p>
            <a:pPr lvl="2"/>
            <a:r>
              <a:rPr lang="en-CA" dirty="0" smtClean="0"/>
              <a:t>Not only is he interested, but he acts. No other worldview has the concept of grace.</a:t>
            </a:r>
            <a:endParaRPr lang="en-US" dirty="0" smtClean="0"/>
          </a:p>
          <a:p>
            <a:pPr lvl="2"/>
            <a:r>
              <a:rPr lang="en-CA" dirty="0" smtClean="0"/>
              <a:t>Jesus changes everything.</a:t>
            </a:r>
            <a:endParaRPr lang="en-US" dirty="0" smtClean="0"/>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Jesus confirms in the flesh what God has previously revealed.</a:t>
            </a:r>
            <a:endParaRPr lang="en-US" dirty="0" smtClean="0"/>
          </a:p>
          <a:p>
            <a:pPr lvl="2"/>
            <a:r>
              <a:rPr lang="en-CA" dirty="0" smtClean="0"/>
              <a:t>We understand God better, because Jesus reveals him (Jn. 14:5-14).</a:t>
            </a:r>
            <a:endParaRPr lang="en-US" dirty="0" smtClean="0"/>
          </a:p>
          <a:p>
            <a:pPr lvl="2"/>
            <a:r>
              <a:rPr lang="en-CA" dirty="0" smtClean="0"/>
              <a:t>He is the God who hears our cries for help (Ps. 121:1-4).</a:t>
            </a:r>
            <a:endParaRPr lang="en-US" dirty="0" smtClean="0"/>
          </a:p>
          <a:p>
            <a:pPr lvl="2"/>
            <a:r>
              <a:rPr lang="en-US" dirty="0" smtClean="0"/>
              <a:t>He was always the sustainer (He. 1:1-4) but now that we’ve met him, he also acts as interceder (Ro. 8:34).</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Jesus is revealed as God the Son.</a:t>
            </a:r>
            <a:endParaRPr lang="en-US" dirty="0" smtClean="0"/>
          </a:p>
          <a:p>
            <a:pPr lvl="1"/>
            <a:r>
              <a:rPr lang="en-CA" dirty="0" smtClean="0"/>
              <a:t>God is triune.  Community exists within the Godhead, eternally</a:t>
            </a:r>
            <a:endParaRPr lang="en-US" dirty="0" smtClean="0"/>
          </a:p>
          <a:p>
            <a:pPr lvl="1"/>
            <a:r>
              <a:rPr lang="en-US" dirty="0" smtClean="0"/>
              <a:t>“Triune” means that He is three persons in one.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Through Jesus we understand that the Trinity exists eternally in relationship</a:t>
            </a:r>
            <a:endParaRPr lang="en-US" dirty="0" smtClean="0"/>
          </a:p>
          <a:p>
            <a:pPr lvl="2"/>
            <a:r>
              <a:rPr lang="en-CA" dirty="0" smtClean="0"/>
              <a:t>That means that we can relate to him in a personal way, in fact, we must.</a:t>
            </a:r>
            <a:endParaRPr lang="en-US" dirty="0" smtClean="0"/>
          </a:p>
          <a:p>
            <a:pPr lvl="2"/>
            <a:r>
              <a:rPr lang="en-US" dirty="0" smtClean="0"/>
              <a:t>To know God, means more than knowing he exists (</a:t>
            </a:r>
            <a:r>
              <a:rPr lang="en-US" dirty="0" err="1" smtClean="0"/>
              <a:t>Ja</a:t>
            </a:r>
            <a:r>
              <a:rPr lang="en-US" dirty="0" smtClean="0"/>
              <a:t>. 2:19).</a:t>
            </a:r>
          </a:p>
          <a:p>
            <a:pPr lvl="2"/>
            <a:r>
              <a:rPr lang="en-US" dirty="0" smtClean="0"/>
              <a:t>It means knowing him as we would know another person.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Definition and Background</a:t>
            </a:r>
            <a:endParaRPr lang="en-US" dirty="0" smtClean="0"/>
          </a:p>
          <a:p>
            <a:pPr lvl="1"/>
            <a:r>
              <a:rPr lang="en-US" dirty="0" smtClean="0"/>
              <a:t>There are three monotheistic religions in the world: Judaism, Christianity, and Islam.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God cares deeply about healthy relationships.</a:t>
            </a:r>
            <a:endParaRPr lang="en-US" dirty="0" smtClean="0"/>
          </a:p>
          <a:p>
            <a:pPr lvl="2"/>
            <a:r>
              <a:rPr lang="en-CA" dirty="0" smtClean="0"/>
              <a:t>He models relational grace (i.e., the woman caught in adultery).</a:t>
            </a:r>
            <a:endParaRPr lang="en-US" dirty="0" smtClean="0"/>
          </a:p>
          <a:p>
            <a:pPr lvl="2"/>
            <a:r>
              <a:rPr lang="en-US" dirty="0" smtClean="0"/>
              <a:t>His relationship to humanity is as One who saves (Jn. 3:16) and One who sacrifices (He. 10:1-10).</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Jesus is revealed as God with us (Mt. 1:23, 28:20).</a:t>
            </a:r>
            <a:endParaRPr lang="en-US" dirty="0" smtClean="0"/>
          </a:p>
          <a:p>
            <a:pPr lvl="1"/>
            <a:r>
              <a:rPr lang="en-CA" dirty="0" smtClean="0"/>
              <a:t>God is imminent—He is here with us.</a:t>
            </a:r>
            <a:endParaRPr lang="en-US" dirty="0" smtClean="0"/>
          </a:p>
          <a:p>
            <a:pPr lvl="1"/>
            <a:r>
              <a:rPr lang="en-US" dirty="0" smtClean="0"/>
              <a:t>“Imminent” means right here, right now with us. Jesus is named “Immanuel.”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God was always immanent, but Jesus takes it to a whole new level.</a:t>
            </a:r>
            <a:endParaRPr lang="en-US" dirty="0" smtClean="0"/>
          </a:p>
          <a:p>
            <a:pPr lvl="1"/>
            <a:r>
              <a:rPr lang="en-CA" dirty="0" smtClean="0"/>
              <a:t>God’s transcendence and immanence happen at the same time because he is spirit, not matter.</a:t>
            </a:r>
            <a:endParaRPr lang="en-US" dirty="0" smtClean="0"/>
          </a:p>
          <a:p>
            <a:pPr lvl="1"/>
            <a:r>
              <a:rPr lang="en-US" dirty="0" smtClean="0"/>
              <a:t>He is a God who is outside of the cosmos, but interacts with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He is the God who visits his creation (Jn. 1:14).</a:t>
            </a:r>
            <a:endParaRPr lang="en-US" dirty="0" smtClean="0"/>
          </a:p>
          <a:p>
            <a:pPr lvl="1"/>
            <a:r>
              <a:rPr lang="en-CA" dirty="0" smtClean="0"/>
              <a:t>He communicates his desires to humanity (Mt. 28:18-20).</a:t>
            </a:r>
            <a:endParaRPr lang="en-US" dirty="0" smtClean="0"/>
          </a:p>
          <a:p>
            <a:pPr lvl="1"/>
            <a:r>
              <a:rPr lang="en-US" dirty="0" smtClean="0"/>
              <a:t>He identifies with humanity, even at an emotional level (Jn. 11:35).</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God takes the initiative to reveal himself to humankind.</a:t>
            </a:r>
            <a:endParaRPr lang="en-US" dirty="0" smtClean="0"/>
          </a:p>
          <a:p>
            <a:pPr lvl="1"/>
            <a:r>
              <a:rPr lang="en-CA" dirty="0" smtClean="0"/>
              <a:t>Through creation (Ro. 1:20).</a:t>
            </a:r>
            <a:endParaRPr lang="en-US" dirty="0" smtClean="0"/>
          </a:p>
          <a:p>
            <a:pPr lvl="1"/>
            <a:r>
              <a:rPr lang="en-CA" dirty="0" smtClean="0"/>
              <a:t>Through the word of God (2 Tim. 3:16-17).</a:t>
            </a:r>
            <a:endParaRPr lang="en-US" dirty="0" smtClean="0"/>
          </a:p>
          <a:p>
            <a:pPr lvl="1"/>
            <a:r>
              <a:rPr lang="en-CA" dirty="0" smtClean="0"/>
              <a:t>Through Christ (Jn. 14:9).</a:t>
            </a:r>
            <a:endParaRPr lang="en-US" dirty="0" smtClean="0"/>
          </a:p>
          <a:p>
            <a:pPr lvl="1"/>
            <a:r>
              <a:rPr lang="en-US" dirty="0" smtClean="0"/>
              <a:t>Through the Holy Spirit (Acts 2:17-18).</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What is the nature of physical reality?</a:t>
            </a:r>
            <a:endParaRPr lang="en-US" dirty="0" smtClean="0"/>
          </a:p>
          <a:p>
            <a:r>
              <a:rPr lang="en-CA" dirty="0" smtClean="0"/>
              <a:t>Same as theism: External reality is the cosmos God created ex-nihilo to operate with a uniformity of cause and effect in an open system.</a:t>
            </a:r>
            <a:endParaRPr lang="en-US" dirty="0" smtClean="0"/>
          </a:p>
          <a:p>
            <a:pPr lvl="1"/>
            <a:r>
              <a:rPr lang="en-US" dirty="0" smtClean="0"/>
              <a:t>We understand the cosmos clearer because we have met the maker.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We understand that God, through Jesus, the created world (Jn. 1:1-3).</a:t>
            </a:r>
          </a:p>
          <a:p>
            <a:pPr lvl="1"/>
            <a:r>
              <a:rPr lang="en-US" dirty="0" smtClean="0"/>
              <a:t>God created all things through Jesus; in him and for him (Col. 1:15-17).</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Uniformity of cause and effect</a:t>
            </a:r>
            <a:endParaRPr lang="en-US" dirty="0" smtClean="0"/>
          </a:p>
          <a:p>
            <a:pPr lvl="1"/>
            <a:r>
              <a:rPr lang="en-CA" dirty="0" smtClean="0"/>
              <a:t>Adam and Even had made a choice that had tremendous significance by introducing sin.</a:t>
            </a:r>
            <a:endParaRPr lang="en-US" dirty="0" smtClean="0"/>
          </a:p>
          <a:p>
            <a:pPr lvl="1"/>
            <a:r>
              <a:rPr lang="en-CA" dirty="0" smtClean="0"/>
              <a:t>The ultimate consequence of sin is eternal separation from God. </a:t>
            </a:r>
            <a:endParaRPr lang="en-US" dirty="0" smtClean="0"/>
          </a:p>
          <a:p>
            <a:pPr lvl="1"/>
            <a:r>
              <a:rPr lang="en-US" dirty="0" smtClean="0"/>
              <a:t>All nature bears the marks of the effects of sin.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However, God created in an open system.</a:t>
            </a:r>
            <a:endParaRPr lang="en-US" dirty="0" smtClean="0"/>
          </a:p>
          <a:p>
            <a:pPr lvl="1"/>
            <a:r>
              <a:rPr lang="en-CA" dirty="0" smtClean="0"/>
              <a:t>That’s why Jesus had to die, as the sacrifice (remission) for sin.</a:t>
            </a:r>
            <a:endParaRPr lang="en-US" dirty="0" smtClean="0"/>
          </a:p>
          <a:p>
            <a:pPr lvl="1"/>
            <a:r>
              <a:rPr lang="en-CA" dirty="0" smtClean="0"/>
              <a:t>Just as Adam and Eve made a choice with consequences, so did God.</a:t>
            </a:r>
            <a:endParaRPr lang="en-US" dirty="0" smtClean="0"/>
          </a:p>
          <a:p>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t>God’s choice to send Jesus to earth as the penalty for our sins introduced a new possible set of consequences within the uniformity of cause and effect (life with God, seen as sinless).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Judaism </a:t>
            </a:r>
            <a:endParaRPr lang="en-US" dirty="0" smtClean="0"/>
          </a:p>
          <a:p>
            <a:pPr lvl="1"/>
            <a:r>
              <a:rPr lang="en-CA" dirty="0" smtClean="0"/>
              <a:t>Judah was a tribe of Israel—the fourth son of Jacob and Leah who saved Joseph from his brothers.</a:t>
            </a:r>
            <a:endParaRPr lang="en-US" dirty="0" smtClean="0"/>
          </a:p>
          <a:p>
            <a:pPr lvl="1"/>
            <a:r>
              <a:rPr lang="en-US" dirty="0" smtClean="0"/>
              <a:t>Judaism has been around since the creation of the world, which the Hebrews/ Jews followed.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2770" name="Picture 2" descr="http://abookaday365.files.wordpress.com/2013/04/star-of-david.jpg"/>
          <p:cNvPicPr>
            <a:picLocks noChangeAspect="1" noChangeArrowheads="1"/>
          </p:cNvPicPr>
          <p:nvPr/>
        </p:nvPicPr>
        <p:blipFill>
          <a:blip r:embed="rId3" cstate="print">
            <a:clrChange>
              <a:clrFrom>
                <a:srgbClr val="FFFFFF"/>
              </a:clrFrom>
              <a:clrTo>
                <a:srgbClr val="FFFFFF">
                  <a:alpha val="0"/>
                </a:srgbClr>
              </a:clrTo>
            </a:clrChange>
            <a:grayscl/>
          </a:blip>
          <a:srcRect l="19194" r="19444"/>
          <a:stretch>
            <a:fillRect/>
          </a:stretch>
        </p:blipFill>
        <p:spPr bwMode="auto">
          <a:xfrm>
            <a:off x="6629400" y="4478743"/>
            <a:ext cx="1797133" cy="199825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We live in a fallen world, but not one that is beyond the redemption provided by Jesus.</a:t>
            </a:r>
            <a:endParaRPr lang="en-US" dirty="0" smtClean="0"/>
          </a:p>
          <a:p>
            <a:r>
              <a:rPr lang="en-US" dirty="0" smtClean="0"/>
              <a:t>We take seriously the physical as well as the metaphysical, since Jesus has shown us its “</a:t>
            </a:r>
            <a:r>
              <a:rPr lang="en-US" dirty="0" err="1" smtClean="0"/>
              <a:t>facticity</a:t>
            </a:r>
            <a:r>
              <a:rPr lang="en-US" dirty="0" smtClean="0"/>
              <a: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What does it mean to be human?</a:t>
            </a:r>
            <a:endParaRPr lang="en-US" dirty="0" smtClean="0"/>
          </a:p>
          <a:p>
            <a:pPr lvl="1"/>
            <a:r>
              <a:rPr lang="en-US" dirty="0" smtClean="0"/>
              <a:t>Humankind is created by God in his image, that is, with a capacity to know God as his children, to relate to others, to know good and evil and make choices.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In his image means:</a:t>
            </a:r>
            <a:endParaRPr lang="en-US" dirty="0" smtClean="0"/>
          </a:p>
          <a:p>
            <a:pPr lvl="2"/>
            <a:r>
              <a:rPr lang="en-CA" dirty="0" smtClean="0"/>
              <a:t>Social-ability to have relationships (with others and Him).</a:t>
            </a:r>
            <a:endParaRPr lang="en-US" dirty="0" smtClean="0"/>
          </a:p>
          <a:p>
            <a:pPr lvl="2"/>
            <a:r>
              <a:rPr lang="en-CA" dirty="0" smtClean="0"/>
              <a:t>It was not good for Adam to be alone (Ge. 2:18).</a:t>
            </a:r>
            <a:endParaRPr lang="en-US" dirty="0" smtClean="0"/>
          </a:p>
          <a:p>
            <a:pPr lvl="2"/>
            <a:r>
              <a:rPr lang="en-CA" dirty="0" smtClean="0"/>
              <a:t>We are affected deeply by relationships—for good and bad.</a:t>
            </a:r>
            <a:endParaRPr lang="en-US" dirty="0" smtClean="0"/>
          </a:p>
          <a:p>
            <a:pPr lvl="2"/>
            <a:r>
              <a:rPr lang="en-US" dirty="0" smtClean="0"/>
              <a:t>This is contrary to Western individualism.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Intelligence – We can think, judge.</a:t>
            </a:r>
            <a:endParaRPr lang="en-US" dirty="0" smtClean="0"/>
          </a:p>
          <a:p>
            <a:pPr lvl="2"/>
            <a:r>
              <a:rPr lang="en-CA" dirty="0" smtClean="0"/>
              <a:t>Personhood – We can act on our own, and are self-aware.</a:t>
            </a:r>
            <a:endParaRPr lang="en-US" dirty="0" smtClean="0"/>
          </a:p>
          <a:p>
            <a:pPr lvl="2"/>
            <a:r>
              <a:rPr lang="en-CA" dirty="0" smtClean="0"/>
              <a:t>Self-transcendence – Powerful enough to make things happen in our environment.</a:t>
            </a:r>
            <a:endParaRPr lang="en-US" dirty="0" smtClean="0"/>
          </a:p>
          <a:p>
            <a:pPr lvl="2"/>
            <a:r>
              <a:rPr lang="en-CA" dirty="0" smtClean="0"/>
              <a:t>Moral – Able to make moral choices and reap the rewards of doing so.</a:t>
            </a:r>
            <a:endParaRPr lang="en-US" dirty="0" smtClean="0"/>
          </a:p>
          <a:p>
            <a:pPr lvl="2"/>
            <a:r>
              <a:rPr lang="en-CA" dirty="0" smtClean="0"/>
              <a:t>Creative – Ability to follow his inventive pattern.</a:t>
            </a:r>
            <a:endParaRPr lang="en-US" dirty="0" smtClean="0"/>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There are no illegitimate children—everyone is created by God and in his image.</a:t>
            </a:r>
            <a:endParaRPr lang="en-US" dirty="0" smtClean="0"/>
          </a:p>
          <a:p>
            <a:pPr lvl="2"/>
            <a:r>
              <a:rPr lang="en-CA" dirty="0" smtClean="0"/>
              <a:t>Everyone is extremely valuable.</a:t>
            </a:r>
            <a:endParaRPr lang="en-US" dirty="0" smtClean="0"/>
          </a:p>
          <a:p>
            <a:pPr lvl="2"/>
            <a:r>
              <a:rPr lang="en-US" dirty="0" smtClean="0"/>
              <a:t>There may be illegitimate parents, but not children.</a:t>
            </a:r>
          </a:p>
          <a:p>
            <a:pPr lvl="1"/>
            <a:r>
              <a:rPr lang="en-CA" dirty="0" smtClean="0"/>
              <a:t>All we have and do, therefore, belongs to God.</a:t>
            </a:r>
            <a:endParaRPr lang="en-US" dirty="0" smtClean="0"/>
          </a:p>
          <a:p>
            <a:pPr lvl="1"/>
            <a:r>
              <a:rPr lang="en-US" dirty="0" smtClean="0"/>
              <a:t>We are damaged goods (Col. 3:1-19).</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t>Humans were created good (Ge. 1:31) and with the gift of transcendence (the ability to choose to act in our environment), sometimes called freewill.</a:t>
            </a:r>
          </a:p>
          <a:p>
            <a:pPr eaLnBrk="1" hangingPunct="1"/>
            <a:r>
              <a:rPr lang="en-US" dirty="0" smtClean="0"/>
              <a:t>He gave us the responsibility to make moral choices.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t>Humankind did not remain good, however. We choose to not act according to God’s wishes.  As a consequence, we broke our relationship with others, ourselves, and ultimately with God.</a:t>
            </a:r>
          </a:p>
          <a:p>
            <a:pPr eaLnBrk="1" hangingPunct="1"/>
            <a:r>
              <a:rPr lang="en-US" dirty="0" smtClean="0"/>
              <a:t>Our open system has been reordered; and many things suffered change because if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The image of God became defaced, though not so ruined as not to be capable of restoration.</a:t>
            </a:r>
            <a:endParaRPr lang="en-US" dirty="0" smtClean="0"/>
          </a:p>
          <a:p>
            <a:pPr lvl="2"/>
            <a:r>
              <a:rPr lang="en-CA" dirty="0" smtClean="0"/>
              <a:t>Restoration was done through the work of Christ.</a:t>
            </a:r>
            <a:endParaRPr lang="en-US" dirty="0" smtClean="0"/>
          </a:p>
          <a:p>
            <a:pPr lvl="2"/>
            <a:r>
              <a:rPr lang="en-CA" dirty="0" smtClean="0"/>
              <a:t>God redeemed humanity and began the process of restoring people to goodness even </a:t>
            </a:r>
            <a:r>
              <a:rPr lang="en-US" dirty="0" smtClean="0"/>
              <a:t>though people may still choose to reject that redemption.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Personhood – We lost our ability to know ourselves fully, and to act freely according to our intelligence.</a:t>
            </a:r>
            <a:endParaRPr lang="en-US" dirty="0" smtClean="0"/>
          </a:p>
          <a:p>
            <a:pPr lvl="1"/>
            <a:r>
              <a:rPr lang="en-US" dirty="0" smtClean="0"/>
              <a:t>We are no longer bent towards sin.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Self-transcendence </a:t>
            </a:r>
            <a:r>
              <a:rPr lang="en-CA" smtClean="0"/>
              <a:t>– Because </a:t>
            </a:r>
            <a:r>
              <a:rPr lang="en-CA" dirty="0" smtClean="0"/>
              <a:t>we are no longer as connected to God, we no longer can understand or judge our external reality with accuracy, and we lost a bit of our ability to act freely within it.</a:t>
            </a:r>
            <a:endParaRPr lang="en-US" dirty="0" smtClean="0"/>
          </a:p>
          <a:p>
            <a:pPr lvl="2"/>
            <a:r>
              <a:rPr lang="en-CA" dirty="0" smtClean="0"/>
              <a:t>We no longer stood over all creation (in dominion).</a:t>
            </a:r>
            <a:endParaRPr lang="en-US" dirty="0" smtClean="0"/>
          </a:p>
          <a:p>
            <a:pPr lvl="2"/>
            <a:r>
              <a:rPr lang="en-US" dirty="0" smtClean="0"/>
              <a:t>Now we serve it (a gardener and weeds).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t>Redemption and glorification would be initiated by the Messiah.</a:t>
            </a:r>
          </a:p>
          <a:p>
            <a:pPr lvl="1" eaLnBrk="1" hangingPunct="1"/>
            <a:r>
              <a:rPr lang="en-US" dirty="0" smtClean="0"/>
              <a:t>They follow the Old Testament.</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Intelligence – We no longer know the world around us accurately.  We can no longer reason without falling into error.</a:t>
            </a:r>
            <a:endParaRPr lang="en-US" dirty="0" smtClean="0"/>
          </a:p>
          <a:p>
            <a:pPr lvl="1"/>
            <a:r>
              <a:rPr lang="en-US" dirty="0" smtClean="0"/>
              <a:t>Morality – We are less able to discern good, and less able to act in good ways when we DO perceive them.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Socially – We exploit others.</a:t>
            </a:r>
            <a:endParaRPr lang="en-US" dirty="0" smtClean="0"/>
          </a:p>
          <a:p>
            <a:pPr lvl="1"/>
            <a:r>
              <a:rPr lang="en-US" dirty="0" smtClean="0"/>
              <a:t>Creatively – Our imagination became separated from reality, became an illusion, and artists made gods in their own image.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Why is it possible to know anything at all?</a:t>
            </a:r>
            <a:endParaRPr lang="en-US" dirty="0" smtClean="0"/>
          </a:p>
          <a:p>
            <a:r>
              <a:rPr lang="en-US" dirty="0" smtClean="0"/>
              <a:t>God created out of his character, and because he is not random or chaotic, neither is his creation. The universe is ordered, structured, and law governed (Eccl. 3:1-8).</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This order makes knowledge possible.</a:t>
            </a:r>
            <a:endParaRPr lang="en-US" dirty="0" smtClean="0"/>
          </a:p>
          <a:p>
            <a:pPr lvl="2"/>
            <a:r>
              <a:rPr lang="en-CA" dirty="0" smtClean="0"/>
              <a:t>No order means knowledge is impossible.</a:t>
            </a:r>
            <a:endParaRPr lang="en-US" dirty="0" smtClean="0"/>
          </a:p>
          <a:p>
            <a:pPr lvl="2"/>
            <a:r>
              <a:rPr lang="en-CA" dirty="0" smtClean="0"/>
              <a:t>We have an open system.</a:t>
            </a:r>
            <a:endParaRPr lang="en-US" dirty="0" smtClean="0"/>
          </a:p>
          <a:p>
            <a:pPr lvl="2"/>
            <a:r>
              <a:rPr lang="en-US" dirty="0" smtClean="0"/>
              <a:t>The error of the scientific method.</a:t>
            </a:r>
          </a:p>
          <a:p>
            <a:pPr lvl="2"/>
            <a:r>
              <a:rPr lang="en-CA" dirty="0" smtClean="0"/>
              <a:t>Describes, not prescribes.</a:t>
            </a:r>
            <a:endParaRPr lang="en-US" dirty="0" smtClean="0"/>
          </a:p>
          <a:p>
            <a:pPr lvl="2"/>
            <a:r>
              <a:rPr lang="en-CA" dirty="0" smtClean="0"/>
              <a:t>It cannot tell us what should, will, can happen, only what already has.</a:t>
            </a:r>
            <a:endParaRPr lang="en-US" dirty="0" smtClean="0"/>
          </a:p>
          <a:p>
            <a:pPr lvl="2"/>
            <a:r>
              <a:rPr lang="en-US" dirty="0" smtClean="0"/>
              <a:t>Therefore science must be open to God’s ability to reorder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What will happen at death?</a:t>
            </a:r>
            <a:endParaRPr lang="en-US" dirty="0" smtClean="0"/>
          </a:p>
          <a:p>
            <a:r>
              <a:rPr lang="en-US" dirty="0" smtClean="0"/>
              <a:t>For humans, death is the gate either to life with God and his people forever, or existence apart from God and his gifts forever.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Definition of hell: eternal separation from the only thing that will ultimately fulfill human aspirations. </a:t>
            </a:r>
            <a:endParaRPr lang="en-US" dirty="0" smtClean="0"/>
          </a:p>
          <a:p>
            <a:pPr lvl="1"/>
            <a:r>
              <a:rPr lang="en-US" dirty="0" smtClean="0"/>
              <a:t>Each person will continue in a transformed existence in heaven or hell.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Hell is a monument to human freedom (and dignity).</a:t>
            </a:r>
            <a:endParaRPr lang="en-US" dirty="0" smtClean="0"/>
          </a:p>
          <a:p>
            <a:pPr lvl="2"/>
            <a:r>
              <a:rPr lang="en-CA" dirty="0" smtClean="0"/>
              <a:t>It means that a person’s actions are VERY significant, and VERY meaningful.</a:t>
            </a:r>
            <a:endParaRPr lang="en-US" dirty="0" smtClean="0"/>
          </a:p>
          <a:p>
            <a:pPr lvl="2"/>
            <a:r>
              <a:rPr lang="en-CA" dirty="0" smtClean="0"/>
              <a:t>That we do, in fact, operate in an open system where people are free to make long lasting (forever) changes.</a:t>
            </a:r>
            <a:endParaRPr lang="en-US" dirty="0" smtClean="0"/>
          </a:p>
          <a:p>
            <a:pPr lvl="2"/>
            <a:r>
              <a:rPr lang="en-US" dirty="0" smtClean="0"/>
              <a:t>God is a gentleman; if we are not necessarily oriented towards him, he does not force himself on us.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What is the basis for morality?</a:t>
            </a:r>
            <a:endParaRPr lang="en-US" dirty="0" smtClean="0"/>
          </a:p>
          <a:p>
            <a:r>
              <a:rPr lang="en-CA" dirty="0" smtClean="0"/>
              <a:t>Ethics is transcendent and is based on the character of God.</a:t>
            </a:r>
            <a:endParaRPr lang="en-US" dirty="0" smtClean="0"/>
          </a:p>
          <a:p>
            <a:pPr lvl="1"/>
            <a:r>
              <a:rPr lang="en-CA" dirty="0" smtClean="0"/>
              <a:t>God is good—absolute good. Good can’t surpass God.</a:t>
            </a:r>
            <a:endParaRPr lang="en-US" dirty="0" smtClean="0"/>
          </a:p>
          <a:p>
            <a:pPr lvl="2"/>
            <a:r>
              <a:rPr lang="en-US" dirty="0" smtClean="0"/>
              <a:t>Goodness is the beginning point of all he does.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What makes a human good?</a:t>
            </a:r>
            <a:endParaRPr lang="en-US" dirty="0" smtClean="0"/>
          </a:p>
          <a:p>
            <a:pPr lvl="2"/>
            <a:r>
              <a:rPr lang="en-CA" dirty="0" smtClean="0"/>
              <a:t>To live as God asks us to live—essentially to be Christian.</a:t>
            </a:r>
            <a:endParaRPr lang="en-US" dirty="0" smtClean="0"/>
          </a:p>
          <a:p>
            <a:pPr lvl="2"/>
            <a:r>
              <a:rPr lang="en-US" dirty="0" smtClean="0"/>
              <a:t>It involves seeking holiness and having a right relationship with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Jesus was the perfect embodiment of this.</a:t>
            </a:r>
            <a:endParaRPr lang="en-US" dirty="0" smtClean="0"/>
          </a:p>
          <a:p>
            <a:pPr lvl="2"/>
            <a:r>
              <a:rPr lang="en-CA" dirty="0" smtClean="0"/>
              <a:t>The standards were shown in the Old Testament, and confirmed in Jesus</a:t>
            </a:r>
            <a:endParaRPr lang="en-US" dirty="0" smtClean="0"/>
          </a:p>
          <a:p>
            <a:pPr lvl="2"/>
            <a:r>
              <a:rPr lang="en-US" dirty="0" smtClean="0"/>
              <a:t>Jesus sets the standard, since he was tempted, and found without sin.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Christianity</a:t>
            </a:r>
            <a:endParaRPr lang="en-US" dirty="0" smtClean="0"/>
          </a:p>
          <a:p>
            <a:pPr lvl="1"/>
            <a:r>
              <a:rPr lang="en-CA" dirty="0" smtClean="0"/>
              <a:t>“Christian” means little Christ. Christianity shares a history with Judaism; but was considered a sect. </a:t>
            </a:r>
            <a:endParaRPr lang="en-US" dirty="0" smtClean="0"/>
          </a:p>
          <a:p>
            <a:pPr lvl="1"/>
            <a:r>
              <a:rPr lang="en-CA" dirty="0" smtClean="0"/>
              <a:t>With the coming of Jesus Christ, the Messiah, redemption becomes a moment in history (at the cross). Glorification follows.</a:t>
            </a:r>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30" name="Picture 10" descr="https://encrypted-tbn3.gstatic.com/images?q=tbn:ANd9GcRsAYkKEEdGezkaMYKvQQATAGib4IBxL3uVx52-sBwYK6AnObYZkQ"/>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781800" y="4495800"/>
            <a:ext cx="1371600" cy="201346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Evil is the result of free choices given to moral agents (human and angels) to act independently of God.</a:t>
            </a:r>
            <a:endParaRPr lang="en-US" dirty="0" smtClean="0"/>
          </a:p>
          <a:p>
            <a:pPr lvl="1"/>
            <a:r>
              <a:rPr lang="en-US" dirty="0" smtClean="0"/>
              <a:t>As a result, man’s self-centeredness distorts his relationships (to God, himself, others, and creation).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Through the death and resurrection of Jesus Christ, God offers man a transforming relationship with him, to be received by a decision to trust.</a:t>
            </a:r>
            <a:endParaRPr lang="en-US" dirty="0" smtClean="0"/>
          </a:p>
          <a:p>
            <a:pPr lvl="2"/>
            <a:r>
              <a:rPr lang="en-CA" dirty="0" smtClean="0"/>
              <a:t>Sin is selfishness.</a:t>
            </a:r>
            <a:endParaRPr lang="en-US" dirty="0" smtClean="0"/>
          </a:p>
          <a:p>
            <a:pPr lvl="2"/>
            <a:r>
              <a:rPr lang="en-US" dirty="0" smtClean="0"/>
              <a:t>“I am more important than what God says.”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Evil is the result of cause and effect in an orderly universe when people go against God’s plans.</a:t>
            </a:r>
            <a:endParaRPr lang="en-US" dirty="0" smtClean="0"/>
          </a:p>
          <a:p>
            <a:pPr lvl="1"/>
            <a:r>
              <a:rPr lang="en-US" dirty="0" smtClean="0"/>
              <a:t>God chose to limit his power to eliminate evil when he delegated to man the power to make free choices (give them personhood).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When evil occurs, God steps in—he intervened (it IS an open system) by sending Jesus.</a:t>
            </a:r>
            <a:endParaRPr lang="en-US" dirty="0" smtClean="0"/>
          </a:p>
          <a:p>
            <a:r>
              <a:rPr lang="en-US" dirty="0" smtClean="0"/>
              <a:t>Grace is unearned favor—God’s ability to make up for our lack.</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What is the meaning of human history?</a:t>
            </a:r>
            <a:endParaRPr lang="en-US" dirty="0" smtClean="0"/>
          </a:p>
          <a:p>
            <a:pPr lvl="1"/>
            <a:r>
              <a:rPr lang="en-US" dirty="0" smtClean="0"/>
              <a:t>History is a meaningful sequence of events leading to the accomplishment of God’s good purpose for his creation, including humankind.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t>History is not cyclical.</a:t>
            </a:r>
            <a:endParaRPr lang="en-US" dirty="0" smtClean="0"/>
          </a:p>
          <a:p>
            <a:pPr lvl="2"/>
            <a:r>
              <a:rPr lang="en-CA" dirty="0" smtClean="0"/>
              <a:t>God can intervene—and did, in miracles, signs, etc, but ultimately in Christ (He. 2:3-4).</a:t>
            </a:r>
            <a:endParaRPr lang="en-US" dirty="0" smtClean="0"/>
          </a:p>
          <a:p>
            <a:pPr lvl="2"/>
            <a:r>
              <a:rPr lang="en-US" dirty="0" smtClean="0"/>
              <a:t>Human history can be summed up by four words: creation, fall, redemption and glorification.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What response does this worldview invoke?</a:t>
            </a:r>
            <a:endParaRPr lang="en-US" dirty="0" smtClean="0"/>
          </a:p>
          <a:p>
            <a:r>
              <a:rPr lang="en-CA" dirty="0" smtClean="0"/>
              <a:t>It is not enough to just believe. This worldview demands an active response (</a:t>
            </a:r>
            <a:r>
              <a:rPr lang="en-CA" dirty="0" err="1" smtClean="0"/>
              <a:t>Ja</a:t>
            </a:r>
            <a:r>
              <a:rPr lang="en-CA" dirty="0" smtClean="0"/>
              <a:t>. 2:19).</a:t>
            </a:r>
            <a:endParaRPr lang="en-US" dirty="0" smtClean="0"/>
          </a:p>
          <a:p>
            <a:r>
              <a:rPr lang="en-US" dirty="0" smtClean="0"/>
              <a:t>Our response should be based on our relationship to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We should submit as Jesus did- (Mt. 26:39-42).</a:t>
            </a:r>
            <a:endParaRPr lang="en-US" dirty="0" smtClean="0"/>
          </a:p>
          <a:p>
            <a:r>
              <a:rPr lang="en-US" dirty="0" smtClean="0"/>
              <a:t>And live graciously, as God in Christ did.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09.1- Christian theism\theistic jerks.png"/>
          <p:cNvPicPr>
            <a:picLocks noChangeAspect="1" noChangeArrowheads="1"/>
          </p:cNvPicPr>
          <p:nvPr/>
        </p:nvPicPr>
        <p:blipFill>
          <a:blip r:embed="rId3" cstate="print"/>
          <a:srcRect/>
          <a:stretch>
            <a:fillRect/>
          </a:stretch>
        </p:blipFill>
        <p:spPr bwMode="auto">
          <a:xfrm>
            <a:off x="1524000" y="1600200"/>
            <a:ext cx="4099560" cy="48768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All monotheists agree t</a:t>
            </a:r>
            <a:r>
              <a:rPr lang="en-US" dirty="0" smtClean="0"/>
              <a:t>hat our response is based on our understanding of God. This means:</a:t>
            </a:r>
          </a:p>
          <a:p>
            <a:pPr lvl="2"/>
            <a:r>
              <a:rPr lang="en-CA" dirty="0" smtClean="0"/>
              <a:t>He expects us to love him with all your heart (Deut. 6:5).</a:t>
            </a:r>
            <a:endParaRPr lang="en-US" dirty="0" smtClean="0"/>
          </a:p>
          <a:p>
            <a:pPr lvl="2"/>
            <a:r>
              <a:rPr lang="en-CA" dirty="0" smtClean="0"/>
              <a:t>Treat your neighbor as yourself (Lev. 19:18).</a:t>
            </a:r>
            <a:endParaRPr lang="en-US" dirty="0" smtClean="0"/>
          </a:p>
          <a:p>
            <a:pPr lvl="2"/>
            <a:r>
              <a:rPr lang="en-US" dirty="0" smtClean="0"/>
              <a:t>Be relational to creation as well (Ge. 1:26).</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t>Christians have an additional Testament, the “New” one.</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All monotheists agree that we have been delegated the power to:</a:t>
            </a:r>
            <a:endParaRPr lang="en-US" dirty="0" smtClean="0"/>
          </a:p>
          <a:p>
            <a:pPr lvl="2"/>
            <a:r>
              <a:rPr lang="en-CA" dirty="0" smtClean="0"/>
              <a:t>Reproduce/ procreate (Ge. 9:7).</a:t>
            </a:r>
            <a:endParaRPr lang="en-US" dirty="0" smtClean="0"/>
          </a:p>
          <a:p>
            <a:pPr lvl="2"/>
            <a:r>
              <a:rPr lang="en-CA" dirty="0" smtClean="0"/>
              <a:t>Choose (Josh. 24:15).</a:t>
            </a:r>
            <a:endParaRPr lang="en-US" dirty="0" smtClean="0"/>
          </a:p>
          <a:p>
            <a:pPr lvl="2"/>
            <a:r>
              <a:rPr lang="en-US" dirty="0" smtClean="0"/>
              <a:t>Cultivate—care for the earth (Ge. 2:15).</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But in Christ we also have been delegated to:</a:t>
            </a:r>
            <a:endParaRPr lang="en-US" dirty="0" smtClean="0"/>
          </a:p>
          <a:p>
            <a:pPr lvl="2"/>
            <a:r>
              <a:rPr lang="en-CA" dirty="0" smtClean="0"/>
              <a:t>Serve one another (1 Pt. 4:10).</a:t>
            </a:r>
            <a:endParaRPr lang="en-US" dirty="0" smtClean="0"/>
          </a:p>
          <a:p>
            <a:pPr lvl="2"/>
            <a:r>
              <a:rPr lang="en-CA" dirty="0" smtClean="0"/>
              <a:t>Love one another (Jn. 13:34-35).</a:t>
            </a:r>
            <a:endParaRPr lang="en-US" dirty="0" smtClean="0"/>
          </a:p>
          <a:p>
            <a:pPr lvl="2"/>
            <a:r>
              <a:rPr lang="en-CA" dirty="0" smtClean="0"/>
              <a:t>Encourage each other (He. 10:24).</a:t>
            </a:r>
          </a:p>
          <a:p>
            <a:pPr lvl="2"/>
            <a:r>
              <a:rPr lang="en-CA" dirty="0" smtClean="0"/>
              <a:t>Minister reconciliation (2 Cor. 5:18).</a:t>
            </a:r>
            <a:endParaRPr lang="en-US" dirty="0" smtClean="0"/>
          </a:p>
          <a:p>
            <a:pPr lvl="2"/>
            <a:r>
              <a:rPr lang="en-CA" dirty="0" smtClean="0"/>
              <a:t>Hold each other accountable (Mt. 18:15).</a:t>
            </a:r>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Islam</a:t>
            </a:r>
            <a:endParaRPr lang="en-US" dirty="0" smtClean="0"/>
          </a:p>
          <a:p>
            <a:pPr lvl="1"/>
            <a:r>
              <a:rPr lang="en-CA" dirty="0" smtClean="0"/>
              <a:t>“Islam” means surrender. It shares a history with Judaism (from Genesis 16), but comes later than Christianity in history through the “prophet” Mohammad (570AD).</a:t>
            </a:r>
            <a:endParaRPr lang="en-US" dirty="0" smtClean="0"/>
          </a:p>
          <a:p>
            <a:pPr lvl="1"/>
            <a:r>
              <a:rPr lang="en-US" dirty="0" smtClean="0"/>
              <a:t>Muslims follow the Quran. Redemption and glorification are by Allah, through his</a:t>
            </a:r>
            <a:br>
              <a:rPr lang="en-US" dirty="0" smtClean="0"/>
            </a:br>
            <a:r>
              <a:rPr lang="en-US" dirty="0" smtClean="0"/>
              <a:t>prophet Mohammad.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8680" name="Picture 8" descr="http://2.bp.blogspot.com/-5qsYksNSZdo/Ts9ukHudLkI/AAAAAAAAADk/0-rmvVajrUA/s1600/b-418620-Islam_Muslim_Clip_Art.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299282">
            <a:off x="6617204" y="4703059"/>
            <a:ext cx="1899952" cy="189995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t>All three worldviews—Jew, Christian and Muslim—can be cultural as well as religious, depending on whether the followers are practicing their views.</a:t>
            </a:r>
            <a:endParaRPr lang="en-US" dirty="0" smtClean="0"/>
          </a:p>
          <a:p>
            <a:pPr lvl="1"/>
            <a:r>
              <a:rPr lang="en-US" dirty="0" smtClean="0"/>
              <a:t>The first generation usually practices their beliefs, since they have been converted at some point.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t>The second generation, holds to some of the practices on a cultural level, as well as some of the morals, but they have never converted. (They have never fully bought in, usually because they have never had a life-changing experience.)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1795</TotalTime>
  <Words>2555</Words>
  <Application>Microsoft Office PowerPoint</Application>
  <PresentationFormat>On-screen Show (4:3)</PresentationFormat>
  <Paragraphs>235</Paragraphs>
  <Slides>61</Slides>
  <Notes>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75</cp:revision>
  <dcterms:created xsi:type="dcterms:W3CDTF">2008-02-11T10:50:27Z</dcterms:created>
  <dcterms:modified xsi:type="dcterms:W3CDTF">2013-10-15T20:10:53Z</dcterms:modified>
</cp:coreProperties>
</file>