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76" r:id="rId10"/>
    <p:sldId id="268" r:id="rId11"/>
    <p:sldId id="275" r:id="rId12"/>
    <p:sldId id="269" r:id="rId13"/>
    <p:sldId id="270" r:id="rId14"/>
    <p:sldId id="277" r:id="rId15"/>
    <p:sldId id="274" r:id="rId16"/>
    <p:sldId id="271" r:id="rId17"/>
    <p:sldId id="272" r:id="rId18"/>
    <p:sldId id="273" r:id="rId19"/>
    <p:sldId id="264"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23" r:id="rId60"/>
    <p:sldId id="317" r:id="rId61"/>
    <p:sldId id="318" r:id="rId62"/>
    <p:sldId id="319" r:id="rId6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Nihilism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Dadaism</a:t>
            </a:r>
          </a:p>
          <a:p>
            <a:pPr lvl="2" eaLnBrk="1" hangingPunct="1"/>
            <a:r>
              <a:rPr lang="en-US" dirty="0" smtClean="0">
                <a:effectLst>
                  <a:outerShdw blurRad="38100" dist="38100" dir="2700000" algn="tl">
                    <a:srgbClr val="000000">
                      <a:alpha val="43137"/>
                    </a:srgbClr>
                  </a:outerShdw>
                </a:effectLst>
              </a:rPr>
              <a:t>An art movement following the hole left behind by WWI.</a:t>
            </a:r>
          </a:p>
          <a:p>
            <a:pPr lvl="2" eaLnBrk="1" hangingPunct="1"/>
            <a:r>
              <a:rPr lang="en-US" dirty="0" smtClean="0">
                <a:effectLst>
                  <a:outerShdw blurRad="38100" dist="38100" dir="2700000" algn="tl">
                    <a:srgbClr val="000000">
                      <a:alpha val="43137"/>
                    </a:srgbClr>
                  </a:outerShdw>
                </a:effectLst>
              </a:rPr>
              <a:t>Again, it is said to be nihilistic in nature, but it is not really art, it is anti-art.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Finding a urinal, for instance, signing it and putting it on display as art, definitely is making a statement: that life is meaningless.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movements-dadaism-art-duchamp-fountain.jpg"/>
          <p:cNvPicPr>
            <a:picLocks noChangeAspect="1" noChangeArrowheads="1"/>
          </p:cNvPicPr>
          <p:nvPr/>
        </p:nvPicPr>
        <p:blipFill>
          <a:blip r:embed="rId3" cstate="print"/>
          <a:srcRect/>
          <a:stretch>
            <a:fillRect/>
          </a:stretch>
        </p:blipFill>
        <p:spPr bwMode="auto">
          <a:xfrm>
            <a:off x="4736531" y="3200400"/>
            <a:ext cx="2883469" cy="32766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However, whether art can be nihilistic, is hard to prove. For if it were, it would not make any meaningful statement at all, and therefore stop being art.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In theatre, my favorite example is Samuel Beckett’s “Breath”.</a:t>
            </a:r>
          </a:p>
          <a:p>
            <a:pPr lvl="2"/>
            <a:r>
              <a:rPr lang="en-US" dirty="0" smtClean="0">
                <a:effectLst>
                  <a:outerShdw blurRad="38100" dist="38100" dir="2700000" algn="tl">
                    <a:srgbClr val="000000">
                      <a:alpha val="43137"/>
                    </a:srgbClr>
                  </a:outerShdw>
                </a:effectLst>
              </a:rPr>
              <a:t>This is a play that lasts for 35 seconds, and has no human actors.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C:\Data\08 RMC\03 COURSES\1 Classroom courses\04 HTH180- Christian Mind\Lessons\13.1- nihilism\beckett 1906.jpg"/>
          <p:cNvPicPr>
            <a:picLocks noChangeAspect="1" noChangeArrowheads="1"/>
          </p:cNvPicPr>
          <p:nvPr/>
        </p:nvPicPr>
        <p:blipFill>
          <a:blip r:embed="rId3" cstate="print"/>
          <a:srcRect l="16667" b="24445"/>
          <a:stretch>
            <a:fillRect/>
          </a:stretch>
        </p:blipFill>
        <p:spPr bwMode="auto">
          <a:xfrm>
            <a:off x="5715000" y="3602736"/>
            <a:ext cx="2057400" cy="2798064"/>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The lights come up on a scene: a city dump, and a recording of a cry.</a:t>
            </a:r>
          </a:p>
          <a:p>
            <a:pPr lvl="2"/>
            <a:r>
              <a:rPr lang="en-US" dirty="0" smtClean="0">
                <a:effectLst>
                  <a:outerShdw blurRad="38100" dist="38100" dir="2700000" algn="tl">
                    <a:srgbClr val="000000">
                      <a:alpha val="43137"/>
                    </a:srgbClr>
                  </a:outerShdw>
                </a:effectLst>
              </a:rPr>
              <a:t>The lights never fully go on, and another cry is heard at the end.</a:t>
            </a:r>
          </a:p>
          <a:p>
            <a:pPr lvl="2"/>
            <a:r>
              <a:rPr lang="en-US" dirty="0" smtClean="0">
                <a:effectLst>
                  <a:outerShdw blurRad="38100" dist="38100" dir="2700000" algn="tl">
                    <a:srgbClr val="000000">
                      <a:alpha val="43137"/>
                    </a:srgbClr>
                  </a:outerShdw>
                </a:effectLst>
              </a:rPr>
              <a:t>Then the lights go out altogether.</a:t>
            </a:r>
          </a:p>
          <a:p>
            <a:pPr lvl="2"/>
            <a:r>
              <a:rPr lang="en-US" dirty="0" smtClean="0">
                <a:effectLst>
                  <a:outerShdw blurRad="38100" dist="38100" dir="2700000" algn="tl">
                    <a:srgbClr val="000000">
                      <a:alpha val="43137"/>
                    </a:srgbClr>
                  </a:outerShdw>
                </a:effectLst>
              </a:rPr>
              <a:t>Obviously, Beckett thinks life is simply a breath full of garbage.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nihilism, art.jpg"/>
          <p:cNvPicPr>
            <a:picLocks noChangeAspect="1" noChangeArrowheads="1"/>
          </p:cNvPicPr>
          <p:nvPr/>
        </p:nvPicPr>
        <p:blipFill>
          <a:blip r:embed="rId3" cstate="print"/>
          <a:srcRect r="4687"/>
          <a:stretch>
            <a:fillRect/>
          </a:stretch>
        </p:blipFill>
        <p:spPr bwMode="auto">
          <a:xfrm>
            <a:off x="1219200" y="1447800"/>
            <a:ext cx="4648200" cy="516063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In Religion, specifically in Scriptures</a:t>
            </a:r>
          </a:p>
          <a:p>
            <a:pPr lvl="1"/>
            <a:r>
              <a:rPr lang="en-US" dirty="0" smtClean="0">
                <a:effectLst>
                  <a:outerShdw blurRad="38100" dist="38100" dir="2700000" algn="tl">
                    <a:srgbClr val="000000">
                      <a:alpha val="43137"/>
                    </a:srgbClr>
                  </a:outerShdw>
                </a:effectLst>
              </a:rPr>
              <a:t>Ecclesiastes</a:t>
            </a:r>
          </a:p>
          <a:p>
            <a:pPr lvl="2"/>
            <a:r>
              <a:rPr lang="en-US" dirty="0" smtClean="0">
                <a:effectLst>
                  <a:outerShdw blurRad="38100" dist="38100" dir="2700000" algn="tl">
                    <a:srgbClr val="000000">
                      <a:alpha val="43137"/>
                    </a:srgbClr>
                  </a:outerShdw>
                </a:effectLst>
              </a:rPr>
              <a:t>This book of the Bible definitely has nihilistic comments scattered about.</a:t>
            </a:r>
          </a:p>
          <a:p>
            <a:pPr lvl="2"/>
            <a:r>
              <a:rPr lang="en-US" dirty="0" smtClean="0">
                <a:effectLst>
                  <a:outerShdw blurRad="38100" dist="38100" dir="2700000" algn="tl">
                    <a:srgbClr val="000000">
                      <a:alpha val="43137"/>
                    </a:srgbClr>
                  </a:outerShdw>
                </a:effectLst>
              </a:rPr>
              <a:t>Several times the preacher exclaims, “meaningless, meaningless, everything is meaningless.”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However, the conclusion in chapter 12 gives the book the point that it really is meaningless if its all about you</a:t>
            </a:r>
          </a:p>
          <a:p>
            <a:pPr lvl="2" eaLnBrk="1" hangingPunct="1"/>
            <a:r>
              <a:rPr lang="en-US" dirty="0" smtClean="0">
                <a:effectLst>
                  <a:outerShdw blurRad="38100" dist="38100" dir="2700000" algn="tl">
                    <a:srgbClr val="000000">
                      <a:alpha val="43137"/>
                    </a:srgbClr>
                  </a:outerShdw>
                </a:effectLst>
              </a:rPr>
              <a:t>But not if you start with a fear of the Lord, and keep his commandments.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In literature</a:t>
            </a:r>
          </a:p>
          <a:p>
            <a:pPr lvl="1"/>
            <a:r>
              <a:rPr lang="en-US" dirty="0" smtClean="0">
                <a:effectLst>
                  <a:outerShdw blurRad="38100" dist="38100" dir="2700000" algn="tl">
                    <a:srgbClr val="000000">
                      <a:alpha val="43137"/>
                    </a:srgbClr>
                  </a:outerShdw>
                </a:effectLst>
              </a:rPr>
              <a:t>One book many have read is </a:t>
            </a:r>
            <a:r>
              <a:rPr lang="en-US" i="1" dirty="0" smtClean="0">
                <a:effectLst>
                  <a:outerShdw blurRad="38100" dist="38100" dir="2700000" algn="tl">
                    <a:srgbClr val="000000">
                      <a:alpha val="43137"/>
                    </a:srgbClr>
                  </a:outerShdw>
                </a:effectLst>
              </a:rPr>
              <a:t>The Hitchhikers Guide to the Galaxy </a:t>
            </a:r>
            <a:r>
              <a:rPr lang="en-US" dirty="0" smtClean="0">
                <a:effectLst>
                  <a:outerShdw blurRad="38100" dist="38100" dir="2700000" algn="tl">
                    <a:srgbClr val="000000">
                      <a:alpha val="43137"/>
                    </a:srgbClr>
                  </a:outerShdw>
                </a:effectLst>
              </a:rPr>
              <a:t>(a trilogy in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four parts) by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Douglas Adams.</a:t>
            </a:r>
          </a:p>
          <a:p>
            <a:pPr lvl="1"/>
            <a:r>
              <a:rPr lang="en-US" dirty="0" smtClean="0">
                <a:effectLst>
                  <a:outerShdw blurRad="38100" dist="38100" dir="2700000" algn="tl">
                    <a:srgbClr val="000000">
                      <a:alpha val="43137"/>
                    </a:srgbClr>
                  </a:outerShdw>
                </a:effectLst>
              </a:rPr>
              <a:t>Here’s the basic plot: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H2G2_UK_front_cover.jpg"/>
          <p:cNvPicPr>
            <a:picLocks noChangeAspect="1" noChangeArrowheads="1"/>
          </p:cNvPicPr>
          <p:nvPr/>
        </p:nvPicPr>
        <p:blipFill>
          <a:blip r:embed="rId3" cstate="print"/>
          <a:srcRect/>
          <a:stretch>
            <a:fillRect/>
          </a:stretch>
        </p:blipFill>
        <p:spPr bwMode="auto">
          <a:xfrm>
            <a:off x="5562600" y="3352800"/>
            <a:ext cx="2035376" cy="30480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t>Mice build a computer to answer the Ultimate Question of Life, called “Deep Thought”.</a:t>
            </a:r>
          </a:p>
          <a:p>
            <a:pPr lvl="2"/>
            <a:r>
              <a:rPr lang="en-US" dirty="0" smtClean="0"/>
              <a:t>“For seven and a half years, Deep Thought computed and calculated and in the end announced that the answer was in fact forty two, and so another, even bigger computer was built to determine what the actual question was.</a:t>
            </a:r>
            <a:endParaRPr lang="en-US" dirty="0" smtClean="0">
              <a:effectLst>
                <a:outerShdw blurRad="38100" dist="38100" dir="2700000" algn="tl">
                  <a:srgbClr val="000000">
                    <a:alpha val="43137"/>
                  </a:srgbClr>
                </a:outerShdw>
              </a:effectLst>
            </a:endParaRP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Definition and Background</a:t>
            </a:r>
          </a:p>
          <a:p>
            <a:r>
              <a:rPr lang="en-US" dirty="0" smtClean="0">
                <a:effectLst>
                  <a:outerShdw blurRad="38100" dist="38100" dir="2700000" algn="tl">
                    <a:srgbClr val="000000">
                      <a:alpha val="43137"/>
                    </a:srgbClr>
                  </a:outerShdw>
                </a:effectLst>
              </a:rPr>
              <a:t>Nihilism - Latin for nothing. Remember ex nihilo? Out of nothing. Nihilism means a belief in nothing.</a:t>
            </a:r>
          </a:p>
          <a:p>
            <a:r>
              <a:rPr lang="en-US" dirty="0" smtClean="0">
                <a:effectLst>
                  <a:outerShdw blurRad="38100" dist="38100" dir="2700000" algn="tl">
                    <a:srgbClr val="000000">
                      <a:alpha val="43137"/>
                    </a:srgbClr>
                  </a:outerShdw>
                </a:effectLst>
              </a:rPr>
              <a:t>Nihilism is not really a worldview.</a:t>
            </a:r>
          </a:p>
          <a:p>
            <a:pPr lvl="1"/>
            <a:r>
              <a:rPr lang="en-US" dirty="0" smtClean="0">
                <a:effectLst>
                  <a:outerShdw blurRad="38100" dist="38100" dir="2700000" algn="tl">
                    <a:srgbClr val="000000">
                      <a:alpha val="43137"/>
                    </a:srgbClr>
                  </a:outerShdw>
                </a:effectLst>
              </a:rPr>
              <a:t>It would claim that it is the denial of any worldview.</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t>“And this question, which was called the Earth, was so large that it was frequently mistaken for a planet, especially by the strange ape-like beings who roamed the surface, simply unaware that they were just part of a gigantic computer program.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“And that is fairly odd, because without that simple and obvious piece of knowledge, nothing that ever happened on the earth could possibly make the slightest sense. Sadly, however, just before the critical moment of read-out, the Earth was unexpectedly demolished by the </a:t>
            </a:r>
            <a:r>
              <a:rPr lang="en-US" dirty="0" err="1" smtClean="0">
                <a:effectLst>
                  <a:outerShdw blurRad="38100" dist="38100" dir="2700000" algn="tl">
                    <a:srgbClr val="000000">
                      <a:alpha val="43137"/>
                    </a:srgbClr>
                  </a:outerShdw>
                </a:effectLst>
              </a:rPr>
              <a:t>Vogans</a:t>
            </a:r>
            <a:r>
              <a:rPr lang="en-US" dirty="0" smtClean="0">
                <a:effectLst>
                  <a:outerShdw blurRad="38100" dist="38100" dir="2700000" algn="tl">
                    <a:srgbClr val="000000">
                      <a:alpha val="43137"/>
                    </a:srgbClr>
                  </a:outerShdw>
                </a:effectLst>
              </a:rPr>
              <a:t> to make way – so they claimed- for a new hyperspace bypass, and so all hope of discovering a meaning for life was lost forever. Or so it would seem.”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By the end of the second novel, the readers discover that the Ultimate Question of Life, the Universe and Everything is “What is six times nine?”</a:t>
            </a:r>
          </a:p>
          <a:p>
            <a:pPr lvl="2"/>
            <a:r>
              <a:rPr lang="en-US" dirty="0" smtClean="0">
                <a:effectLst>
                  <a:outerShdw blurRad="38100" dist="38100" dir="2700000" algn="tl">
                    <a:srgbClr val="000000">
                      <a:alpha val="43137"/>
                    </a:srgbClr>
                  </a:outerShdw>
                </a:effectLst>
              </a:rPr>
              <a:t>So they discover that the question and answer are both inane.</a:t>
            </a:r>
          </a:p>
          <a:p>
            <a:pPr lvl="2"/>
            <a:r>
              <a:rPr lang="en-US" dirty="0" smtClean="0">
                <a:effectLst>
                  <a:outerShdw blurRad="38100" dist="38100" dir="2700000" algn="tl">
                    <a:srgbClr val="000000">
                      <a:alpha val="43137"/>
                    </a:srgbClr>
                  </a:outerShdw>
                </a:effectLst>
              </a:rPr>
              <a:t>Not only is 42 a meaningless answer to the Ultimate Question, it is also bad math.</a:t>
            </a:r>
          </a:p>
          <a:p>
            <a:pPr lvl="2"/>
            <a:r>
              <a:rPr lang="en-US" dirty="0" smtClean="0">
                <a:effectLst>
                  <a:outerShdw blurRad="38100" dist="38100" dir="2700000" algn="tl">
                    <a:srgbClr val="000000">
                      <a:alpha val="43137"/>
                    </a:srgbClr>
                  </a:outerShdw>
                </a:effectLst>
              </a:rPr>
              <a:t>The most rational discipline has been reduced to absurdity.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effectLst>
                  <a:outerShdw blurRad="38100" dist="38100" dir="2700000" algn="tl">
                    <a:srgbClr val="000000">
                      <a:alpha val="43137"/>
                    </a:srgbClr>
                  </a:outerShdw>
                </a:effectLst>
              </a:rPr>
              <a:t>By the time the reader reaches the end of the third novel, we find out why.</a:t>
            </a:r>
          </a:p>
          <a:p>
            <a:pPr lvl="2"/>
            <a:r>
              <a:rPr lang="en-US" dirty="0" smtClean="0">
                <a:effectLst>
                  <a:outerShdw blurRad="38100" dist="38100" dir="2700000" algn="tl">
                    <a:srgbClr val="000000">
                      <a:alpha val="43137"/>
                    </a:srgbClr>
                  </a:outerShdw>
                </a:effectLst>
              </a:rPr>
              <a:t>It is impossible to know both the question and the answer at the same time.</a:t>
            </a:r>
          </a:p>
          <a:p>
            <a:pPr lvl="2"/>
            <a:r>
              <a:rPr lang="en-US" dirty="0" smtClean="0">
                <a:effectLst>
                  <a:outerShdw blurRad="38100" dist="38100" dir="2700000" algn="tl">
                    <a:srgbClr val="000000">
                      <a:alpha val="43137"/>
                    </a:srgbClr>
                  </a:outerShdw>
                </a:effectLst>
              </a:rPr>
              <a:t>And that’s where the readers are left. They can know the question, or the answer, but not both.</a:t>
            </a:r>
          </a:p>
          <a:p>
            <a:pPr lvl="2"/>
            <a:r>
              <a:rPr lang="en-US" dirty="0" smtClean="0">
                <a:effectLst>
                  <a:outerShdw blurRad="38100" dist="38100" dir="2700000" algn="tl">
                    <a:srgbClr val="000000">
                      <a:alpha val="43137"/>
                    </a:srgbClr>
                  </a:outerShdw>
                </a:effectLst>
              </a:rPr>
              <a:t>We can never have our ultimate longings satisfied.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And we know that art imitates life. Life, and not just novels, plays or other art, shows us how we understand the world really to be: depressing, void of any real truth, and without purpose, meaning or value.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Bridges from Naturalism to Nihilism</a:t>
            </a:r>
          </a:p>
          <a:p>
            <a:r>
              <a:rPr lang="en-US" dirty="0" smtClean="0">
                <a:effectLst>
                  <a:outerShdw blurRad="38100" dist="38100" dir="2700000" algn="tl">
                    <a:srgbClr val="000000">
                      <a:alpha val="43137"/>
                    </a:srgbClr>
                  </a:outerShdw>
                </a:effectLst>
              </a:rPr>
              <a:t>At the beginning, we said that nihilism finds its roots in naturalism. But how? Didn’t naturalism give us at least somewhat adequate answers for understanding life, and even give us a sense of purpose and value?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Of course it did. For many naturalists, they were happy to stop thinking things through. Nihilists could not stop- they had to take it to the logical conclusions, even if it meant they would be led to exploring emptiness.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Imagine that you were wondering where we get our sense of worth from.</a:t>
            </a:r>
          </a:p>
          <a:p>
            <a:pPr lvl="2"/>
            <a:r>
              <a:rPr lang="en-US" dirty="0" smtClean="0">
                <a:effectLst>
                  <a:outerShdw blurRad="38100" dist="38100" dir="2700000" algn="tl">
                    <a:srgbClr val="000000">
                      <a:alpha val="43137"/>
                    </a:srgbClr>
                  </a:outerShdw>
                </a:effectLst>
              </a:rPr>
              <a:t>You come from a poor family, and not many resources, therefore you do not define fulfillment in terms of happiness or in terms of what you can get. So you turn to health.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That’s a kick many people are on these days. Your worth is now determined by how long you live. If you outlive all your peers, and maybe even some of those younger than you... that’s success.</a:t>
            </a:r>
          </a:p>
          <a:p>
            <a:pPr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But carry one step further. By that standard, what is worth more, a person (even a very old, healthy person) or a rock?</a:t>
            </a:r>
          </a:p>
          <a:p>
            <a:pPr lvl="2"/>
            <a:r>
              <a:rPr lang="en-US" dirty="0" smtClean="0">
                <a:effectLst>
                  <a:outerShdw blurRad="38100" dist="38100" dir="2700000" algn="tl">
                    <a:srgbClr val="000000">
                      <a:alpha val="43137"/>
                    </a:srgbClr>
                  </a:outerShdw>
                </a:effectLst>
              </a:rPr>
              <a:t>Of course, the rock will outlast you.</a:t>
            </a:r>
          </a:p>
          <a:p>
            <a:pPr lvl="2"/>
            <a:r>
              <a:rPr lang="en-US" dirty="0" smtClean="0">
                <a:effectLst>
                  <a:outerShdw blurRad="38100" dist="38100" dir="2700000" algn="tl">
                    <a:srgbClr val="000000">
                      <a:alpha val="43137"/>
                    </a:srgbClr>
                  </a:outerShdw>
                </a:effectLst>
              </a:rPr>
              <a:t>So if a rock has more meaning what does that do to your sense of worth?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would deny any possibility of knowing anything, and that nothing has value.</a:t>
            </a:r>
          </a:p>
          <a:p>
            <a:pPr lvl="2" eaLnBrk="1" hangingPunct="1"/>
            <a:r>
              <a:rPr lang="en-US" dirty="0" smtClean="0">
                <a:effectLst>
                  <a:outerShdw blurRad="38100" dist="38100" dir="2700000" algn="tl">
                    <a:srgbClr val="000000">
                      <a:alpha val="43137"/>
                    </a:srgbClr>
                  </a:outerShdw>
                </a:effectLst>
              </a:rPr>
              <a:t>It would state that even existence is to be denied.</a:t>
            </a:r>
          </a:p>
          <a:p>
            <a:pPr lvl="2" eaLnBrk="1" hangingPunct="1"/>
            <a:r>
              <a:rPr lang="en-US" dirty="0" smtClean="0">
                <a:effectLst>
                  <a:outerShdw blurRad="38100" dist="38100" dir="2700000" algn="tl">
                    <a:srgbClr val="000000">
                      <a:alpha val="43137"/>
                    </a:srgbClr>
                  </a:outerShdw>
                </a:effectLst>
              </a:rPr>
              <a:t>Taken to its logical end, this negates beauty, knowledge, ethics; nothing exists, and nothing has value. </a:t>
            </a:r>
          </a:p>
          <a:p>
            <a:pPr lvl="2" eaLnBrk="1" hangingPunct="1"/>
            <a:r>
              <a:rPr lang="en-US" dirty="0" smtClean="0">
                <a:effectLst>
                  <a:outerShdw blurRad="38100" dist="38100" dir="2700000" algn="tl">
                    <a:srgbClr val="000000">
                      <a:alpha val="43137"/>
                    </a:srgbClr>
                  </a:outerShdw>
                </a:effectLst>
              </a:rPr>
              <a:t>In terms of prime reality, there is no such thing, because there is no way to know if there even is a reality, much less a prime 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What about intelligence? So you decide to go toe-to-toe with a computer, which can remember things better than you, retrieve it faster, and more accurately than you. So is a computer is worth more? </a:t>
            </a:r>
          </a:p>
          <a:p>
            <a:pPr eaLnBrk="1" hangingPunct="1"/>
            <a:endParaRPr lang="en-US" dirty="0" smtClean="0"/>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we live in a closed system, and we are caught in a system of cause and effect, then we have no free will. We really are a product of the system.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Nietzsche bites the bullet on this one, and states it finally: people do not have any free will, and, therefore, no dignity.</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nietzsche 1844.jpg"/>
          <p:cNvPicPr>
            <a:picLocks noChangeAspect="1" noChangeArrowheads="1"/>
          </p:cNvPicPr>
          <p:nvPr/>
        </p:nvPicPr>
        <p:blipFill>
          <a:blip r:embed="rId3" cstate="print"/>
          <a:srcRect l="11818" r="5452"/>
          <a:stretch>
            <a:fillRect/>
          </a:stretch>
        </p:blipFill>
        <p:spPr bwMode="auto">
          <a:xfrm>
            <a:off x="5105400" y="3124200"/>
            <a:ext cx="2667000" cy="32766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This means that there is nothing called chance—only our ignorance about how the system works.</a:t>
            </a:r>
          </a:p>
          <a:p>
            <a:pPr lvl="2" eaLnBrk="1" hangingPunct="1"/>
            <a:r>
              <a:rPr lang="en-US" dirty="0" smtClean="0">
                <a:effectLst>
                  <a:outerShdw blurRad="38100" dist="38100" dir="2700000" algn="tl">
                    <a:srgbClr val="000000">
                      <a:alpha val="43137"/>
                    </a:srgbClr>
                  </a:outerShdw>
                </a:effectLst>
              </a:rPr>
              <a:t>That, or the cause and effect, does not have consistency, which is to say that the universe is irrational.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humankind evolved within a closed system of cause and effect, after a process of millions of years, then we are late comers to the game of life.</a:t>
            </a:r>
          </a:p>
          <a:p>
            <a:pPr lvl="2" eaLnBrk="1" hangingPunct="1"/>
            <a:r>
              <a:rPr lang="en-US" dirty="0" smtClean="0">
                <a:effectLst>
                  <a:outerShdw blurRad="38100" dist="38100" dir="2700000" algn="tl">
                    <a:srgbClr val="000000">
                      <a:alpha val="43137"/>
                    </a:srgbClr>
                  </a:outerShdw>
                </a:effectLst>
              </a:rPr>
              <a:t>What this means is that when we think about our thoughts, it could be no different from when algae from 7 billions of years ago thought about their thoughts.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What if they had fancied themselves to be self-reflective and self-determinant? We would suggest it to absurd and arrogant, right?</a:t>
            </a:r>
          </a:p>
          <a:p>
            <a:pPr lvl="2" eaLnBrk="1" hangingPunct="1"/>
            <a:r>
              <a:rPr lang="en-US" dirty="0" smtClean="0">
                <a:effectLst>
                  <a:outerShdw blurRad="38100" dist="38100" dir="2700000" algn="tl">
                    <a:srgbClr val="000000">
                      <a:alpha val="43137"/>
                    </a:srgbClr>
                  </a:outerShdw>
                </a:effectLst>
              </a:rPr>
              <a:t>But, look at the situation from the perspective of 7 billion years from today. The highest form of thinking then will not even bother to say such things of us—it would be counted as absurd!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Charles Darwin said, “The horrid thought that arises whether the convictions of man’s mind, which has developed from the mind of lower animals are of any value or are trustworthy at all. Would anyone trust the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conviction from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mind of a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monkey, if there are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any convictions in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such a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darwin 1809.jpg"/>
          <p:cNvPicPr>
            <a:picLocks noChangeAspect="1" noChangeArrowheads="1"/>
          </p:cNvPicPr>
          <p:nvPr/>
        </p:nvPicPr>
        <p:blipFill>
          <a:blip r:embed="rId3" cstate="print"/>
          <a:srcRect/>
          <a:stretch>
            <a:fillRect/>
          </a:stretch>
        </p:blipFill>
        <p:spPr bwMode="auto">
          <a:xfrm>
            <a:off x="5181600" y="3886200"/>
            <a:ext cx="2590800" cy="25908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t>C.S. Lewis, speaking from his atheist days, said, “If my mental processes are determined wholly by the motion of atoms in my brain, I have no reason to believe that my beliefs are true…and hence I have no reason for supposing my brain to be made of atoms.”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And then later he said, “It is only when you are asked to believe in Reason coming from non-reason that you must cry halt, for if you don’t, all thought is discredited.”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1 Classroom courses\04 HTH180- Christian Mind\Lessons\13.1- nihilism\c.s. lewis 1898.jpg"/>
          <p:cNvPicPr>
            <a:picLocks noChangeAspect="1" noChangeArrowheads="1"/>
          </p:cNvPicPr>
          <p:nvPr/>
        </p:nvPicPr>
        <p:blipFill>
          <a:blip r:embed="rId3" cstate="print"/>
          <a:srcRect/>
          <a:stretch>
            <a:fillRect/>
          </a:stretch>
        </p:blipFill>
        <p:spPr bwMode="auto">
          <a:xfrm>
            <a:off x="5648632" y="3581400"/>
            <a:ext cx="1992671" cy="28956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One of the worst consequences of taking nihilism seriously is that it has led some to take into question the </a:t>
            </a:r>
            <a:r>
              <a:rPr lang="en-US" dirty="0" err="1" smtClean="0">
                <a:effectLst>
                  <a:outerShdw blurRad="38100" dist="38100" dir="2700000" algn="tl">
                    <a:srgbClr val="000000">
                      <a:alpha val="43137"/>
                    </a:srgbClr>
                  </a:outerShdw>
                </a:effectLst>
              </a:rPr>
              <a:t>facticity</a:t>
            </a:r>
            <a:r>
              <a:rPr lang="en-US" dirty="0" smtClean="0">
                <a:effectLst>
                  <a:outerShdw blurRad="38100" dist="38100" dir="2700000" algn="tl">
                    <a:srgbClr val="000000">
                      <a:alpha val="43137"/>
                    </a:srgbClr>
                  </a:outerShdw>
                </a:effectLst>
              </a:rPr>
              <a:t> of the universe. To some, nothing is real, not even themselves.</a:t>
            </a:r>
          </a:p>
          <a:p>
            <a:pPr lvl="2" eaLnBrk="1" hangingPunct="1"/>
            <a:r>
              <a:rPr lang="en-US" dirty="0" smtClean="0">
                <a:effectLst>
                  <a:outerShdw blurRad="38100" dist="38100" dir="2700000" algn="tl">
                    <a:srgbClr val="000000">
                      <a:alpha val="43137"/>
                    </a:srgbClr>
                  </a:outerShdw>
                </a:effectLst>
              </a:rPr>
              <a:t>People who reach this state are in serious trouble, for they can no longer function as human beings.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However, most nihilists do not take it this far.</a:t>
            </a:r>
          </a:p>
          <a:p>
            <a:pPr lvl="2"/>
            <a:r>
              <a:rPr lang="en-US" dirty="0" smtClean="0">
                <a:effectLst>
                  <a:outerShdw blurRad="38100" dist="38100" dir="2700000" algn="tl">
                    <a:srgbClr val="000000">
                      <a:alpha val="43137"/>
                    </a:srgbClr>
                  </a:outerShdw>
                </a:effectLst>
              </a:rPr>
              <a:t>To take it to its natural conclusion, that is, to have an intact worldview of nihilism, would mean that the person has given up.</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They are not coping with reality. We would almost never sit them down and have a good long discussion, all the while claiming them to be deep thinkers. </a:t>
            </a:r>
          </a:p>
          <a:p>
            <a:pPr lvl="2" eaLnBrk="1" hangingPunct="1"/>
            <a:r>
              <a:rPr lang="en-US" dirty="0" smtClean="0">
                <a:effectLst>
                  <a:outerShdw blurRad="38100" dist="38100" dir="2700000" algn="tl">
                    <a:srgbClr val="000000">
                      <a:alpha val="43137"/>
                    </a:srgbClr>
                  </a:outerShdw>
                </a:effectLst>
              </a:rPr>
              <a:t>No, instead we diagnose them with mental disorders. Schizophrenia, hallucinations, fantasizing, or living in a dream world are not normally medically valid worldviews.</a:t>
            </a:r>
          </a:p>
          <a:p>
            <a:pPr lvl="2" eaLnBrk="1" hangingPunct="1"/>
            <a:endParaRPr lang="en-US" dirty="0" smtClean="0">
              <a:effectLst>
                <a:outerShdw blurRad="38100" dist="38100" dir="2700000" algn="tl">
                  <a:srgbClr val="000000">
                    <a:alpha val="43137"/>
                  </a:srgbClr>
                </a:outerShdw>
              </a:effectLst>
            </a:endParaRP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people become “cases” and the problem as a “disease.” We medicate them and lock them up, because when you have nothing to lose, you can do great harm to yourself and those around you.</a:t>
            </a:r>
          </a:p>
          <a:p>
            <a:pPr lvl="2" eaLnBrk="1" hangingPunct="1"/>
            <a:r>
              <a:rPr lang="en-US" dirty="0" smtClean="0">
                <a:effectLst>
                  <a:outerShdw blurRad="38100" dist="38100" dir="2700000" algn="tl">
                    <a:srgbClr val="000000">
                      <a:alpha val="43137"/>
                    </a:srgbClr>
                  </a:outerShdw>
                </a:effectLst>
              </a:rPr>
              <a:t>But we never see such cases. Most are not comfortable straying that far from naturalism. And when they do, it is employed as a party gag type of conversation. </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is quite easy to see if someone is a true nihilist. </a:t>
            </a:r>
          </a:p>
          <a:p>
            <a:pPr lvl="2" eaLnBrk="1" hangingPunct="1"/>
            <a:r>
              <a:rPr lang="en-US" dirty="0" smtClean="0">
                <a:effectLst>
                  <a:outerShdw blurRad="38100" dist="38100" dir="2700000" algn="tl">
                    <a:srgbClr val="000000">
                      <a:alpha val="43137"/>
                    </a:srgbClr>
                  </a:outerShdw>
                </a:effectLst>
              </a:rPr>
              <a:t>As they are talking and smartly expounding on how nothing really matters, how there are no consequences, whatever he’s going on about…go over to him and whisper in his ear that his fly is open.</a:t>
            </a:r>
          </a:p>
          <a:p>
            <a:pPr lvl="2" eaLnBrk="1" hangingPunct="1"/>
            <a:r>
              <a:rPr lang="en-US" dirty="0" smtClean="0">
                <a:effectLst>
                  <a:outerShdw blurRad="38100" dist="38100" dir="2700000" algn="tl">
                    <a:srgbClr val="000000">
                      <a:alpha val="43137"/>
                    </a:srgbClr>
                  </a:outerShdw>
                </a:effectLst>
              </a:rPr>
              <a:t>If he is so absolutely sure that knowledge is impossible, why does he always look?</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 morality issue.</a:t>
            </a:r>
          </a:p>
          <a:p>
            <a:pPr lvl="2"/>
            <a:r>
              <a:rPr lang="en-US" dirty="0" smtClean="0">
                <a:effectLst>
                  <a:outerShdw blurRad="38100" dist="38100" dir="2700000" algn="tl">
                    <a:srgbClr val="000000">
                      <a:alpha val="43137"/>
                    </a:srgbClr>
                  </a:outerShdw>
                </a:effectLst>
              </a:rPr>
              <a:t>We have the problem of where morals came from. They couldn’t have just appeared. Same with reason, by the way. Where does it come from?</a:t>
            </a:r>
          </a:p>
          <a:p>
            <a:pPr lvl="2"/>
            <a:r>
              <a:rPr lang="en-US" dirty="0" smtClean="0">
                <a:effectLst>
                  <a:outerShdw blurRad="38100" dist="38100" dir="2700000" algn="tl">
                    <a:srgbClr val="000000">
                      <a:alpha val="43137"/>
                    </a:srgbClr>
                  </a:outerShdw>
                </a:effectLst>
              </a:rPr>
              <a:t>The following is a quote from Friedrich </a:t>
            </a:r>
            <a:r>
              <a:rPr lang="en-US" dirty="0" err="1" smtClean="0">
                <a:effectLst>
                  <a:outerShdw blurRad="38100" dist="38100" dir="2700000" algn="tl">
                    <a:srgbClr val="000000">
                      <a:alpha val="43137"/>
                    </a:srgbClr>
                  </a:outerShdw>
                </a:effectLst>
              </a:rPr>
              <a:t>Neitzsche</a:t>
            </a:r>
            <a:r>
              <a:rPr lang="en-US" dirty="0" smtClean="0">
                <a:effectLst>
                  <a:outerShdw blurRad="38100" dist="38100" dir="2700000" algn="tl">
                    <a:srgbClr val="000000">
                      <a:alpha val="43137"/>
                    </a:srgbClr>
                  </a:outerShdw>
                </a:effectLst>
              </a:rPr>
              <a:t> and his work, “How to Philosophize with a Hammer.”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“One knows my demand of philosophers that they place themselves beyond good and evil- and that they have the illusion of moral judgment beneath them. This demand follows from an insight formulated by me: that there are no moral facts whatever. Moral judgment had this in common with religious judgment that it believes in realities which do not exist.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“Morality is only an interpretation of certain phenomena, more precisely a misinterpretation. Moral judgment belongs, as does religious judgment, to a level of ignorance at which even the concept of the real, the distinction between the real and imaginary, is lacking: so that at such a level “truth” denotes nothing but things which we today call “imaginings.”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To this extent moral judgment is never to be taken literally; as such it never contains anything but nonsense. But as semiotics it remains of incalculable value: it reveals, to the informed man at least, the most precious realities of cultures and inner worlds which did not know enough to “understand” themselves. Morality is merely sign-language, merely </a:t>
            </a:r>
            <a:r>
              <a:rPr lang="en-US" dirty="0" err="1" smtClean="0">
                <a:effectLst>
                  <a:outerShdw blurRad="38100" dist="38100" dir="2700000" algn="tl">
                    <a:srgbClr val="000000">
                      <a:alpha val="43137"/>
                    </a:srgbClr>
                  </a:outerShdw>
                </a:effectLst>
              </a:rPr>
              <a:t>symptomatology</a:t>
            </a:r>
            <a:r>
              <a:rPr lang="en-US" dirty="0" smtClean="0">
                <a:effectLst>
                  <a:outerShdw blurRad="38100" dist="38100" dir="2700000" algn="tl">
                    <a:srgbClr val="000000">
                      <a:alpha val="43137"/>
                    </a:srgbClr>
                  </a:outerShdw>
                </a:effectLst>
              </a:rPr>
              <a:t>: one must already know what it is about to derive profit from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problem is that because we are the issuers of morality, and can determine our own paths as culture, we do not experience guilt in an objective sense.</a:t>
            </a:r>
          </a:p>
          <a:p>
            <a:pPr lvl="2" eaLnBrk="1" hangingPunct="1"/>
            <a:r>
              <a:rPr lang="en-US" dirty="0" smtClean="0">
                <a:effectLst>
                  <a:outerShdw blurRad="38100" dist="38100" dir="2700000" algn="tl">
                    <a:srgbClr val="000000">
                      <a:alpha val="43137"/>
                    </a:srgbClr>
                  </a:outerShdw>
                </a:effectLst>
              </a:rPr>
              <a:t>But we do experience guilt, so it must be subjective guilt.</a:t>
            </a:r>
          </a:p>
          <a:p>
            <a:pPr lvl="2" eaLnBrk="1" hangingPunct="1"/>
            <a:r>
              <a:rPr lang="en-US" dirty="0" smtClean="0">
                <a:effectLst>
                  <a:outerShdw blurRad="38100" dist="38100" dir="2700000" algn="tl">
                    <a:srgbClr val="000000">
                      <a:alpha val="43137"/>
                    </a:srgbClr>
                  </a:outerShdw>
                </a:effectLst>
              </a:rPr>
              <a:t>It is wrong to feel bad about breaking rules, especially if you know the rules are arbitrary.</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US" dirty="0" smtClean="0"/>
              <a:t>In the film </a:t>
            </a:r>
            <a:r>
              <a:rPr lang="en-US" i="1" dirty="0" smtClean="0"/>
              <a:t>Wild Strawberries</a:t>
            </a:r>
            <a:r>
              <a:rPr lang="en-US" dirty="0" smtClean="0"/>
              <a:t>, a line is quite telling:</a:t>
            </a:r>
          </a:p>
          <a:p>
            <a:pPr lvl="2"/>
            <a:r>
              <a:rPr lang="en-US" dirty="0" smtClean="0"/>
              <a:t>The professor is told, “You are guilty of guilt.”</a:t>
            </a:r>
          </a:p>
          <a:p>
            <a:pPr lvl="2"/>
            <a:r>
              <a:rPr lang="en-US" dirty="0" smtClean="0"/>
              <a:t>“Is that serious?” the professor asks.</a:t>
            </a:r>
          </a:p>
          <a:p>
            <a:pPr lvl="2"/>
            <a:r>
              <a:rPr lang="en-US" dirty="0" smtClean="0"/>
              <a:t>“Very serious.”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3.1- nihilism\wild strawberries.jpg"/>
          <p:cNvPicPr>
            <a:picLocks noChangeAspect="1" noChangeArrowheads="1"/>
          </p:cNvPicPr>
          <p:nvPr/>
        </p:nvPicPr>
        <p:blipFill>
          <a:blip r:embed="rId3" cstate="print"/>
          <a:srcRect l="10504" b="21114"/>
          <a:stretch>
            <a:fillRect/>
          </a:stretch>
        </p:blipFill>
        <p:spPr bwMode="auto">
          <a:xfrm>
            <a:off x="4114800" y="3933649"/>
            <a:ext cx="4038600" cy="2514776"/>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But it shows how relativism will creep in later, and how completely dangerous this kind of thinking becomes.</a:t>
            </a:r>
          </a:p>
          <a:p>
            <a:pPr lvl="2" eaLnBrk="1" hangingPunct="1"/>
            <a:r>
              <a:rPr lang="en-US" dirty="0" smtClean="0">
                <a:effectLst>
                  <a:outerShdw blurRad="38100" dist="38100" dir="2700000" algn="tl">
                    <a:srgbClr val="000000">
                      <a:alpha val="43137"/>
                    </a:srgbClr>
                  </a:outerShdw>
                </a:effectLst>
              </a:rPr>
              <a:t>All relativism does is cut the middleman.</a:t>
            </a:r>
          </a:p>
          <a:p>
            <a:pPr lvl="2" eaLnBrk="1" hangingPunct="1"/>
            <a:r>
              <a:rPr lang="en-US" dirty="0" smtClean="0">
                <a:effectLst>
                  <a:outerShdw blurRad="38100" dist="38100" dir="2700000" algn="tl">
                    <a:srgbClr val="000000">
                      <a:alpha val="43137"/>
                    </a:srgbClr>
                  </a:outerShdw>
                </a:effectLst>
              </a:rPr>
              <a:t>Instead of the culture choosing what is right or wrong, relativism lets you decide.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is in fact where we see the beginning of nihilism: it is a way of describing, coping or dealing with despair, depression or a sense of </a:t>
            </a:r>
            <a:r>
              <a:rPr lang="en-US" dirty="0" err="1" smtClean="0">
                <a:effectLst>
                  <a:outerShdw blurRad="38100" dist="38100" dir="2700000" algn="tl">
                    <a:srgbClr val="000000">
                      <a:alpha val="43137"/>
                    </a:srgbClr>
                  </a:outerShdw>
                </a:effectLst>
              </a:rPr>
              <a:t>lostness</a:t>
            </a:r>
            <a:r>
              <a:rPr lang="en-US" dirty="0" smtClean="0">
                <a:effectLst>
                  <a:outerShdw blurRad="38100" dist="38100" dir="2700000" algn="tl">
                    <a:srgbClr val="000000">
                      <a:alpha val="43137"/>
                    </a:srgbClr>
                  </a:outerShdw>
                </a:effectLst>
              </a:rPr>
              <a:t> in this world.</a:t>
            </a:r>
          </a:p>
          <a:p>
            <a:pPr lvl="2" eaLnBrk="1" hangingPunct="1"/>
            <a:r>
              <a:rPr lang="en-US" dirty="0" smtClean="0">
                <a:effectLst>
                  <a:outerShdw blurRad="38100" dist="38100" dir="2700000" algn="tl">
                    <a:srgbClr val="000000">
                      <a:alpha val="43137"/>
                    </a:srgbClr>
                  </a:outerShdw>
                </a:effectLst>
              </a:rPr>
              <a:t>Most worldviews are like that—they help us make sense of life as we live it.</a:t>
            </a:r>
          </a:p>
          <a:p>
            <a:pPr lvl="2" eaLnBrk="1" hangingPunct="1"/>
            <a:r>
              <a:rPr lang="en-US" dirty="0" smtClean="0">
                <a:effectLst>
                  <a:outerShdw blurRad="38100" dist="38100" dir="2700000" algn="tl">
                    <a:srgbClr val="000000">
                      <a:alpha val="43137"/>
                    </a:srgbClr>
                  </a:outerShdw>
                </a:effectLst>
              </a:rPr>
              <a:t>In Nihilism, it is easier to just give up and quit the struggle altogether.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Tensions in Nihilism</a:t>
            </a:r>
          </a:p>
          <a:p>
            <a:r>
              <a:rPr lang="en-US" dirty="0" smtClean="0">
                <a:effectLst>
                  <a:outerShdw blurRad="38100" dist="38100" dir="2700000" algn="tl">
                    <a:srgbClr val="000000">
                      <a:alpha val="43137"/>
                    </a:srgbClr>
                  </a:outerShdw>
                </a:effectLst>
              </a:rPr>
              <a:t>If everything is meaningless, then any action would be appropriate.</a:t>
            </a:r>
          </a:p>
          <a:p>
            <a:pPr lvl="1"/>
            <a:r>
              <a:rPr lang="en-US" dirty="0" smtClean="0">
                <a:effectLst>
                  <a:outerShdw blurRad="38100" dist="38100" dir="2700000" algn="tl">
                    <a:srgbClr val="000000">
                      <a:alpha val="43137"/>
                    </a:srgbClr>
                  </a:outerShdw>
                </a:effectLst>
              </a:rPr>
              <a:t>Life would be lived haphazardly, without any order at all.</a:t>
            </a:r>
          </a:p>
          <a:p>
            <a:pPr lvl="1"/>
            <a:r>
              <a:rPr lang="en-US" dirty="0" smtClean="0">
                <a:effectLst>
                  <a:outerShdw blurRad="38100" dist="38100" dir="2700000" algn="tl">
                    <a:srgbClr val="000000">
                      <a:alpha val="43137"/>
                    </a:srgbClr>
                  </a:outerShdw>
                </a:effectLst>
              </a:rPr>
              <a:t>The problem is that we just don’t live like that. Our actions tend to move us toward some goal.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Suicide or going to Disneyland would both be appropriate responses to someone stepping on your toe.</a:t>
            </a:r>
          </a:p>
          <a:p>
            <a:pPr lvl="1" eaLnBrk="1" hangingPunct="1"/>
            <a:r>
              <a:rPr lang="en-US" dirty="0" smtClean="0">
                <a:effectLst>
                  <a:outerShdw blurRad="38100" dist="38100" dir="2700000" algn="tl">
                    <a:srgbClr val="000000">
                      <a:alpha val="43137"/>
                    </a:srgbClr>
                  </a:outerShdw>
                </a:effectLst>
              </a:rPr>
              <a:t>A nonsensical life is not only not worth living, but impossible.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Nihilists have no business trusting their thinking.</a:t>
            </a:r>
          </a:p>
          <a:p>
            <a:pPr lvl="1"/>
            <a:r>
              <a:rPr lang="en-US" dirty="0" smtClean="0">
                <a:effectLst>
                  <a:outerShdw blurRad="38100" dist="38100" dir="2700000" algn="tl">
                    <a:srgbClr val="000000">
                      <a:alpha val="43137"/>
                    </a:srgbClr>
                  </a:outerShdw>
                </a:effectLst>
              </a:rPr>
              <a:t>Their statement that everything is meaningless makes their own statement meaningless.</a:t>
            </a:r>
          </a:p>
          <a:p>
            <a:pPr lvl="1"/>
            <a:r>
              <a:rPr lang="en-US" dirty="0" smtClean="0">
                <a:effectLst>
                  <a:outerShdw blurRad="38100" dist="38100" dir="2700000" algn="tl">
                    <a:srgbClr val="000000">
                      <a:alpha val="43137"/>
                    </a:srgbClr>
                  </a:outerShdw>
                </a:effectLst>
              </a:rPr>
              <a:t>It’s a circular argument.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Nihilism denies there is a God.</a:t>
            </a:r>
          </a:p>
          <a:p>
            <a:pPr lvl="1" eaLnBrk="1" hangingPunct="1"/>
            <a:r>
              <a:rPr lang="en-US" dirty="0" smtClean="0">
                <a:effectLst>
                  <a:outerShdw blurRad="38100" dist="38100" dir="2700000" algn="tl">
                    <a:srgbClr val="000000">
                      <a:alpha val="43137"/>
                    </a:srgbClr>
                  </a:outerShdw>
                </a:effectLst>
              </a:rPr>
              <a:t>But before you can deny God, you have to have an idea of God to refute.</a:t>
            </a:r>
          </a:p>
          <a:p>
            <a:pPr lvl="1" eaLnBrk="1" hangingPunct="1"/>
            <a:r>
              <a:rPr lang="en-US" dirty="0" smtClean="0">
                <a:effectLst>
                  <a:outerShdw blurRad="38100" dist="38100" dir="2700000" algn="tl">
                    <a:srgbClr val="000000">
                      <a:alpha val="43137"/>
                    </a:srgbClr>
                  </a:outerShdw>
                </a:effectLst>
              </a:rPr>
              <a:t>Their whole system of thinking, like the atheist, defines itself on being different from theism.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It’s a paradox, because they try so hard to remove God from the equation, but when he is really gone, they run out of steam; there’s nothing left to deny. It’s a parasite on meaning.</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Nihilism means the death of art.</a:t>
            </a:r>
          </a:p>
          <a:p>
            <a:pPr lvl="1" eaLnBrk="1" hangingPunct="1"/>
            <a:r>
              <a:rPr lang="en-US" dirty="0" smtClean="0">
                <a:effectLst>
                  <a:outerShdw blurRad="38100" dist="38100" dir="2700000" algn="tl">
                    <a:srgbClr val="000000">
                      <a:alpha val="43137"/>
                    </a:srgbClr>
                  </a:outerShdw>
                </a:effectLst>
              </a:rPr>
              <a:t>While some would say this isn’t so bad…most nihilists are artists, not philosophers.</a:t>
            </a:r>
          </a:p>
          <a:p>
            <a:pPr lvl="1" eaLnBrk="1" hangingPunct="1"/>
            <a:r>
              <a:rPr lang="en-US" dirty="0" smtClean="0">
                <a:effectLst>
                  <a:outerShdw blurRad="38100" dist="38100" dir="2700000" algn="tl">
                    <a:srgbClr val="000000">
                      <a:alpha val="43137"/>
                    </a:srgbClr>
                  </a:outerShdw>
                </a:effectLst>
              </a:rPr>
              <a:t>In fact, for them, art is how they express this lack of meaning.</a:t>
            </a:r>
          </a:p>
          <a:p>
            <a:pPr lvl="1" eaLnBrk="1" hangingPunct="1"/>
            <a:r>
              <a:rPr lang="en-US" dirty="0" smtClean="0">
                <a:effectLst>
                  <a:outerShdw blurRad="38100" dist="38100" dir="2700000" algn="tl">
                    <a:srgbClr val="000000">
                      <a:alpha val="43137"/>
                    </a:srgbClr>
                  </a:outerShdw>
                </a:effectLst>
              </a:rPr>
              <a:t>But this could never be portrayed, since when they do, art is meaningful. Awkward!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Nihilism poses severe psychological problems.</a:t>
            </a:r>
          </a:p>
          <a:p>
            <a:pPr lvl="1" eaLnBrk="1" hangingPunct="1"/>
            <a:r>
              <a:rPr lang="en-US" dirty="0" smtClean="0">
                <a:effectLst>
                  <a:outerShdw blurRad="38100" dist="38100" dir="2700000" algn="tl">
                    <a:srgbClr val="000000">
                      <a:alpha val="43137"/>
                    </a:srgbClr>
                  </a:outerShdw>
                </a:effectLst>
              </a:rPr>
              <a:t>It takes easy-going atheism and replaces it with a hard atheism, one that robs the person of hope, dreams, satisfaction, meaning, value and pretty much everything else that makes the world livable.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Nietzsche was committed to an asylum, Hemmingway committed suicide, and Beckett writes black comedy.</a:t>
            </a:r>
          </a:p>
          <a:p>
            <a:pPr lvl="1" eaLnBrk="1" hangingPunct="1"/>
            <a:r>
              <a:rPr lang="en-US" dirty="0" smtClean="0">
                <a:effectLst>
                  <a:outerShdw blurRad="38100" dist="38100" dir="2700000" algn="tl">
                    <a:srgbClr val="000000">
                      <a:alpha val="43137"/>
                    </a:srgbClr>
                  </a:outerShdw>
                </a:effectLst>
              </a:rPr>
              <a:t>Kafka, probably the best artist of them all, writes novels and novels, all of which end with the cry, “God is dead! God is dead! God is dead, isn’t he? I mean, surely he is. God is dead. I wish, I wish he weren’t.”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 </a:t>
            </a:r>
          </a:p>
          <a:p>
            <a:pPr lvl="1" eaLnBrk="1" hangingPunct="1"/>
            <a:r>
              <a:rPr lang="en-US" dirty="0" smtClean="0">
                <a:effectLst>
                  <a:outerShdw blurRad="38100" dist="38100" dir="2700000" algn="tl">
                    <a:srgbClr val="000000">
                      <a:alpha val="43137"/>
                    </a:srgbClr>
                  </a:outerShdw>
                </a:effectLst>
              </a:rPr>
              <a:t>There is none.</a:t>
            </a:r>
          </a:p>
          <a:p>
            <a:pPr eaLnBrk="1" hangingPunct="1"/>
            <a:r>
              <a:rPr lang="en-US" dirty="0" smtClean="0">
                <a:effectLst>
                  <a:outerShdw blurRad="38100" dist="38100" dir="2700000" algn="tl">
                    <a:srgbClr val="000000">
                      <a:alpha val="43137"/>
                    </a:srgbClr>
                  </a:outerShdw>
                </a:effectLst>
              </a:rPr>
              <a:t>What is the nature of physical reality?</a:t>
            </a:r>
          </a:p>
          <a:p>
            <a:pPr lvl="1" eaLnBrk="1" hangingPunct="1"/>
            <a:r>
              <a:rPr lang="en-US" dirty="0" smtClean="0">
                <a:effectLst>
                  <a:outerShdw blurRad="38100" dist="38100" dir="2700000" algn="tl">
                    <a:srgbClr val="000000">
                      <a:alpha val="43137"/>
                    </a:srgbClr>
                  </a:outerShdw>
                </a:effectLst>
              </a:rPr>
              <a:t>There is none.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If nihilism is not taken to its logical conclusion it stops being a worldview, and more of a disposition, or a kind of mental health issue (not in an unkind way, but in the same way as depression).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a:t>
            </a:r>
          </a:p>
          <a:p>
            <a:pPr lvl="1" eaLnBrk="1" hangingPunct="1"/>
            <a:r>
              <a:rPr lang="en-US" dirty="0" smtClean="0">
                <a:effectLst>
                  <a:outerShdw blurRad="38100" dist="38100" dir="2700000" algn="tl">
                    <a:srgbClr val="000000">
                      <a:alpha val="43137"/>
                    </a:srgbClr>
                  </a:outerShdw>
                </a:effectLst>
              </a:rPr>
              <a:t>We can’t even be sure they exist, and if they did, they would hold no meaning.</a:t>
            </a:r>
          </a:p>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It isn’t possible.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will happen at death?</a:t>
            </a:r>
          </a:p>
          <a:p>
            <a:pPr lvl="1" eaLnBrk="1" hangingPunct="1"/>
            <a:r>
              <a:rPr lang="en-US" dirty="0" smtClean="0">
                <a:effectLst>
                  <a:outerShdw blurRad="38100" dist="38100" dir="2700000" algn="tl">
                    <a:srgbClr val="000000">
                      <a:alpha val="43137"/>
                    </a:srgbClr>
                  </a:outerShdw>
                </a:effectLst>
              </a:rPr>
              <a:t>We can’t be sure we are alive, and if we are, if we have meaning. We can’t be sure there is meaning in death either, if there even is such a thing.</a:t>
            </a:r>
          </a:p>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No basis for morality at all, if it even exists.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t>What will happen at death?</a:t>
            </a:r>
          </a:p>
          <a:p>
            <a:pPr lvl="1"/>
            <a:r>
              <a:rPr lang="en-US" dirty="0" smtClean="0"/>
              <a:t>We can’t be sure we are alive, and if we are, if we have meaning. We can’t be sure there is meaning in death either, if there even is such a thing.</a:t>
            </a:r>
          </a:p>
          <a:p>
            <a:r>
              <a:rPr lang="en-US" dirty="0" smtClean="0"/>
              <a:t>What is the basis for morality?</a:t>
            </a:r>
          </a:p>
          <a:p>
            <a:pPr lvl="1"/>
            <a:r>
              <a:rPr lang="en-US" dirty="0" smtClean="0"/>
              <a:t>No basis for morality at all, if it even exists.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When you talk with these people, your attitude says far more than your words will, since it is not easy to persuade someone out of depression, even more so if the helper is a jerk.</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Examples of Nihilism</a:t>
            </a:r>
          </a:p>
          <a:p>
            <a:pPr eaLnBrk="1" hangingPunct="1"/>
            <a:r>
              <a:rPr lang="en-US" dirty="0" smtClean="0">
                <a:effectLst>
                  <a:outerShdw blurRad="38100" dist="38100" dir="2700000" algn="tl">
                    <a:srgbClr val="000000">
                      <a:alpha val="43137"/>
                    </a:srgbClr>
                  </a:outerShdw>
                </a:effectLst>
              </a:rPr>
              <a:t>In culture, particularly the arts:</a:t>
            </a:r>
          </a:p>
          <a:p>
            <a:pPr lvl="1" eaLnBrk="1" hangingPunct="1"/>
            <a:r>
              <a:rPr lang="en-US" dirty="0" smtClean="0">
                <a:effectLst>
                  <a:outerShdw blurRad="38100" dist="38100" dir="2700000" algn="tl">
                    <a:srgbClr val="000000">
                      <a:alpha val="43137"/>
                    </a:srgbClr>
                  </a:outerShdw>
                </a:effectLst>
              </a:rPr>
              <a:t>The TV sitcom, Seinfeld, is a show, according to its creators, about nothing.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1 Classroom courses\04 HTH180- Christian Mind\Lessons\13.1- nihilism\seinfeld.jpg"/>
          <p:cNvPicPr>
            <a:picLocks noChangeAspect="1" noChangeArrowheads="1"/>
          </p:cNvPicPr>
          <p:nvPr/>
        </p:nvPicPr>
        <p:blipFill>
          <a:blip r:embed="rId3" cstate="print"/>
          <a:srcRect/>
          <a:stretch>
            <a:fillRect/>
          </a:stretch>
        </p:blipFill>
        <p:spPr bwMode="auto">
          <a:xfrm>
            <a:off x="4876800" y="3733800"/>
            <a:ext cx="2819400" cy="28194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fact the show focuses on minutia, not exactly nothing. </a:t>
            </a:r>
          </a:p>
          <a:p>
            <a:pPr lvl="1" eaLnBrk="1" hangingPunct="1"/>
            <a:r>
              <a:rPr lang="en-US" dirty="0" smtClean="0">
                <a:effectLst>
                  <a:outerShdw blurRad="38100" dist="38100" dir="2700000" algn="tl">
                    <a:srgbClr val="000000">
                      <a:alpha val="43137"/>
                    </a:srgbClr>
                  </a:outerShdw>
                </a:effectLst>
              </a:rPr>
              <a:t>It has been the subject of several studies as it relates to post modernism, narcissism, nihilism.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896</TotalTime>
  <Words>3010</Words>
  <Application>Microsoft Office PowerPoint</Application>
  <PresentationFormat>On-screen Show (4:3)</PresentationFormat>
  <Paragraphs>201</Paragraphs>
  <Slides>62</Slides>
  <Notes>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66</cp:revision>
  <dcterms:created xsi:type="dcterms:W3CDTF">2008-02-11T10:50:27Z</dcterms:created>
  <dcterms:modified xsi:type="dcterms:W3CDTF">2013-10-15T20:12:58Z</dcterms:modified>
</cp:coreProperties>
</file>