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72" r:id="rId14"/>
    <p:sldId id="273" r:id="rId15"/>
    <p:sldId id="274" r:id="rId16"/>
    <p:sldId id="276" r:id="rId17"/>
    <p:sldId id="277" r:id="rId18"/>
    <p:sldId id="278" r:id="rId19"/>
    <p:sldId id="279" r:id="rId20"/>
    <p:sldId id="280" r:id="rId21"/>
    <p:sldId id="281" r:id="rId22"/>
    <p:sldId id="282" r:id="rId23"/>
    <p:sldId id="283" r:id="rId24"/>
    <p:sldId id="284" r:id="rId25"/>
    <p:sldId id="285" r:id="rId26"/>
    <p:sldId id="264"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Atheistic Existentialism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was in the 1930’s that atheistic existentialism really took root and became a response to nihilism.</a:t>
            </a:r>
          </a:p>
          <a:p>
            <a:pPr lvl="1" eaLnBrk="1" hangingPunct="1"/>
            <a:r>
              <a:rPr lang="en-US" dirty="0" smtClean="0">
                <a:effectLst>
                  <a:outerShdw blurRad="38100" dist="38100" dir="2700000" algn="tl">
                    <a:srgbClr val="000000">
                      <a:alpha val="43137"/>
                    </a:srgbClr>
                  </a:outerShdw>
                </a:effectLst>
              </a:rPr>
              <a:t>Life really did seem to be absurd, and humans did seem to be meaningless.</a:t>
            </a:r>
          </a:p>
          <a:p>
            <a:pPr lvl="1" eaLnBrk="1" hangingPunct="1"/>
            <a:r>
              <a:rPr lang="en-US" dirty="0" smtClean="0">
                <a:effectLst>
                  <a:outerShdw blurRad="38100" dist="38100" dir="2700000" algn="tl">
                    <a:srgbClr val="000000">
                      <a:alpha val="43137"/>
                    </a:srgbClr>
                  </a:outerShdw>
                </a:effectLst>
              </a:rPr>
              <a:t>Add to that just a touch of hope, and the thinkers of the time were not ready to quite give up.</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Albert Camus and Jean-Paul Sartre are two of the initiators, and we will be spending most of our time discussing their ideas.</a:t>
            </a:r>
          </a:p>
          <a:p>
            <a:pPr lvl="2" eaLnBrk="1" hangingPunct="1"/>
            <a:r>
              <a:rPr lang="en-US" dirty="0" smtClean="0">
                <a:effectLst>
                  <a:outerShdw blurRad="38100" dist="38100" dir="2700000" algn="tl">
                    <a:srgbClr val="000000">
                      <a:alpha val="43137"/>
                    </a:srgbClr>
                  </a:outerShdw>
                </a:effectLst>
              </a:rPr>
              <a:t>However, Martin Heidegger and many more were at the scene.</a:t>
            </a:r>
          </a:p>
          <a:p>
            <a:pPr lvl="2" eaLnBrk="1" hangingPunct="1"/>
            <a:r>
              <a:rPr lang="en-US" dirty="0" smtClean="0">
                <a:effectLst>
                  <a:outerShdw blurRad="38100" dist="38100" dir="2700000" algn="tl">
                    <a:srgbClr val="000000">
                      <a:alpha val="43137"/>
                    </a:srgbClr>
                  </a:outerShdw>
                </a:effectLst>
              </a:rPr>
              <a:t>It’s worth noting that what was happening in the discussion rooms did not make it into the popular culture really until the 1950’s. Which set the stage for the 1960’s.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4.2- atheistic existentialism\sartre, 1905.jpg"/>
          <p:cNvPicPr>
            <a:picLocks noChangeAspect="1" noChangeArrowheads="1"/>
          </p:cNvPicPr>
          <p:nvPr/>
        </p:nvPicPr>
        <p:blipFill>
          <a:blip r:embed="rId3" cstate="print"/>
          <a:srcRect/>
          <a:stretch>
            <a:fillRect/>
          </a:stretch>
        </p:blipFill>
        <p:spPr bwMode="auto">
          <a:xfrm>
            <a:off x="914400" y="2362200"/>
            <a:ext cx="2217175" cy="3124201"/>
          </a:xfrm>
          <a:prstGeom prst="rect">
            <a:avLst/>
          </a:prstGeom>
          <a:ln w="19050">
            <a:solidFill>
              <a:schemeClr val="tx1"/>
            </a:solidFill>
          </a:ln>
          <a:effectLst>
            <a:outerShdw blurRad="292100" dist="139700" dir="2700000" algn="tl" rotWithShape="0">
              <a:srgbClr val="333333">
                <a:alpha val="65000"/>
              </a:srgbClr>
            </a:outerShdw>
          </a:effectLst>
        </p:spPr>
      </p:pic>
      <p:pic>
        <p:nvPicPr>
          <p:cNvPr id="6" name="Picture 3" descr="C:\Data\08 RMC\03 COURSES\1 Classroom courses\04 HTH180- Christian Mind\Lessons\14.2- atheistic existentialism\Heidegger 1889.jpg"/>
          <p:cNvPicPr>
            <a:picLocks noChangeAspect="1" noChangeArrowheads="1"/>
          </p:cNvPicPr>
          <p:nvPr/>
        </p:nvPicPr>
        <p:blipFill>
          <a:blip r:embed="rId4" cstate="print"/>
          <a:srcRect/>
          <a:stretch>
            <a:fillRect/>
          </a:stretch>
        </p:blipFill>
        <p:spPr bwMode="auto">
          <a:xfrm>
            <a:off x="4087004" y="2362200"/>
            <a:ext cx="2161396" cy="3124200"/>
          </a:xfrm>
          <a:prstGeom prst="rect">
            <a:avLst/>
          </a:prstGeom>
          <a:ln w="19050">
            <a:solidFill>
              <a:schemeClr val="tx1"/>
            </a:solidFill>
          </a:ln>
          <a:effectLst>
            <a:outerShdw blurRad="292100" dist="139700" dir="2700000" algn="tl" rotWithShape="0">
              <a:srgbClr val="333333">
                <a:alpha val="65000"/>
              </a:srgbClr>
            </a:outerShdw>
          </a:effectLst>
        </p:spPr>
      </p:pic>
      <p:sp>
        <p:nvSpPr>
          <p:cNvPr id="9" name="TextBox 8"/>
          <p:cNvSpPr txBox="1"/>
          <p:nvPr/>
        </p:nvSpPr>
        <p:spPr>
          <a:xfrm>
            <a:off x="3429000" y="5562600"/>
            <a:ext cx="350520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rPr>
              <a:t>Martin Heidegger,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800" kern="0" dirty="0" smtClean="0">
                <a:solidFill>
                  <a:sysClr val="window" lastClr="FFFFFF"/>
                </a:solidFill>
                <a:effectLst>
                  <a:outerShdw blurRad="38100" dist="38100" dir="2700000" algn="tl">
                    <a:srgbClr val="000000">
                      <a:alpha val="43137"/>
                    </a:srgbClr>
                  </a:outerShdw>
                </a:effectLst>
              </a:rPr>
              <a:t>1</a:t>
            </a:r>
            <a:r>
              <a:rPr kumimoji="0" 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rPr>
              <a:t>889</a:t>
            </a:r>
            <a:endParaRPr kumimoji="0" lang="en-US"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endParaRPr>
          </a:p>
        </p:txBody>
      </p:sp>
      <p:sp>
        <p:nvSpPr>
          <p:cNvPr id="10" name="TextBox 9"/>
          <p:cNvSpPr txBox="1"/>
          <p:nvPr/>
        </p:nvSpPr>
        <p:spPr>
          <a:xfrm>
            <a:off x="963439" y="5486400"/>
            <a:ext cx="2173993" cy="95410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rPr>
              <a:t>Jean-Paul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rPr>
              <a:t>Sartre, 1905</a:t>
            </a:r>
            <a:endParaRPr kumimoji="0" lang="en-US"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Existentialism is so culturally pervasive, that when people in North America read the propositions, they aren’t really sure what assumptions they are making, because it would never occur to them of any other way of thinking.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Similarities to Naturalism</a:t>
            </a:r>
          </a:p>
          <a:p>
            <a:pPr eaLnBrk="1" hangingPunct="1"/>
            <a:r>
              <a:rPr lang="en-US" dirty="0" smtClean="0">
                <a:effectLst>
                  <a:outerShdw blurRad="38100" dist="38100" dir="2700000" algn="tl">
                    <a:srgbClr val="000000">
                      <a:alpha val="43137"/>
                    </a:srgbClr>
                  </a:outerShdw>
                </a:effectLst>
              </a:rPr>
              <a:t>What is the nature of Ultimate reality?</a:t>
            </a:r>
          </a:p>
          <a:p>
            <a:pPr lvl="1" eaLnBrk="1" hangingPunct="1"/>
            <a:r>
              <a:rPr lang="en-US" dirty="0" smtClean="0">
                <a:effectLst>
                  <a:outerShdw blurRad="38100" dist="38100" dir="2700000" algn="tl">
                    <a:srgbClr val="000000">
                      <a:alpha val="43137"/>
                    </a:srgbClr>
                  </a:outerShdw>
                </a:effectLst>
              </a:rPr>
              <a:t>Matter exists eternally.</a:t>
            </a:r>
          </a:p>
          <a:p>
            <a:pPr lvl="1" eaLnBrk="1" hangingPunct="1"/>
            <a:r>
              <a:rPr lang="en-US" dirty="0" smtClean="0">
                <a:effectLst>
                  <a:outerShdw blurRad="38100" dist="38100" dir="2700000" algn="tl">
                    <a:srgbClr val="000000">
                      <a:alpha val="43137"/>
                    </a:srgbClr>
                  </a:outerShdw>
                </a:effectLst>
              </a:rPr>
              <a:t>God does not exist at all.</a:t>
            </a:r>
          </a:p>
          <a:p>
            <a:pPr eaLnBrk="1" hangingPunct="1"/>
            <a:r>
              <a:rPr lang="en-US" dirty="0" smtClean="0">
                <a:effectLst>
                  <a:outerShdw blurRad="38100" dist="38100" dir="2700000" algn="tl">
                    <a:srgbClr val="000000">
                      <a:alpha val="43137"/>
                    </a:srgbClr>
                  </a:outerShdw>
                </a:effectLst>
              </a:rPr>
              <a:t>What will happen at death?</a:t>
            </a:r>
          </a:p>
          <a:p>
            <a:pPr lvl="1" eaLnBrk="1" hangingPunct="1"/>
            <a:r>
              <a:rPr lang="en-US" dirty="0" smtClean="0">
                <a:effectLst>
                  <a:outerShdw blurRad="38100" dist="38100" dir="2700000" algn="tl">
                    <a:srgbClr val="000000">
                      <a:alpha val="43137"/>
                    </a:srgbClr>
                  </a:outerShdw>
                </a:effectLst>
              </a:rPr>
              <a:t>Death is an extinction of personality and individuality.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a:t>
            </a:r>
          </a:p>
          <a:p>
            <a:pPr lvl="1" eaLnBrk="1" hangingPunct="1"/>
            <a:r>
              <a:rPr lang="en-US" dirty="0" smtClean="0">
                <a:effectLst>
                  <a:outerShdw blurRad="38100" dist="38100" dir="2700000" algn="tl">
                    <a:srgbClr val="000000">
                      <a:alpha val="43137"/>
                    </a:srgbClr>
                  </a:outerShdw>
                </a:effectLst>
              </a:rPr>
              <a:t>Through human reason, including the methods of science, we can know the universe.</a:t>
            </a:r>
          </a:p>
          <a:p>
            <a:pPr lvl="1" eaLnBrk="1" hangingPunct="1"/>
            <a:r>
              <a:rPr lang="en-US" dirty="0" smtClean="0">
                <a:effectLst>
                  <a:outerShdw blurRad="38100" dist="38100" dir="2700000" algn="tl">
                    <a:srgbClr val="000000">
                      <a:alpha val="43137"/>
                    </a:srgbClr>
                  </a:outerShdw>
                </a:effectLst>
              </a:rPr>
              <a:t>The cosmos, including this world, is understood to be in its normal state.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basis for morality?</a:t>
            </a:r>
          </a:p>
          <a:p>
            <a:pPr lvl="1" eaLnBrk="1" hangingPunct="1"/>
            <a:r>
              <a:rPr lang="en-US" dirty="0" smtClean="0">
                <a:effectLst>
                  <a:outerShdw blurRad="38100" dist="38100" dir="2700000" algn="tl">
                    <a:srgbClr val="000000">
                      <a:alpha val="43137"/>
                    </a:srgbClr>
                  </a:outerShdw>
                </a:effectLst>
              </a:rPr>
              <a:t>Ethics is only related to human beings.</a:t>
            </a:r>
          </a:p>
          <a:p>
            <a:pPr eaLnBrk="1" hangingPunct="1"/>
            <a:r>
              <a:rPr lang="en-US" dirty="0" smtClean="0">
                <a:effectLst>
                  <a:outerShdw blurRad="38100" dist="38100" dir="2700000" algn="tl">
                    <a:srgbClr val="000000">
                      <a:alpha val="43137"/>
                    </a:srgbClr>
                  </a:outerShdw>
                </a:effectLst>
              </a:rPr>
              <a:t>What is the meaning of human history?</a:t>
            </a:r>
          </a:p>
          <a:p>
            <a:pPr lvl="1" eaLnBrk="1" hangingPunct="1"/>
            <a:r>
              <a:rPr lang="en-US" dirty="0" smtClean="0">
                <a:effectLst>
                  <a:outerShdw blurRad="38100" dist="38100" dir="2700000" algn="tl">
                    <a:srgbClr val="000000">
                      <a:alpha val="43137"/>
                    </a:srgbClr>
                  </a:outerShdw>
                </a:effectLst>
              </a:rPr>
              <a:t>History is a linear stream of events linked by cause and effect but without an overarching purpose.</a:t>
            </a:r>
          </a:p>
          <a:p>
            <a:pPr lvl="1" eaLnBrk="1" hangingPunct="1"/>
            <a:r>
              <a:rPr lang="en-US" dirty="0" smtClean="0">
                <a:effectLst>
                  <a:outerShdw blurRad="38100" dist="38100" dir="2700000" algn="tl">
                    <a:srgbClr val="000000">
                      <a:alpha val="43137"/>
                    </a:srgbClr>
                  </a:outerShdw>
                </a:effectLst>
              </a:rPr>
              <a:t>Life is absurd.</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4.2- atheistic existentialism\chickengps2.jpg"/>
          <p:cNvPicPr>
            <a:picLocks noChangeAspect="1" noChangeArrowheads="1"/>
          </p:cNvPicPr>
          <p:nvPr/>
        </p:nvPicPr>
        <p:blipFill>
          <a:blip r:embed="rId3" cstate="print"/>
          <a:srcRect/>
          <a:stretch>
            <a:fillRect/>
          </a:stretch>
        </p:blipFill>
        <p:spPr bwMode="auto">
          <a:xfrm>
            <a:off x="1143000" y="1600200"/>
            <a:ext cx="4953000" cy="4901406"/>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Differences from Naturalism</a:t>
            </a:r>
          </a:p>
          <a:p>
            <a:pPr eaLnBrk="1" hangingPunct="1"/>
            <a:r>
              <a:rPr lang="en-US" dirty="0" smtClean="0">
                <a:effectLst>
                  <a:outerShdw blurRad="38100" dist="38100" dir="2700000" algn="tl">
                    <a:srgbClr val="000000">
                      <a:alpha val="43137"/>
                    </a:srgbClr>
                  </a:outerShdw>
                </a:effectLst>
              </a:rPr>
              <a:t>What is the nature of physical reality?</a:t>
            </a:r>
          </a:p>
          <a:p>
            <a:pPr lvl="1" eaLnBrk="1" hangingPunct="1"/>
            <a:r>
              <a:rPr lang="en-US" dirty="0" smtClean="0">
                <a:effectLst>
                  <a:outerShdw blurRad="38100" dist="38100" dir="2700000" algn="tl">
                    <a:srgbClr val="000000">
                      <a:alpha val="43137"/>
                    </a:srgbClr>
                  </a:outerShdw>
                </a:effectLst>
              </a:rPr>
              <a:t>The cosmos is composed solely of matter, but to human beings, reality appears in two forms—subjective and objective.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How many existentialists does it take to change a light bulb?</a:t>
            </a:r>
          </a:p>
          <a:p>
            <a:pPr eaLnBrk="1" hangingPunct="1"/>
            <a:r>
              <a:rPr lang="en-US" dirty="0" smtClean="0">
                <a:effectLst>
                  <a:outerShdw blurRad="38100" dist="38100" dir="2700000" algn="tl">
                    <a:srgbClr val="000000">
                      <a:alpha val="43137"/>
                    </a:srgbClr>
                  </a:outerShdw>
                </a:effectLst>
              </a:rPr>
              <a:t>Two. One to change the light bulb and one to observe how the light bulb symbolizes an incandescent beacon of subjectivity in a netherworld of Cosmic Nothingness.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Objective is the world of seeing, touching, tasting, of everything that exists in the physical world.</a:t>
            </a:r>
          </a:p>
          <a:p>
            <a:pPr lvl="2" eaLnBrk="1" hangingPunct="1"/>
            <a:r>
              <a:rPr lang="en-US" dirty="0" smtClean="0">
                <a:effectLst>
                  <a:outerShdw blurRad="38100" dist="38100" dir="2700000" algn="tl">
                    <a:srgbClr val="000000">
                      <a:alpha val="43137"/>
                    </a:srgbClr>
                  </a:outerShdw>
                </a:effectLst>
              </a:rPr>
              <a:t>It existed for millions of years, but unconsciously.</a:t>
            </a:r>
          </a:p>
          <a:p>
            <a:pPr lvl="2" eaLnBrk="1" hangingPunct="1"/>
            <a:r>
              <a:rPr lang="en-US" dirty="0" smtClean="0">
                <a:effectLst>
                  <a:outerShdw blurRad="38100" dist="38100" dir="2700000" algn="tl">
                    <a:srgbClr val="000000">
                      <a:alpha val="43137"/>
                    </a:srgbClr>
                  </a:outerShdw>
                </a:effectLst>
              </a:rPr>
              <a:t>It did not know it existed, nor was it able to determine its own actions.</a:t>
            </a:r>
          </a:p>
          <a:p>
            <a:pPr lvl="2" eaLnBrk="1" hangingPunct="1"/>
            <a:r>
              <a:rPr lang="en-US" dirty="0" smtClean="0">
                <a:effectLst>
                  <a:outerShdw blurRad="38100" dist="38100" dir="2700000" algn="tl">
                    <a:srgbClr val="000000">
                      <a:alpha val="43137"/>
                    </a:srgbClr>
                  </a:outerShdw>
                </a:effectLst>
              </a:rPr>
              <a:t>It was unknowingly part of the system of cause and effect.</a:t>
            </a:r>
          </a:p>
          <a:p>
            <a:pPr lvl="2" eaLnBrk="1" hangingPunct="1"/>
            <a:r>
              <a:rPr lang="en-US" dirty="0" smtClean="0">
                <a:effectLst>
                  <a:outerShdw blurRad="38100" dist="38100" dir="2700000" algn="tl">
                    <a:srgbClr val="000000">
                      <a:alpha val="43137"/>
                    </a:srgbClr>
                  </a:outerShdw>
                </a:effectLst>
              </a:rPr>
              <a:t>Eventually, along came human beings.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And with humans came a second kind of knowing (</a:t>
            </a:r>
            <a:r>
              <a:rPr lang="en-US" smtClean="0">
                <a:effectLst>
                  <a:outerShdw blurRad="38100" dist="38100" dir="2700000" algn="tl">
                    <a:srgbClr val="000000">
                      <a:alpha val="43137"/>
                    </a:srgbClr>
                  </a:outerShdw>
                </a:effectLst>
              </a:rPr>
              <a:t>subjective).</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A self-aware, self-determining kind.</a:t>
            </a:r>
          </a:p>
          <a:p>
            <a:pPr lvl="2" eaLnBrk="1" hangingPunct="1"/>
            <a:r>
              <a:rPr lang="en-US" dirty="0" smtClean="0">
                <a:effectLst>
                  <a:outerShdw blurRad="38100" dist="38100" dir="2700000" algn="tl">
                    <a:srgbClr val="000000">
                      <a:alpha val="43137"/>
                    </a:srgbClr>
                  </a:outerShdw>
                </a:effectLst>
              </a:rPr>
              <a:t>Since we don’t know how this came to be, it isn't discussed much, and frankly isn’t that important.</a:t>
            </a:r>
          </a:p>
          <a:p>
            <a:pPr lvl="2" eaLnBrk="1" hangingPunct="1"/>
            <a:r>
              <a:rPr lang="en-US" dirty="0" smtClean="0">
                <a:effectLst>
                  <a:outerShdw blurRad="38100" dist="38100" dir="2700000" algn="tl">
                    <a:srgbClr val="000000">
                      <a:alpha val="43137"/>
                    </a:srgbClr>
                  </a:outerShdw>
                </a:effectLst>
              </a:rPr>
              <a:t>It is a leap of faith that we humans have a subjectivity, but we are stuck with it none-the-less.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Subjectivity is quite different from the objectivity of the rest of the world.</a:t>
            </a:r>
          </a:p>
          <a:p>
            <a:pPr lvl="2" eaLnBrk="1" hangingPunct="1"/>
            <a:r>
              <a:rPr lang="en-US" dirty="0" smtClean="0">
                <a:effectLst>
                  <a:outerShdw blurRad="38100" dist="38100" dir="2700000" algn="tl">
                    <a:srgbClr val="000000">
                      <a:alpha val="43137"/>
                    </a:srgbClr>
                  </a:outerShdw>
                </a:effectLst>
              </a:rPr>
              <a:t>Science and logic don’t comment much on subjectivity, since it cannot be known by those methods.</a:t>
            </a:r>
          </a:p>
          <a:p>
            <a:pPr lvl="2" eaLnBrk="1" hangingPunct="1"/>
            <a:r>
              <a:rPr lang="en-US" dirty="0" smtClean="0">
                <a:effectLst>
                  <a:outerShdw blurRad="38100" dist="38100" dir="2700000" algn="tl">
                    <a:srgbClr val="000000">
                      <a:alpha val="43137"/>
                    </a:srgbClr>
                  </a:outerShdw>
                </a:effectLst>
              </a:rPr>
              <a:t>What does it mean to study “love” by science?  Its nonsense.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Because we are the only beings in the universe with this great gift of subjectivity, it must be very grand, indeed.</a:t>
            </a:r>
          </a:p>
          <a:p>
            <a:pPr lvl="2" eaLnBrk="1" hangingPunct="1"/>
            <a:r>
              <a:rPr lang="en-US" dirty="0" smtClean="0">
                <a:effectLst>
                  <a:outerShdw blurRad="38100" dist="38100" dir="2700000" algn="tl">
                    <a:srgbClr val="000000">
                      <a:alpha val="43137"/>
                    </a:srgbClr>
                  </a:outerShdw>
                </a:effectLst>
              </a:rPr>
              <a:t>In fact, existentialism says that it is the subjectivity that makes us what we are as humans, at the top of the evolutionary heap.</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Objective reality we cannot control; it is absurd.</a:t>
            </a:r>
          </a:p>
          <a:p>
            <a:pPr lvl="2" eaLnBrk="1" hangingPunct="1"/>
            <a:r>
              <a:rPr lang="en-US" dirty="0" smtClean="0">
                <a:effectLst>
                  <a:outerShdw blurRad="38100" dist="38100" dir="2700000" algn="tl">
                    <a:srgbClr val="000000">
                      <a:alpha val="43137"/>
                    </a:srgbClr>
                  </a:outerShdw>
                </a:effectLst>
              </a:rPr>
              <a:t>Subjective reality is beyond science and logic—and it is where we find meaning, significance and value. And it is in subjectivity we have complete control.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does it mean to be human?</a:t>
            </a:r>
          </a:p>
          <a:p>
            <a:pPr lvl="1" eaLnBrk="1" hangingPunct="1"/>
            <a:r>
              <a:rPr lang="en-US" dirty="0" smtClean="0">
                <a:effectLst>
                  <a:outerShdw blurRad="38100" dist="38100" dir="2700000" algn="tl">
                    <a:srgbClr val="000000">
                      <a:alpha val="43137"/>
                    </a:srgbClr>
                  </a:outerShdw>
                </a:effectLst>
              </a:rPr>
              <a:t>Human beings are complex machines and personality is an interrelation of chemical and physical properties we do not yet fully understand.</a:t>
            </a:r>
          </a:p>
          <a:p>
            <a:pPr lvl="1" eaLnBrk="1" hangingPunct="1"/>
            <a:r>
              <a:rPr lang="en-US" dirty="0" smtClean="0">
                <a:effectLst>
                  <a:outerShdw blurRad="38100" dist="38100" dir="2700000" algn="tl">
                    <a:srgbClr val="000000">
                      <a:alpha val="43137"/>
                    </a:srgbClr>
                  </a:outerShdw>
                </a:effectLst>
              </a:rPr>
              <a:t>For human beings alone existence proceeds essence, people make themselves who they are.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Sartre states, “If there is no God, there is at least one being in whom existence proceeds essence, a being who exists before he can be defined by any concept…and this being is man.”</a:t>
            </a:r>
          </a:p>
          <a:p>
            <a:pPr lvl="2"/>
            <a:r>
              <a:rPr lang="en-US" dirty="0" smtClean="0">
                <a:effectLst>
                  <a:outerShdw blurRad="38100" dist="38100" dir="2700000" algn="tl">
                    <a:srgbClr val="000000">
                      <a:alpha val="43137"/>
                    </a:srgbClr>
                  </a:outerShdw>
                </a:effectLst>
              </a:rPr>
              <a:t>A being exists, and when it has decided what to make of himself, only then does it receive its essence.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 tree is always merely a tree. It can never become anything other.</a:t>
            </a:r>
          </a:p>
          <a:p>
            <a:pPr lvl="2" eaLnBrk="1" hangingPunct="1"/>
            <a:r>
              <a:rPr lang="en-US" dirty="0" smtClean="0">
                <a:effectLst>
                  <a:outerShdw blurRad="38100" dist="38100" dir="2700000" algn="tl">
                    <a:srgbClr val="000000">
                      <a:alpha val="43137"/>
                    </a:srgbClr>
                  </a:outerShdw>
                </a:effectLst>
              </a:rPr>
              <a:t>Further, it will always be the same kind of tree. Its essence does not change.</a:t>
            </a:r>
          </a:p>
          <a:p>
            <a:pPr lvl="2" eaLnBrk="1" hangingPunct="1"/>
            <a:r>
              <a:rPr lang="en-US" dirty="0" smtClean="0">
                <a:effectLst>
                  <a:outerShdw blurRad="38100" dist="38100" dir="2700000" algn="tl">
                    <a:srgbClr val="000000">
                      <a:alpha val="43137"/>
                    </a:srgbClr>
                  </a:outerShdw>
                </a:effectLst>
              </a:rPr>
              <a:t>(Same with a rock, dog or water.)</a:t>
            </a:r>
          </a:p>
          <a:p>
            <a:pPr lvl="2" eaLnBrk="1" hangingPunct="1"/>
            <a:r>
              <a:rPr lang="en-US" dirty="0" smtClean="0">
                <a:effectLst>
                  <a:outerShdw blurRad="38100" dist="38100" dir="2700000" algn="tl">
                    <a:srgbClr val="000000">
                      <a:alpha val="43137"/>
                    </a:srgbClr>
                  </a:outerShdw>
                </a:effectLst>
              </a:rPr>
              <a:t>A human being will only become so after it decides what kind of human to be.</a:t>
            </a:r>
          </a:p>
          <a:p>
            <a:pPr lvl="2" eaLnBrk="1" hangingPunct="1"/>
            <a:r>
              <a:rPr lang="en-US" dirty="0" smtClean="0">
                <a:effectLst>
                  <a:outerShdw blurRad="38100" dist="38100" dir="2700000" algn="tl">
                    <a:srgbClr val="000000">
                      <a:alpha val="43137"/>
                    </a:srgbClr>
                  </a:outerShdw>
                </a:effectLst>
              </a:rPr>
              <a:t>However, this is contradictory.</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4.2- atheistic existentialism\chickendots.jpg"/>
          <p:cNvPicPr>
            <a:picLocks noChangeAspect="1" noChangeArrowheads="1"/>
          </p:cNvPicPr>
          <p:nvPr/>
        </p:nvPicPr>
        <p:blipFill>
          <a:blip r:embed="rId3" cstate="print"/>
          <a:srcRect/>
          <a:stretch>
            <a:fillRect/>
          </a:stretch>
        </p:blipFill>
        <p:spPr bwMode="auto">
          <a:xfrm>
            <a:off x="1066800" y="1447800"/>
            <a:ext cx="5105400" cy="51054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does it mean to be human? (Continued)</a:t>
            </a:r>
          </a:p>
          <a:p>
            <a:pPr lvl="1" eaLnBrk="1" hangingPunct="1"/>
            <a:r>
              <a:rPr lang="en-US" dirty="0" smtClean="0">
                <a:effectLst>
                  <a:outerShdw blurRad="38100" dist="38100" dir="2700000" algn="tl">
                    <a:srgbClr val="000000">
                      <a:alpha val="43137"/>
                    </a:srgbClr>
                  </a:outerShdw>
                </a:effectLst>
              </a:rPr>
              <a:t>Each person is totally free with regards to his nature and destiny.</a:t>
            </a:r>
          </a:p>
          <a:p>
            <a:pPr lvl="1" eaLnBrk="1" hangingPunct="1"/>
            <a:r>
              <a:rPr lang="en-US" dirty="0" smtClean="0">
                <a:effectLst>
                  <a:outerShdw blurRad="38100" dist="38100" dir="2700000" algn="tl">
                    <a:srgbClr val="000000">
                      <a:alpha val="43137"/>
                    </a:srgbClr>
                  </a:outerShdw>
                </a:effectLst>
              </a:rPr>
              <a:t>We are capable of doing anything imaginable with our subjectivity.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Definition</a:t>
            </a:r>
          </a:p>
          <a:p>
            <a:r>
              <a:rPr lang="en-US" dirty="0" smtClean="0">
                <a:effectLst>
                  <a:outerShdw blurRad="38100" dist="38100" dir="2700000" algn="tl">
                    <a:srgbClr val="000000">
                      <a:alpha val="43137"/>
                    </a:srgbClr>
                  </a:outerShdw>
                </a:effectLst>
              </a:rPr>
              <a:t>Existentialism gets its name from the idea of existing. This is their starting point.</a:t>
            </a:r>
          </a:p>
          <a:p>
            <a:r>
              <a:rPr lang="en-US" dirty="0" smtClean="0">
                <a:effectLst>
                  <a:outerShdw blurRad="38100" dist="38100" dir="2700000" algn="tl">
                    <a:srgbClr val="000000">
                      <a:alpha val="43137"/>
                    </a:srgbClr>
                  </a:outerShdw>
                </a:effectLst>
              </a:rPr>
              <a:t>The difference between theistic and atheistic existentialism is more than one simply holding that God exists, and the other not.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We can think, will, imagine, dream, consider, ponder, and invent.</a:t>
            </a:r>
          </a:p>
          <a:p>
            <a:pPr lvl="1" eaLnBrk="1" hangingPunct="1"/>
            <a:r>
              <a:rPr lang="en-US" dirty="0" smtClean="0">
                <a:effectLst>
                  <a:outerShdw blurRad="38100" dist="38100" dir="2700000" algn="tl">
                    <a:srgbClr val="000000">
                      <a:alpha val="43137"/>
                    </a:srgbClr>
                  </a:outerShdw>
                </a:effectLst>
              </a:rPr>
              <a:t>Each of us is king over our own subjective world.</a:t>
            </a:r>
          </a:p>
          <a:p>
            <a:pPr lvl="2" eaLnBrk="1" hangingPunct="1"/>
            <a:r>
              <a:rPr lang="en-US" dirty="0" smtClean="0">
                <a:effectLst>
                  <a:outerShdw blurRad="38100" dist="38100" dir="2700000" algn="tl">
                    <a:srgbClr val="000000">
                      <a:alpha val="43137"/>
                    </a:srgbClr>
                  </a:outerShdw>
                </a:effectLst>
              </a:rPr>
              <a:t>In fact, this is how we create value; by affirming our worth by our actions. </a:t>
            </a:r>
          </a:p>
          <a:p>
            <a:pPr lvl="2" eaLnBrk="1" hangingPunct="1"/>
            <a:r>
              <a:rPr lang="en-US" dirty="0" smtClean="0">
                <a:effectLst>
                  <a:outerShdw blurRad="38100" dist="38100" dir="2700000" algn="tl">
                    <a:srgbClr val="000000">
                      <a:alpha val="43137"/>
                    </a:srgbClr>
                  </a:outerShdw>
                </a:effectLst>
              </a:rPr>
              <a:t>I declare that I am brave or kind or an artist or a thinker. I am only valuable when I am actually doing what I said I am.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physical reality? What does it mean to be human? What will happen at death?</a:t>
            </a:r>
          </a:p>
          <a:p>
            <a:pPr lvl="1" eaLnBrk="1" hangingPunct="1"/>
            <a:r>
              <a:rPr lang="en-US" dirty="0" smtClean="0">
                <a:effectLst>
                  <a:outerShdw blurRad="38100" dist="38100" dir="2700000" algn="tl">
                    <a:srgbClr val="000000">
                      <a:alpha val="43137"/>
                    </a:srgbClr>
                  </a:outerShdw>
                </a:effectLst>
              </a:rPr>
              <a:t>The highly wrought and tightly organized objective world stands against human beings and appears absurd.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subjective world wishes and dreams and focuses and plans.</a:t>
            </a:r>
          </a:p>
          <a:p>
            <a:pPr lvl="2" eaLnBrk="1" hangingPunct="1"/>
            <a:r>
              <a:rPr lang="en-US" dirty="0" smtClean="0">
                <a:effectLst>
                  <a:outerShdw blurRad="38100" dist="38100" dir="2700000" algn="tl">
                    <a:srgbClr val="000000">
                      <a:alpha val="43137"/>
                    </a:srgbClr>
                  </a:outerShdw>
                </a:effectLst>
              </a:rPr>
              <a:t>The objective world has no part of that—it doesn’t care what happens, or about your desires, or even that it gets in the way of you achieving them.</a:t>
            </a:r>
          </a:p>
          <a:p>
            <a:pPr lvl="2" eaLnBrk="1" hangingPunct="1"/>
            <a:r>
              <a:rPr lang="en-US" dirty="0" smtClean="0">
                <a:effectLst>
                  <a:outerShdw blurRad="38100" dist="38100" dir="2700000" algn="tl">
                    <a:srgbClr val="000000">
                      <a:alpha val="43137"/>
                    </a:srgbClr>
                  </a:outerShdw>
                </a:effectLst>
              </a:rPr>
              <a:t>The objective world is organized; the subjective does not have order at all.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When we die, we are no longer subjective, but only objective—we become just another object in the universe full of objects.</a:t>
            </a:r>
          </a:p>
          <a:p>
            <a:pPr lvl="1" eaLnBrk="1" hangingPunct="1"/>
            <a:r>
              <a:rPr lang="en-US" dirty="0" smtClean="0">
                <a:effectLst>
                  <a:outerShdw blurRad="38100" dist="38100" dir="2700000" algn="tl">
                    <a:srgbClr val="000000">
                      <a:alpha val="43137"/>
                    </a:srgbClr>
                  </a:outerShdw>
                </a:effectLst>
              </a:rPr>
              <a:t>We stop being special.  Death is the final absurdity.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a:t>
            </a:r>
          </a:p>
          <a:p>
            <a:pPr lvl="1" eaLnBrk="1" hangingPunct="1"/>
            <a:r>
              <a:rPr lang="en-US" dirty="0" smtClean="0">
                <a:effectLst>
                  <a:outerShdw blurRad="38100" dist="38100" dir="2700000" algn="tl">
                    <a:srgbClr val="000000">
                      <a:alpha val="43137"/>
                    </a:srgbClr>
                  </a:outerShdw>
                </a:effectLst>
              </a:rPr>
              <a:t>In full recognition of, and against the absurdity of the objective world, the authentic person must revolt and create value.</a:t>
            </a:r>
          </a:p>
          <a:p>
            <a:pPr lvl="1" eaLnBrk="1" hangingPunct="1"/>
            <a:r>
              <a:rPr lang="en-US" dirty="0" smtClean="0">
                <a:effectLst>
                  <a:outerShdw blurRad="38100" dist="38100" dir="2700000" algn="tl">
                    <a:srgbClr val="000000">
                      <a:alpha val="43137"/>
                    </a:srgbClr>
                  </a:outerShdw>
                </a:effectLst>
              </a:rPr>
              <a:t>The objective world does not ask your advice when it decided that 2 plus 2 is 4.</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We cannot change how things are, that’s what makes it absurd to live within it. </a:t>
            </a:r>
          </a:p>
          <a:p>
            <a:pPr lvl="2" eaLnBrk="1" hangingPunct="1"/>
            <a:r>
              <a:rPr lang="en-US" dirty="0" smtClean="0">
                <a:effectLst>
                  <a:outerShdw blurRad="38100" dist="38100" dir="2700000" algn="tl">
                    <a:srgbClr val="000000">
                      <a:alpha val="43137"/>
                    </a:srgbClr>
                  </a:outerShdw>
                </a:effectLst>
              </a:rPr>
              <a:t>There is no negotiating with it. </a:t>
            </a:r>
          </a:p>
          <a:p>
            <a:pPr lvl="2" eaLnBrk="1" hangingPunct="1"/>
            <a:r>
              <a:rPr lang="en-US" dirty="0" smtClean="0">
                <a:effectLst>
                  <a:outerShdw blurRad="38100" dist="38100" dir="2700000" algn="tl">
                    <a:srgbClr val="000000">
                      <a:alpha val="43137"/>
                    </a:srgbClr>
                  </a:outerShdw>
                </a:effectLst>
              </a:rPr>
              <a:t>Even if we are not able to fully understand it, we must live within the system as given us.</a:t>
            </a:r>
          </a:p>
          <a:p>
            <a:pPr lvl="2" eaLnBrk="1" hangingPunct="1"/>
            <a:r>
              <a:rPr lang="en-US" dirty="0" smtClean="0">
                <a:effectLst>
                  <a:outerShdw blurRad="38100" dist="38100" dir="2700000" algn="tl">
                    <a:srgbClr val="000000">
                      <a:alpha val="43137"/>
                    </a:srgbClr>
                  </a:outerShdw>
                </a:effectLst>
              </a:rPr>
              <a:t>And not just live within, but to carve out a meaning for ourselves within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meaning of a man’s life consists in proving to himself every minute that he is a man and not a piano key.” </a:t>
            </a:r>
          </a:p>
          <a:p>
            <a:pPr lvl="1" eaLnBrk="1" hangingPunct="1"/>
            <a:r>
              <a:rPr lang="en-US" dirty="0" smtClean="0">
                <a:effectLst>
                  <a:outerShdw blurRad="38100" dist="38100" dir="2700000" algn="tl">
                    <a:srgbClr val="000000">
                      <a:alpha val="43137"/>
                    </a:srgbClr>
                  </a:outerShdw>
                </a:effectLst>
              </a:rPr>
              <a:t>We must rebel against the notion that we are just a cog in the machine of life by creating our own meaning.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basis for morality?</a:t>
            </a:r>
          </a:p>
          <a:p>
            <a:pPr lvl="1" eaLnBrk="1" hangingPunct="1"/>
            <a:r>
              <a:rPr lang="en-US" dirty="0" smtClean="0">
                <a:effectLst>
                  <a:outerShdw blurRad="38100" dist="38100" dir="2700000" algn="tl">
                    <a:srgbClr val="000000">
                      <a:alpha val="43137"/>
                    </a:srgbClr>
                  </a:outerShdw>
                </a:effectLst>
              </a:rPr>
              <a:t>The good action is the consciously chosen action.</a:t>
            </a:r>
          </a:p>
          <a:p>
            <a:pPr lvl="1" eaLnBrk="1" hangingPunct="1"/>
            <a:r>
              <a:rPr lang="en-US" dirty="0" smtClean="0">
                <a:effectLst>
                  <a:outerShdw blurRad="38100" dist="38100" dir="2700000" algn="tl">
                    <a:srgbClr val="000000">
                      <a:alpha val="43137"/>
                    </a:srgbClr>
                  </a:outerShdw>
                </a:effectLst>
              </a:rPr>
              <a:t>The good is whatever the person chooses, because it is an affirmation of who he is.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When things happen to us, especially if we don’t want them to, this is evil, because it renders us as </a:t>
            </a:r>
            <a:r>
              <a:rPr lang="en-US" dirty="0" err="1" smtClean="0">
                <a:effectLst>
                  <a:outerShdw blurRad="38100" dist="38100" dir="2700000" algn="tl">
                    <a:srgbClr val="000000">
                      <a:alpha val="43137"/>
                    </a:srgbClr>
                  </a:outerShdw>
                </a:effectLst>
              </a:rPr>
              <a:t>unhuman</a:t>
            </a:r>
            <a:r>
              <a:rPr lang="en-US" dirty="0" smtClean="0">
                <a:effectLst>
                  <a:outerShdw blurRad="38100" dist="38100" dir="2700000" algn="tl">
                    <a:srgbClr val="000000">
                      <a:alpha val="43137"/>
                    </a:srgbClr>
                  </a:outerShdw>
                </a:effectLst>
              </a:rPr>
              <a:t>; it has robbed us of our will, and ability to determine our own path.</a:t>
            </a:r>
          </a:p>
          <a:p>
            <a:pPr lvl="2"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C:\Data\08 RMC\03 COURSES\1 Classroom courses\04 HTH180- Christian Mind\Lessons\14.2- atheistic existentialism\truths and lies.jpg"/>
          <p:cNvPicPr/>
          <p:nvPr/>
        </p:nvPicPr>
        <p:blipFill>
          <a:blip r:embed="rId3" cstate="print"/>
          <a:srcRect/>
          <a:stretch>
            <a:fillRect/>
          </a:stretch>
        </p:blipFill>
        <p:spPr bwMode="auto">
          <a:xfrm>
            <a:off x="457200" y="1828800"/>
            <a:ext cx="6324600" cy="42672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 main difference is really the path that each took to realize it ought to be asking the question, because this definitely impacts how it is answered.</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response does this worldview invoke?</a:t>
            </a:r>
          </a:p>
          <a:p>
            <a:pPr lvl="1" eaLnBrk="1" hangingPunct="1"/>
            <a:r>
              <a:rPr lang="en-US" dirty="0" smtClean="0">
                <a:effectLst>
                  <a:outerShdw blurRad="38100" dist="38100" dir="2700000" algn="tl">
                    <a:srgbClr val="000000">
                      <a:alpha val="43137"/>
                    </a:srgbClr>
                  </a:outerShdw>
                </a:effectLst>
              </a:rPr>
              <a:t>The core commitment of every full-blown atheistic existentialist is to himself.</a:t>
            </a:r>
          </a:p>
          <a:p>
            <a:pPr lvl="1" eaLnBrk="1" hangingPunct="1"/>
            <a:r>
              <a:rPr lang="en-US" dirty="0" smtClean="0">
                <a:effectLst>
                  <a:outerShdw blurRad="38100" dist="38100" dir="2700000" algn="tl">
                    <a:srgbClr val="000000">
                      <a:alpha val="43137"/>
                    </a:srgbClr>
                  </a:outerShdw>
                </a:effectLst>
              </a:rPr>
              <a:t>Since they are the ones who have made themselves to be who they are, they are responsible only to themselves whether or not they are achieving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Conclusion</a:t>
            </a:r>
          </a:p>
          <a:p>
            <a:pPr eaLnBrk="1" hangingPunct="1"/>
            <a:r>
              <a:rPr lang="en-US" dirty="0" smtClean="0">
                <a:effectLst>
                  <a:outerShdw blurRad="38100" dist="38100" dir="2700000" algn="tl">
                    <a:srgbClr val="000000">
                      <a:alpha val="43137"/>
                    </a:srgbClr>
                  </a:outerShdw>
                </a:effectLst>
              </a:rPr>
              <a:t>It is possible that atheistic existentialism will eventually lead to solipsism or a kind of relativism (but without the proper basis for morality).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Solipsism - you as a person are the center of the universe. </a:t>
            </a:r>
          </a:p>
          <a:p>
            <a:pPr lvl="1" eaLnBrk="1" hangingPunct="1"/>
            <a:r>
              <a:rPr lang="en-US" dirty="0" smtClean="0">
                <a:effectLst>
                  <a:outerShdw blurRad="38100" dist="38100" dir="2700000" algn="tl">
                    <a:srgbClr val="000000">
                      <a:alpha val="43137"/>
                    </a:srgbClr>
                  </a:outerShdw>
                </a:effectLst>
              </a:rPr>
              <a:t>You alone create meaning, have value, and maybe even are the only one to actually exist. </a:t>
            </a:r>
          </a:p>
          <a:p>
            <a:pPr lvl="1" eaLnBrk="1" hangingPunct="1"/>
            <a:r>
              <a:rPr lang="en-US" dirty="0" smtClean="0">
                <a:effectLst>
                  <a:outerShdw blurRad="38100" dist="38100" dir="2700000" algn="tl">
                    <a:srgbClr val="000000">
                      <a:alpha val="43137"/>
                    </a:srgbClr>
                  </a:outerShdw>
                </a:effectLst>
              </a:rPr>
              <a:t>You’re the only important one, anyway.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So, does existentialism resolve nihilism? </a:t>
            </a:r>
          </a:p>
          <a:p>
            <a:pPr eaLnBrk="1" hangingPunct="1"/>
            <a:r>
              <a:rPr lang="en-US" dirty="0" smtClean="0">
                <a:effectLst>
                  <a:outerShdw blurRad="38100" dist="38100" dir="2700000" algn="tl">
                    <a:srgbClr val="000000">
                      <a:alpha val="43137"/>
                    </a:srgbClr>
                  </a:outerShdw>
                </a:effectLst>
              </a:rPr>
              <a:t>I think that it just puts on the mask of value, because at the end, they are pretty much the same thing.</a:t>
            </a:r>
          </a:p>
          <a:p>
            <a:pPr eaLnBrk="1" hangingPunct="1"/>
            <a:r>
              <a:rPr lang="en-US" dirty="0" smtClean="0">
                <a:effectLst>
                  <a:outerShdw blurRad="38100" dist="38100" dir="2700000" algn="tl">
                    <a:srgbClr val="000000">
                      <a:alpha val="43137"/>
                    </a:srgbClr>
                  </a:outerShdw>
                </a:effectLst>
              </a:rPr>
              <a:t>If I define who I am because of my subjectivity, I will always be fighting objectivity.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Objectivity will inevitably win out, and the absurdity continues. </a:t>
            </a:r>
          </a:p>
          <a:p>
            <a:pPr eaLnBrk="1" hangingPunct="1"/>
            <a:r>
              <a:rPr lang="en-US" dirty="0" smtClean="0">
                <a:effectLst>
                  <a:outerShdw blurRad="38100" dist="38100" dir="2700000" algn="tl">
                    <a:srgbClr val="000000">
                      <a:alpha val="43137"/>
                    </a:srgbClr>
                  </a:outerShdw>
                </a:effectLst>
              </a:rPr>
              <a:t>Nothing is really that different because both stories end the same way.</a:t>
            </a:r>
          </a:p>
          <a:p>
            <a:pPr eaLnBrk="1" hangingPunct="1"/>
            <a:r>
              <a:rPr lang="en-US" dirty="0" smtClean="0">
                <a:effectLst>
                  <a:outerShdw blurRad="38100" dist="38100" dir="2700000" algn="tl">
                    <a:srgbClr val="000000">
                      <a:alpha val="43137"/>
                    </a:srgbClr>
                  </a:outerShdw>
                </a:effectLst>
              </a:rPr>
              <a:t>Death wins out, and cancels the meaning of my existence, ultimately making life absurd.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4.2- atheistic existentialism\nutshell.jpg"/>
          <p:cNvPicPr>
            <a:picLocks noChangeAspect="1" noChangeArrowheads="1"/>
          </p:cNvPicPr>
          <p:nvPr/>
        </p:nvPicPr>
        <p:blipFill>
          <a:blip r:embed="rId3" cstate="print"/>
          <a:srcRect l="2970" r="1980"/>
          <a:stretch>
            <a:fillRect/>
          </a:stretch>
        </p:blipFill>
        <p:spPr bwMode="auto">
          <a:xfrm>
            <a:off x="533400" y="1524000"/>
            <a:ext cx="6019800" cy="4938019"/>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Background</a:t>
            </a:r>
          </a:p>
          <a:p>
            <a:pPr eaLnBrk="1" hangingPunct="1"/>
            <a:r>
              <a:rPr lang="en-US" dirty="0" smtClean="0">
                <a:effectLst>
                  <a:outerShdw blurRad="38100" dist="38100" dir="2700000" algn="tl">
                    <a:srgbClr val="000000">
                      <a:alpha val="43137"/>
                    </a:srgbClr>
                  </a:outerShdw>
                </a:effectLst>
              </a:rPr>
              <a:t>Atheistic existentialism has its roots in nihilism, and to quote one of the so-called fathers, Albert Camus, “A literature of despair is a contradiction in terms…in the darkest depths of our nihilism, I have sought only for the means to transcend nihilism.”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(Quote from Cruickshank, John. </a:t>
            </a:r>
            <a:r>
              <a:rPr lang="en-US" i="1" dirty="0" smtClean="0">
                <a:effectLst>
                  <a:outerShdw blurRad="38100" dist="38100" dir="2700000" algn="tl">
                    <a:srgbClr val="000000">
                      <a:alpha val="43137"/>
                    </a:srgbClr>
                  </a:outerShdw>
                </a:effectLst>
              </a:rPr>
              <a:t>Albert Camus and the Literature of Revolt</a:t>
            </a:r>
            <a:r>
              <a:rPr lang="en-US" dirty="0" smtClean="0">
                <a:effectLst>
                  <a:outerShdw blurRad="38100" dist="38100" dir="2700000" algn="tl">
                    <a:srgbClr val="000000">
                      <a:alpha val="43137"/>
                    </a:srgbClr>
                  </a:outerShdw>
                </a:effectLst>
              </a:rPr>
              <a:t>. New York: Oxford University Press, 1960. A careful study of Camus’s fiction and drama by a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knowledgeable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critic.)</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2" descr="C:\Data\08 RMC\03 COURSES\1 Classroom courses\04 HTH180- Christian Mind\Lessons\14.2- atheistic existentialism\Albert Camus -1913.jpg"/>
          <p:cNvPicPr>
            <a:picLocks noChangeAspect="1" noChangeArrowheads="1"/>
          </p:cNvPicPr>
          <p:nvPr/>
        </p:nvPicPr>
        <p:blipFill>
          <a:blip r:embed="rId3" cstate="print"/>
          <a:srcRect l="3586" r="37241" b="5263"/>
          <a:stretch>
            <a:fillRect/>
          </a:stretch>
        </p:blipFill>
        <p:spPr bwMode="auto">
          <a:xfrm>
            <a:off x="5029200" y="3872346"/>
            <a:ext cx="2444750" cy="2667000"/>
          </a:xfrm>
          <a:prstGeom prst="rect">
            <a:avLst/>
          </a:prstGeom>
          <a:ln w="19050">
            <a:solidFill>
              <a:schemeClr val="tx1"/>
            </a:solidFill>
          </a:ln>
          <a:effectLst>
            <a:outerShdw blurRad="292100" dist="139700" dir="2700000" algn="tl" rotWithShape="0">
              <a:srgbClr val="333333">
                <a:alpha val="65000"/>
              </a:srgbClr>
            </a:outerShdw>
          </a:effectLst>
        </p:spPr>
      </p:pic>
      <p:sp>
        <p:nvSpPr>
          <p:cNvPr id="8" name="TextBox 7"/>
          <p:cNvSpPr txBox="1"/>
          <p:nvPr/>
        </p:nvSpPr>
        <p:spPr>
          <a:xfrm>
            <a:off x="1447800" y="5257800"/>
            <a:ext cx="381000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rPr>
              <a:t>Albert Camus, 1913</a:t>
            </a:r>
            <a:endParaRPr kumimoji="0" lang="en-US"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is the goal of every significant worldview that has developed since nihilism. How do we get past this worldview of emptiness?</a:t>
            </a:r>
          </a:p>
          <a:p>
            <a:pPr lvl="1" eaLnBrk="1" hangingPunct="1"/>
            <a:r>
              <a:rPr lang="en-US" dirty="0" smtClean="0">
                <a:effectLst>
                  <a:outerShdw blurRad="38100" dist="38100" dir="2700000" algn="tl">
                    <a:srgbClr val="000000">
                      <a:alpha val="43137"/>
                    </a:srgbClr>
                  </a:outerShdw>
                </a:effectLst>
              </a:rPr>
              <a:t>All of them seem to agree, for the most part, with naturalism, but none are content with where it leads.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And so the thinker is led to rethink, not the whole of naturalism, but to tweak it, so as to arrive at a different, more hopeful conclusion.</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626</TotalTime>
  <Words>1824</Words>
  <Application>Microsoft Office PowerPoint</Application>
  <PresentationFormat>On-screen Show (4:3)</PresentationFormat>
  <Paragraphs>155</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62</cp:revision>
  <dcterms:created xsi:type="dcterms:W3CDTF">2008-02-11T10:50:27Z</dcterms:created>
  <dcterms:modified xsi:type="dcterms:W3CDTF">2013-10-15T20:16:08Z</dcterms:modified>
</cp:coreProperties>
</file>