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3" r:id="rId25"/>
    <p:sldId id="282" r:id="rId26"/>
    <p:sldId id="284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7" r:id="rId37"/>
    <p:sldId id="295" r:id="rId38"/>
    <p:sldId id="296" r:id="rId3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35" autoAdjust="0"/>
    <p:restoredTop sz="94695" autoAdjust="0"/>
  </p:normalViewPr>
  <p:slideViewPr>
    <p:cSldViewPr>
      <p:cViewPr varScale="1">
        <p:scale>
          <a:sx n="65" d="100"/>
          <a:sy n="65" d="100"/>
        </p:scale>
        <p:origin x="-105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7086600" cy="609600"/>
          </a:xfrm>
        </p:spPr>
        <p:txBody>
          <a:bodyPr/>
          <a:lstStyle>
            <a:lvl1pPr marL="0" indent="0" algn="r">
              <a:buFontTx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BC923-88BB-4D5C-A19C-2E8135C684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0760A-E2C3-467B-B1FB-87E410D204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4E309-9306-4C27-902E-7A7130CA2D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2F753-522B-4239-83BC-8F138692F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42B5C-217D-4A1E-BD8D-08EC162356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81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B3FAC-FCAA-4FB9-8889-EB0681E813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600ED-15A9-474D-87E8-602C4E5EA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0AEC0-BB6F-4AB4-A757-B701D81437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17A43-236A-4F19-91A3-D4FC5A0D0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56146-57CA-46CB-A6C2-BD338E40D3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7F1A-99E9-4BD6-9BB9-B6FB56A1C2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Worldviews in conflict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66294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D9DE8D06-7695-4C79-90CB-CF7EAC163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657600"/>
            <a:ext cx="8153400" cy="6096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Worldview Questions and the Three Major Worldviews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13602" y="5867400"/>
            <a:ext cx="5884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Adapted from James Sire’s </a:t>
            </a:r>
            <a:r>
              <a:rPr lang="en-US" i="1" dirty="0" smtClean="0"/>
              <a:t>The Universe Next Door.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Possible answers are (depending on various worldviews):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are a complex machine.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are gods.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are naked apes.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person made in God’s image.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is this question important?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one of the fundamental questions we have to ask ourselves.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we understand who and what we are, we can know our place.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can make sense of our experiences (both good and bad).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will happen at death?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versions of this question are: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there life after death?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there a soul, and how permanent is it?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there a heaven or hell?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Possible answers are (depending on various worldviews):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Personal extinction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Transformation to higher state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Reincarnation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Departure to a shadowy existence on the “other side”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is this question important?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Gives us a sense of hope or despair.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Confirms life is worth living (or not).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Helps us to live measured lives.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is it possible to know anything at all?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versions of the question are: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I know anything for sure?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if this is all a dream?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it possible I am imagining what I perceive to be “life”?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Possible answers are (depending on various worldviews):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are made in the image of an all-knowing God, who gives us this ability.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Consciousness and rationality developed under the contingencies of survival in a long process of evolution.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not possible to know anything for certain.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is this question important?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 answers explain and make sense of our experiences.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gives us confidence and hope (or frustration).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basis for morality?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versions of this question are: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decides what is good or bad?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doing good better than doing bad?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this presentation, we will examine several important questions to ask to determine one’s worldview.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Possible answers are (depending on various worldviews):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Right and wrong are determined by human choice alone.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are made in the image of God whose character is good.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Whatever feels good.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Whatever helps us survive as a human race.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is the question important?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helps us understand how we keep society from being ruled by anarchy.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helps us evaluate our lives.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helps us know what to strive for, and what to base our judgments on.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meaning of human history?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versions of this question are: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meaning of life?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purpose of life?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am I here?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Possible answers are (depending on various worldviews):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make a paradise on earth.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realize the purposes of God or the gods.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prepare a people for a life in community with a loving and holy God.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None/>
            </a:pPr>
            <a:endParaRPr lang="en-US" dirty="0" smtClean="0"/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make money.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be happy.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is this question important?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helps us set the direction of our life.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response does this worldview invoke?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versions of the question are: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personal, life-orienting core commitments are consistent with this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worldview?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does my worldview expect me to live?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Possible answers are (depending on various worldviews):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Realize their personal potential.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do as much good as they can for others.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fulfill the will of God.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is the question important?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Acts as a check for consistency between behavior and what I assume to be true.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we don’t act on it, we probably don’t really believe it.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Orthodoxy always flows from orthodoxy.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the three major worldviews?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nature of Ultimate Reality?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versions of this question are: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really real?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prime reality?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first cause, or the uncaused cause?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Theism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 reality is an infinite, personal God having no beginning and no end.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God who speaks to us.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is the really real; he </a:t>
            </a:r>
            <a:b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initiated everything.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alone exists forever.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 that is not God is the creation of him (he made it).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9" name="Group 8"/>
          <p:cNvGrpSpPr/>
          <p:nvPr/>
        </p:nvGrpSpPr>
        <p:grpSpPr>
          <a:xfrm>
            <a:off x="6172200" y="3048000"/>
            <a:ext cx="2209800" cy="2209800"/>
            <a:chOff x="2708672" y="551160"/>
            <a:chExt cx="2961679" cy="2961679"/>
          </a:xfrm>
          <a:scene3d>
            <a:camera prst="orthographicFront"/>
            <a:lightRig rig="flat" dir="t"/>
          </a:scene3d>
        </p:grpSpPr>
        <p:sp>
          <p:nvSpPr>
            <p:cNvPr id="10" name="Oval 9"/>
            <p:cNvSpPr/>
            <p:nvPr/>
          </p:nvSpPr>
          <p:spPr>
            <a:xfrm>
              <a:off x="2708672" y="551160"/>
              <a:ext cx="2961679" cy="2961679"/>
            </a:xfrm>
            <a:prstGeom prst="ellipse">
              <a:avLst/>
            </a:prstGeom>
            <a:gradFill rotWithShape="1">
              <a:gsLst>
                <a:gs pos="0">
                  <a:srgbClr val="4F81BD">
                    <a:hueOff val="0"/>
                    <a:satOff val="0"/>
                    <a:lumOff val="0"/>
                    <a:alphaOff val="0"/>
                    <a:shade val="51000"/>
                    <a:satMod val="130000"/>
                  </a:srgbClr>
                </a:gs>
                <a:gs pos="80000">
                  <a:srgbClr val="4F81BD">
                    <a:hueOff val="0"/>
                    <a:satOff val="0"/>
                    <a:lumOff val="0"/>
                    <a:alphaOff val="0"/>
                    <a:shade val="93000"/>
                    <a:satMod val="130000"/>
                  </a:srgbClr>
                </a:gs>
                <a:gs pos="100000">
                  <a:srgbClr val="4F81BD">
                    <a:hueOff val="0"/>
                    <a:satOff val="0"/>
                    <a:lumOff val="0"/>
                    <a:alphaOff val="0"/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prstMaterial="plastic">
              <a:bevelT w="120900" h="88900"/>
              <a:bevelB w="88900" h="31750" prst="angle"/>
            </a:sp3d>
          </p:spPr>
        </p:sp>
        <p:sp>
          <p:nvSpPr>
            <p:cNvPr id="11" name="Oval 4"/>
            <p:cNvSpPr/>
            <p:nvPr/>
          </p:nvSpPr>
          <p:spPr>
            <a:xfrm>
              <a:off x="3185560" y="984888"/>
              <a:ext cx="2094223" cy="2094223"/>
            </a:xfrm>
            <a:prstGeom prst="rect">
              <a:avLst/>
            </a:prstGeom>
            <a:noFill/>
            <a:ln>
              <a:noFill/>
            </a:ln>
            <a:effectLst/>
            <a:sp3d/>
          </p:spPr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marR="0" lvl="0" indent="0" algn="ctr" defTabSz="2133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Cosmos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" name="Oval 4"/>
          <p:cNvSpPr/>
          <p:nvPr/>
        </p:nvSpPr>
        <p:spPr>
          <a:xfrm>
            <a:off x="6897377" y="1752600"/>
            <a:ext cx="2094223" cy="209422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flat" dir="t"/>
          </a:scene3d>
          <a:sp3d/>
        </p:spPr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marL="0" marR="0" lvl="0" indent="0" algn="ctr" defTabSz="21336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God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Naturalism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 reality; cosmos itself.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world is built on cause </a:t>
            </a:r>
            <a:b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effect.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influence from outside </a:t>
            </a:r>
            <a:b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 can come in and </a:t>
            </a:r>
            <a:b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affect it.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just a big machine going </a:t>
            </a:r>
            <a:b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and on.</a:t>
            </a:r>
            <a:r>
              <a:rPr lang="en-CA" dirty="0" smtClean="0"/>
              <a:t/>
            </a:r>
            <a:br>
              <a:rPr lang="en-CA" dirty="0" smtClean="0"/>
            </a:br>
            <a:endParaRPr lang="en-US" dirty="0" smtClean="0"/>
          </a:p>
          <a:p>
            <a:pPr eaLnBrk="1" hangingPunct="1"/>
            <a:endParaRPr lang="en-US" dirty="0" smtClean="0"/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6" name="Group 5"/>
          <p:cNvGrpSpPr/>
          <p:nvPr/>
        </p:nvGrpSpPr>
        <p:grpSpPr>
          <a:xfrm>
            <a:off x="6172200" y="3048000"/>
            <a:ext cx="2209800" cy="2209800"/>
            <a:chOff x="2708672" y="551160"/>
            <a:chExt cx="2961679" cy="2961679"/>
          </a:xfrm>
          <a:scene3d>
            <a:camera prst="orthographicFront"/>
            <a:lightRig rig="flat" dir="t"/>
          </a:scene3d>
        </p:grpSpPr>
        <p:sp>
          <p:nvSpPr>
            <p:cNvPr id="7" name="Oval 6"/>
            <p:cNvSpPr/>
            <p:nvPr/>
          </p:nvSpPr>
          <p:spPr>
            <a:xfrm>
              <a:off x="2708672" y="551160"/>
              <a:ext cx="2961679" cy="2961679"/>
            </a:xfrm>
            <a:prstGeom prst="ellipse">
              <a:avLst/>
            </a:prstGeom>
            <a:gradFill rotWithShape="1">
              <a:gsLst>
                <a:gs pos="0">
                  <a:srgbClr val="4F81BD">
                    <a:hueOff val="0"/>
                    <a:satOff val="0"/>
                    <a:lumOff val="0"/>
                    <a:alphaOff val="0"/>
                    <a:shade val="51000"/>
                    <a:satMod val="130000"/>
                  </a:srgbClr>
                </a:gs>
                <a:gs pos="80000">
                  <a:srgbClr val="4F81BD">
                    <a:hueOff val="0"/>
                    <a:satOff val="0"/>
                    <a:lumOff val="0"/>
                    <a:alphaOff val="0"/>
                    <a:shade val="93000"/>
                    <a:satMod val="130000"/>
                  </a:srgbClr>
                </a:gs>
                <a:gs pos="100000">
                  <a:srgbClr val="4F81BD">
                    <a:hueOff val="0"/>
                    <a:satOff val="0"/>
                    <a:lumOff val="0"/>
                    <a:alphaOff val="0"/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prstMaterial="plastic">
              <a:bevelT w="120900" h="88900"/>
              <a:bevelB w="88900" h="31750" prst="angle"/>
            </a:sp3d>
          </p:spPr>
        </p:sp>
        <p:sp>
          <p:nvSpPr>
            <p:cNvPr id="8" name="Oval 4"/>
            <p:cNvSpPr/>
            <p:nvPr/>
          </p:nvSpPr>
          <p:spPr>
            <a:xfrm>
              <a:off x="3185560" y="984888"/>
              <a:ext cx="2094223" cy="2094223"/>
            </a:xfrm>
            <a:prstGeom prst="rect">
              <a:avLst/>
            </a:prstGeom>
            <a:noFill/>
            <a:ln>
              <a:noFill/>
            </a:ln>
            <a:effectLst/>
            <a:sp3d/>
          </p:spPr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marR="0" lvl="0" indent="0" algn="ctr" defTabSz="2133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Cosmos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universe is a closed system.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Therefore, miracles cannot really be from God, they are just part of the </a:t>
            </a:r>
            <a:r>
              <a:rPr lang="en-CA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cause and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effect loop we don’t understand yet.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>
              <a:buNone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Pantheism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 reality: God and the cosmos are the same thing.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 reality is Brahman.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13" name="Group 12"/>
          <p:cNvGrpSpPr/>
          <p:nvPr/>
        </p:nvGrpSpPr>
        <p:grpSpPr>
          <a:xfrm>
            <a:off x="6172200" y="3048000"/>
            <a:ext cx="2209800" cy="2209800"/>
            <a:chOff x="2708672" y="551160"/>
            <a:chExt cx="2961679" cy="2961679"/>
          </a:xfrm>
          <a:scene3d>
            <a:camera prst="orthographicFront"/>
            <a:lightRig rig="flat" dir="t"/>
          </a:scene3d>
        </p:grpSpPr>
        <p:sp>
          <p:nvSpPr>
            <p:cNvPr id="14" name="Oval 13"/>
            <p:cNvSpPr/>
            <p:nvPr/>
          </p:nvSpPr>
          <p:spPr>
            <a:xfrm>
              <a:off x="2708672" y="551160"/>
              <a:ext cx="2961679" cy="2961679"/>
            </a:xfrm>
            <a:prstGeom prst="ellipse">
              <a:avLst/>
            </a:prstGeom>
            <a:gradFill rotWithShape="1">
              <a:gsLst>
                <a:gs pos="0">
                  <a:srgbClr val="4F81BD">
                    <a:hueOff val="0"/>
                    <a:satOff val="0"/>
                    <a:lumOff val="0"/>
                    <a:alphaOff val="0"/>
                    <a:shade val="51000"/>
                    <a:satMod val="130000"/>
                  </a:srgbClr>
                </a:gs>
                <a:gs pos="80000">
                  <a:srgbClr val="4F81BD">
                    <a:hueOff val="0"/>
                    <a:satOff val="0"/>
                    <a:lumOff val="0"/>
                    <a:alphaOff val="0"/>
                    <a:shade val="93000"/>
                    <a:satMod val="130000"/>
                  </a:srgbClr>
                </a:gs>
                <a:gs pos="100000">
                  <a:srgbClr val="4F81BD">
                    <a:hueOff val="0"/>
                    <a:satOff val="0"/>
                    <a:lumOff val="0"/>
                    <a:alphaOff val="0"/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prstMaterial="plastic">
              <a:bevelT w="120900" h="88900"/>
              <a:bevelB w="88900" h="31750" prst="angle"/>
            </a:sp3d>
          </p:spPr>
        </p:sp>
        <p:sp>
          <p:nvSpPr>
            <p:cNvPr id="15" name="Oval 4"/>
            <p:cNvSpPr/>
            <p:nvPr/>
          </p:nvSpPr>
          <p:spPr>
            <a:xfrm>
              <a:off x="3185560" y="984888"/>
              <a:ext cx="2094223" cy="2094223"/>
            </a:xfrm>
            <a:prstGeom prst="rect">
              <a:avLst/>
            </a:prstGeom>
            <a:noFill/>
            <a:ln>
              <a:noFill/>
            </a:ln>
            <a:effectLst/>
            <a:sp3d/>
          </p:spPr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marR="0" lvl="0" indent="0" algn="ctr" defTabSz="2133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God=</a:t>
              </a:r>
              <a:br>
                <a: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Cosmos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Although all three worldviews are based on an interpretation of Prime reality (God),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consequences of the various interpretations are quite different.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Worldview Tree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914400" y="2209800"/>
            <a:ext cx="7733399" cy="43088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Pantheism		Theism		Naturalism</a:t>
            </a:r>
            <a:endParaRPr lang="en-US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New Age		Christianity	Humanism</a:t>
            </a:r>
            <a:endParaRPr lang="en-US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Zen			Judaism		Relativism</a:t>
            </a:r>
            <a:endParaRPr lang="en-US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Buddhism		Islam			Pluralism</a:t>
            </a:r>
            <a:endParaRPr lang="en-US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Hinduism					Narcissism</a:t>
            </a:r>
            <a:endParaRPr lang="en-US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						Agnosticism</a:t>
            </a:r>
            <a:endParaRPr lang="en-US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						Pragmatism</a:t>
            </a:r>
            <a:endParaRPr lang="en-US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						Hedonism</a:t>
            </a:r>
            <a:endParaRPr lang="en-US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ata\08 RMC\03 COURSES\04 HTH180- Christian Mind\Lessons\04.1- worldview questions\worldview flowchart.jpg"/>
          <p:cNvPicPr>
            <a:picLocks noChangeAspect="1" noChangeArrowheads="1"/>
          </p:cNvPicPr>
          <p:nvPr/>
        </p:nvPicPr>
        <p:blipFill>
          <a:blip r:embed="rId2" cstate="print"/>
          <a:srcRect l="3482" r="2496"/>
          <a:stretch>
            <a:fillRect/>
          </a:stretch>
        </p:blipFill>
        <p:spPr bwMode="auto">
          <a:xfrm>
            <a:off x="26893" y="1"/>
            <a:ext cx="9117107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YOUR worldview?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 each of the 8 diagnostic questions. 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strongly do you hold your view?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my priorities?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the choices I make?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impact am I having on the culture around me?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my worldviews, values and behaviors aligned?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 descr="C:\Data\08 RMC\03 COURSES\04 HTH180- Christian Mind\course reformat\process chart.gif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06" t="11653" r="34741" b="8130"/>
          <a:stretch>
            <a:fillRect/>
          </a:stretch>
        </p:blipFill>
        <p:spPr bwMode="auto">
          <a:xfrm>
            <a:off x="3200400" y="1295400"/>
            <a:ext cx="5715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57200" y="1274088"/>
            <a:ext cx="32004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sng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Biblical Worldview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What do I believe?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sng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Values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What are my priorities?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sng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Behavior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What are the choices I make?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sng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Culture Shaping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What impact am I having on the culture around me?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sng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Reflect and Adjust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Are my biblical worldview, my values and my behaviors aligned?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Possible answers to the question are (depending on various worldviews):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gods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natural cosmos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Big bang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/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is this question important?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 answer here is the most fundamental.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sets the boundaries for the answers that can consistently be given to the other seven questions.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will become clear as we move from worldview to worldview in the classes that follow. 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nature of physical reality?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versions of the question are: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nature of external reality?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world like that we live in?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kind of universe do we live in?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Possible answers to the question are (depending on various worldviews):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Autonomous, dependent, accountable to anyone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Chaotic, orderly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consists of matter and spirit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is the question important?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Emphasize our subjective, personal relationship to the universe, or it’s objectivity apart from us.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will have a story about how things began, or if they even had a start.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does it mean to be human?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versions of the question are: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are we?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a human being?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relationship do humans have to the rest of the universe (and beyond)?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theme/theme1.xml><?xml version="1.0" encoding="utf-8"?>
<a:theme xmlns:a="http://schemas.openxmlformats.org/drawingml/2006/main" name="Focused senses design template">
  <a:themeElements>
    <a:clrScheme name="Focused senses design template 10">
      <a:dk1>
        <a:srgbClr val="777777"/>
      </a:dk1>
      <a:lt1>
        <a:srgbClr val="FFFFFF"/>
      </a:lt1>
      <a:dk2>
        <a:srgbClr val="686B5D"/>
      </a:dk2>
      <a:lt2>
        <a:srgbClr val="D1D1CB"/>
      </a:lt2>
      <a:accent1>
        <a:srgbClr val="909082"/>
      </a:accent1>
      <a:accent2>
        <a:srgbClr val="809EA8"/>
      </a:accent2>
      <a:accent3>
        <a:srgbClr val="B9BAB6"/>
      </a:accent3>
      <a:accent4>
        <a:srgbClr val="DADADA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Focused senses design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lnDef>
  </a:objectDefaults>
  <a:extraClrSchemeLst>
    <a:extraClrScheme>
      <a:clrScheme name="Focused senses design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Focused senses design template</Template>
  <TotalTime>699</TotalTime>
  <Words>1221</Words>
  <Application>Microsoft Office PowerPoint</Application>
  <PresentationFormat>On-screen Show (4:3)</PresentationFormat>
  <Paragraphs>195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Focused senses design template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Slide 36</vt:lpstr>
      <vt:lpstr>Christian Mind</vt:lpstr>
      <vt:lpstr>Christian Mind</vt:lpstr>
    </vt:vector>
  </TitlesOfParts>
  <Company>Atlanta City Church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Worldviews in conflict</dc:title>
  <dc:creator>Randy Colver</dc:creator>
  <cp:lastModifiedBy>Randy Colver</cp:lastModifiedBy>
  <cp:revision>68</cp:revision>
  <dcterms:created xsi:type="dcterms:W3CDTF">2008-02-11T10:50:27Z</dcterms:created>
  <dcterms:modified xsi:type="dcterms:W3CDTF">2013-10-26T21:17:27Z</dcterms:modified>
</cp:coreProperties>
</file>