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5" r:id="rId7"/>
    <p:sldId id="266" r:id="rId8"/>
    <p:sldId id="267" r:id="rId9"/>
    <p:sldId id="268" r:id="rId10"/>
    <p:sldId id="269" r:id="rId11"/>
    <p:sldId id="270" r:id="rId12"/>
    <p:sldId id="271" r:id="rId13"/>
    <p:sldId id="290" r:id="rId14"/>
    <p:sldId id="272" r:id="rId15"/>
    <p:sldId id="273" r:id="rId16"/>
    <p:sldId id="274" r:id="rId17"/>
    <p:sldId id="275" r:id="rId18"/>
    <p:sldId id="276" r:id="rId19"/>
    <p:sldId id="277" r:id="rId20"/>
    <p:sldId id="278" r:id="rId21"/>
    <p:sldId id="279" r:id="rId22"/>
    <p:sldId id="280" r:id="rId23"/>
    <p:sldId id="281"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12" r:id="rId38"/>
    <p:sldId id="313" r:id="rId39"/>
    <p:sldId id="314" r:id="rId40"/>
    <p:sldId id="315" r:id="rId41"/>
    <p:sldId id="316" r:id="rId42"/>
    <p:sldId id="317" r:id="rId43"/>
    <p:sldId id="318" r:id="rId44"/>
    <p:sldId id="319" r:id="rId45"/>
    <p:sldId id="333" r:id="rId46"/>
    <p:sldId id="334" r:id="rId47"/>
    <p:sldId id="335" r:id="rId48"/>
    <p:sldId id="336" r:id="rId49"/>
    <p:sldId id="337" r:id="rId50"/>
    <p:sldId id="338" r:id="rId51"/>
    <p:sldId id="339" r:id="rId52"/>
    <p:sldId id="340" r:id="rId53"/>
    <p:sldId id="341" r:id="rId54"/>
    <p:sldId id="342" r:id="rId55"/>
    <p:sldId id="343" r:id="rId56"/>
    <p:sldId id="344" r:id="rId57"/>
    <p:sldId id="345" r:id="rId58"/>
    <p:sldId id="346" r:id="rId59"/>
    <p:sldId id="347" r:id="rId60"/>
    <p:sldId id="348" r:id="rId61"/>
    <p:sldId id="350" r:id="rId62"/>
    <p:sldId id="351" r:id="rId63"/>
    <p:sldId id="354" r:id="rId64"/>
    <p:sldId id="352" r:id="rId65"/>
    <p:sldId id="353"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dirty="0"/>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dirty="0"/>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ggjoM6AZyQ8CLM&amp;tbnid=qwuRsaISsvIrWM:&amp;ved=0CAUQjRw&amp;url=http://www.telegraph.co.uk/science/evolution/9873352/Evolution-to-blame-for-bad-backs-dropped-arches-and-impacted-wisdom-teeth-say-scientists.html&amp;ei=JKs8UsS5FIne9ATu4ICIBw&amp;bvm=bv.52434380,d.eWU&amp;psig=AFQjCNE2EpServiYQD0_ipLVwuJl7hZSDA&amp;ust=1379793998382324"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8LfyTfJAMdLAaM&amp;tbnid=o4_17mjOeM9HYM:&amp;ved=0CAUQjRw&amp;url=http://africasacountry.com/the-prophet-karl-marx/&amp;ei=sa08Ut-eBYPE9gSc54DwBg&amp;bvm=bv.52434380,d.eWU&amp;psig=AFQjCNGus7w0-jCFBY-vAEwQfiqzc5iczQ&amp;ust=1379794728635672"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Secular Humanism</a:t>
            </a:r>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What follows was 15 paragraphs that describe how a religion without God should look.</a:t>
            </a:r>
          </a:p>
          <a:p>
            <a:pPr lvl="1"/>
            <a:r>
              <a:rPr lang="en-CA" dirty="0" smtClean="0">
                <a:effectLst>
                  <a:outerShdw blurRad="38100" dist="38100" dir="2700000" algn="tl">
                    <a:srgbClr val="000000">
                      <a:alpha val="43137"/>
                    </a:srgbClr>
                  </a:outerShdw>
                </a:effectLst>
              </a:rPr>
              <a:t>Then WWII happened, and it was determined that it wasn’t strongly enough stated.</a:t>
            </a:r>
          </a:p>
          <a:p>
            <a:pPr lvl="1"/>
            <a:r>
              <a:rPr lang="en-CA" dirty="0" smtClean="0">
                <a:effectLst>
                  <a:outerShdw blurRad="38100" dist="38100" dir="2700000" algn="tl">
                    <a:srgbClr val="000000">
                      <a:alpha val="43137"/>
                    </a:srgbClr>
                  </a:outerShdw>
                </a:effectLst>
              </a:rPr>
              <a:t>The injustice that the Nazis were able to inflict upon humans served as the proof that a global set of standards ought to be established.</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CA" dirty="0" smtClean="0">
                <a:effectLst>
                  <a:outerShdw blurRad="38100" dist="38100" dir="2700000" algn="tl">
                    <a:srgbClr val="000000">
                      <a:alpha val="43137"/>
                    </a:srgbClr>
                  </a:outerShdw>
                </a:effectLst>
              </a:rPr>
              <a:t>Humanist Manifesto II</a:t>
            </a:r>
          </a:p>
          <a:p>
            <a:pPr lvl="1"/>
            <a:r>
              <a:rPr lang="en-CA" dirty="0" smtClean="0">
                <a:effectLst>
                  <a:outerShdw blurRad="38100" dist="38100" dir="2700000" algn="tl">
                    <a:srgbClr val="000000">
                      <a:alpha val="43137"/>
                    </a:srgbClr>
                  </a:outerShdw>
                </a:effectLst>
              </a:rPr>
              <a:t>So they took another stab at it in 1973.</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When people think of </a:t>
            </a:r>
            <a:br>
              <a:rPr lang="en-CA" dirty="0" smtClean="0">
                <a:effectLst>
                  <a:outerShdw blurRad="38100" dist="38100" dir="2700000" algn="tl">
                    <a:srgbClr val="000000">
                      <a:alpha val="43137"/>
                    </a:srgbClr>
                  </a:outerShdw>
                </a:effectLst>
              </a:rPr>
            </a:br>
            <a:r>
              <a:rPr lang="en-CA" dirty="0" smtClean="0">
                <a:effectLst>
                  <a:outerShdw blurRad="38100" dist="38100" dir="2700000" algn="tl">
                    <a:srgbClr val="000000">
                      <a:alpha val="43137"/>
                    </a:srgbClr>
                  </a:outerShdw>
                </a:effectLst>
              </a:rPr>
              <a:t>humanism, they think it </a:t>
            </a:r>
            <a:br>
              <a:rPr lang="en-CA" dirty="0" smtClean="0">
                <a:effectLst>
                  <a:outerShdw blurRad="38100" dist="38100" dir="2700000" algn="tl">
                    <a:srgbClr val="000000">
                      <a:alpha val="43137"/>
                    </a:srgbClr>
                  </a:outerShdw>
                </a:effectLst>
              </a:rPr>
            </a:br>
            <a:r>
              <a:rPr lang="en-CA" dirty="0" smtClean="0">
                <a:effectLst>
                  <a:outerShdw blurRad="38100" dist="38100" dir="2700000" algn="tl">
                    <a:srgbClr val="000000">
                      <a:alpha val="43137"/>
                    </a:srgbClr>
                  </a:outerShdw>
                </a:effectLst>
              </a:rPr>
              <a:t>in terms of this </a:t>
            </a:r>
            <a:br>
              <a:rPr lang="en-CA" dirty="0" smtClean="0">
                <a:effectLst>
                  <a:outerShdw blurRad="38100" dist="38100" dir="2700000" algn="tl">
                    <a:srgbClr val="000000">
                      <a:alpha val="43137"/>
                    </a:srgbClr>
                  </a:outerShdw>
                </a:effectLst>
              </a:rPr>
            </a:br>
            <a:r>
              <a:rPr lang="en-CA" dirty="0" smtClean="0">
                <a:effectLst>
                  <a:outerShdw blurRad="38100" dist="38100" dir="2700000" algn="tl">
                    <a:srgbClr val="000000">
                      <a:alpha val="43137"/>
                    </a:srgbClr>
                  </a:outerShdw>
                </a:effectLst>
              </a:rPr>
              <a:t>manifesto.</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2.1- secular humanism\manifesto 1 and 2.jpg"/>
          <p:cNvPicPr>
            <a:picLocks noChangeAspect="1" noChangeArrowheads="1"/>
          </p:cNvPicPr>
          <p:nvPr/>
        </p:nvPicPr>
        <p:blipFill>
          <a:blip r:embed="rId3" cstate="print"/>
          <a:srcRect/>
          <a:stretch>
            <a:fillRect/>
          </a:stretch>
        </p:blipFill>
        <p:spPr bwMode="auto">
          <a:xfrm>
            <a:off x="5562600" y="3276600"/>
            <a:ext cx="1981200" cy="3076398"/>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effectLst>
                  <a:outerShdw blurRad="38100" dist="38100" dir="2700000" algn="tl">
                    <a:srgbClr val="000000">
                      <a:alpha val="43137"/>
                    </a:srgbClr>
                  </a:outerShdw>
                </a:effectLst>
              </a:rPr>
              <a:t>"We are responsible for what we are and for what we will become. No deity will save us; we must save ourselves.”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 am convinced that the battle for humankind's future must be waged and won in the public school classroom by teachers that correctly perceive their role as proselytizers of a new faith a religion of humanity that recognizes and respects the spark of what theologians call divinity in every human being...</a:t>
            </a:r>
          </a:p>
          <a:p>
            <a:pPr lvl="1"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t>
            </a:r>
            <a:r>
              <a:rPr lang="en-CA" dirty="0" smtClean="0">
                <a:effectLst>
                  <a:outerShdw blurRad="38100" dist="38100" dir="2700000" algn="tl">
                    <a:srgbClr val="000000">
                      <a:alpha val="43137"/>
                    </a:srgbClr>
                  </a:outerShdw>
                </a:effectLst>
              </a:rPr>
              <a:t>The classroom must and will become an arena of conflict between the old and new—the rotting corpse of Christianity, together with all its adjacent evils and misery, </a:t>
            </a:r>
            <a:r>
              <a:rPr lang="en-US" dirty="0" smtClean="0">
                <a:effectLst>
                  <a:outerShdw blurRad="38100" dist="38100" dir="2700000" algn="tl">
                    <a:srgbClr val="000000">
                      <a:alpha val="43137"/>
                    </a:srgbClr>
                  </a:outerShdw>
                </a:effectLst>
              </a:rPr>
              <a:t>and the new faith of humanism, resplendent with the promise of a world in which the never-realized Christian ideal…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“…of 'love thy neighbor' will finally be achieved.”—foreword to Humanist Manifesto II</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Content of the manifesto:</a:t>
            </a:r>
          </a:p>
          <a:p>
            <a:pPr lvl="2"/>
            <a:r>
              <a:rPr lang="en-CA" dirty="0" smtClean="0">
                <a:effectLst>
                  <a:outerShdw blurRad="38100" dist="38100" dir="2700000" algn="tl">
                    <a:srgbClr val="000000">
                      <a:alpha val="43137"/>
                    </a:srgbClr>
                  </a:outerShdw>
                </a:effectLst>
              </a:rPr>
              <a:t>Knowledge of the world is derived by observation, experimentation, and rational analysis.</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Humans are an integral part of nature, the result of evolutionary change, an unguided process.</a:t>
            </a:r>
          </a:p>
          <a:p>
            <a:pPr lvl="2"/>
            <a:r>
              <a:rPr lang="en-CA" dirty="0" smtClean="0">
                <a:effectLst>
                  <a:outerShdw blurRad="38100" dist="38100" dir="2700000" algn="tl">
                    <a:srgbClr val="000000">
                      <a:alpha val="43137"/>
                    </a:srgbClr>
                  </a:outerShdw>
                </a:effectLst>
              </a:rPr>
              <a:t>Ethical values are derived from human need and interest as tested by experience.</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Life’s fulfillment emerges from individual participation in the service of humane ideals.</a:t>
            </a:r>
          </a:p>
          <a:p>
            <a:pPr lvl="2" eaLnBrk="1" hangingPunct="1"/>
            <a:r>
              <a:rPr lang="en-US" dirty="0" smtClean="0">
                <a:effectLst>
                  <a:outerShdw blurRad="38100" dist="38100" dir="2700000" algn="tl">
                    <a:srgbClr val="000000">
                      <a:alpha val="43137"/>
                    </a:srgbClr>
                  </a:outerShdw>
                </a:effectLst>
              </a:rPr>
              <a:t>Humans are social by nature and find meaning in relationships.</a:t>
            </a:r>
          </a:p>
          <a:p>
            <a:pPr lvl="2" eaLnBrk="1" hangingPunct="1"/>
            <a:r>
              <a:rPr lang="en-US" dirty="0" smtClean="0">
                <a:effectLst>
                  <a:outerShdw blurRad="38100" dist="38100" dir="2700000" algn="tl">
                    <a:srgbClr val="000000">
                      <a:alpha val="43137"/>
                    </a:srgbClr>
                  </a:outerShdw>
                </a:effectLst>
              </a:rPr>
              <a:t>Working to benefit society maximizes individual happiness.</a:t>
            </a:r>
          </a:p>
          <a:p>
            <a:pPr lvl="2" eaLnBrk="1" hangingPunct="1"/>
            <a:r>
              <a:rPr lang="en-US" dirty="0" smtClean="0">
                <a:effectLst>
                  <a:outerShdw blurRad="38100" dist="38100" dir="2700000" algn="tl">
                    <a:srgbClr val="000000">
                      <a:alpha val="43137"/>
                    </a:srgbClr>
                  </a:outerShdw>
                </a:effectLst>
              </a:rPr>
              <a:t>Respect for differing yet humane views in an open, secular, democratic, environmentally sustainable society.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Humans are social by nature and find meaning in relationships.</a:t>
            </a:r>
          </a:p>
          <a:p>
            <a:pPr lvl="2" eaLnBrk="1" hangingPunct="1"/>
            <a:r>
              <a:rPr lang="en-US" dirty="0" smtClean="0">
                <a:effectLst>
                  <a:outerShdw blurRad="38100" dist="38100" dir="2700000" algn="tl">
                    <a:srgbClr val="000000">
                      <a:alpha val="43137"/>
                    </a:srgbClr>
                  </a:outerShdw>
                </a:effectLst>
              </a:rPr>
              <a:t>Working to benefit society maximizes individual happiness.</a:t>
            </a:r>
          </a:p>
          <a:p>
            <a:pPr lvl="2" eaLnBrk="1" hangingPunct="1"/>
            <a:r>
              <a:rPr lang="en-US" dirty="0" smtClean="0">
                <a:effectLst>
                  <a:outerShdw blurRad="38100" dist="38100" dir="2700000" algn="tl">
                    <a:srgbClr val="000000">
                      <a:alpha val="43137"/>
                    </a:srgbClr>
                  </a:outerShdw>
                </a:effectLst>
              </a:rPr>
              <a:t>Respect for differing yet humane views in an open, secular, democratic, environmentally sustainable society.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Humanist Declaration (1980)</a:t>
            </a:r>
          </a:p>
          <a:p>
            <a:pPr lvl="1" eaLnBrk="1" hangingPunct="1"/>
            <a:r>
              <a:rPr lang="en-US" dirty="0" smtClean="0">
                <a:effectLst>
                  <a:outerShdw blurRad="38100" dist="38100" dir="2700000" algn="tl">
                    <a:srgbClr val="000000">
                      <a:alpha val="43137"/>
                    </a:srgbClr>
                  </a:outerShdw>
                </a:effectLst>
              </a:rPr>
              <a:t>Complied by Paul Kurtz.</a:t>
            </a:r>
          </a:p>
          <a:p>
            <a:pPr lvl="1" eaLnBrk="1" hangingPunct="1"/>
            <a:r>
              <a:rPr lang="en-US" dirty="0" smtClean="0">
                <a:effectLst>
                  <a:outerShdw blurRad="38100" dist="38100" dir="2700000" algn="tl">
                    <a:srgbClr val="000000">
                      <a:alpha val="43137"/>
                    </a:srgbClr>
                  </a:outerShdw>
                </a:effectLst>
              </a:rPr>
              <a:t>Content of the declaration:</a:t>
            </a:r>
          </a:p>
          <a:p>
            <a:pPr lvl="2" eaLnBrk="1" hangingPunct="1"/>
            <a:r>
              <a:rPr lang="en-US" dirty="0" smtClean="0">
                <a:effectLst>
                  <a:outerShdw blurRad="38100" dist="38100" dir="2700000" algn="tl">
                    <a:srgbClr val="000000">
                      <a:alpha val="43137"/>
                    </a:srgbClr>
                  </a:outerShdw>
                </a:effectLst>
              </a:rPr>
              <a:t>Free Inquiry</a:t>
            </a:r>
          </a:p>
          <a:p>
            <a:pPr lvl="2" eaLnBrk="1" hangingPunct="1"/>
            <a:r>
              <a:rPr lang="en-US" dirty="0" smtClean="0">
                <a:effectLst>
                  <a:outerShdw blurRad="38100" dist="38100" dir="2700000" algn="tl">
                    <a:srgbClr val="000000">
                      <a:alpha val="43137"/>
                    </a:srgbClr>
                  </a:outerShdw>
                </a:effectLst>
              </a:rPr>
              <a:t>Separation of Church and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 State</a:t>
            </a:r>
          </a:p>
          <a:p>
            <a:pPr lvl="2" eaLnBrk="1" hangingPunct="1"/>
            <a:r>
              <a:rPr lang="en-US" dirty="0" smtClean="0">
                <a:effectLst>
                  <a:outerShdw blurRad="38100" dist="38100" dir="2700000" algn="tl">
                    <a:srgbClr val="000000">
                      <a:alpha val="43137"/>
                    </a:srgbClr>
                  </a:outerShdw>
                </a:effectLst>
              </a:rPr>
              <a:t>The Ideal of Freedom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3" descr="C:\Data\08 RMC\03 COURSES\1 Classroom courses\04 HTH180- Christian Mind\Lessons\12.1- secular humanism\books- humanist declaration.jpg"/>
          <p:cNvPicPr>
            <a:picLocks noChangeAspect="1" noChangeArrowheads="1"/>
          </p:cNvPicPr>
          <p:nvPr/>
        </p:nvPicPr>
        <p:blipFill>
          <a:blip r:embed="rId3" cstate="print"/>
          <a:srcRect/>
          <a:stretch>
            <a:fillRect/>
          </a:stretch>
        </p:blipFill>
        <p:spPr bwMode="auto">
          <a:xfrm>
            <a:off x="5791200" y="3429000"/>
            <a:ext cx="1905000" cy="3021211"/>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Definition and Background</a:t>
            </a:r>
          </a:p>
          <a:p>
            <a:r>
              <a:rPr lang="en-US" dirty="0" smtClean="0">
                <a:effectLst>
                  <a:outerShdw blurRad="38100" dist="38100" dir="2700000" algn="tl">
                    <a:srgbClr val="000000">
                      <a:alpha val="43137"/>
                    </a:srgbClr>
                  </a:outerShdw>
                </a:effectLst>
              </a:rPr>
              <a:t>Naturalism leads to secular humanism.</a:t>
            </a:r>
          </a:p>
          <a:p>
            <a:r>
              <a:rPr lang="en-US" dirty="0" smtClean="0">
                <a:effectLst>
                  <a:outerShdw blurRad="38100" dist="38100" dir="2700000" algn="tl">
                    <a:srgbClr val="000000">
                      <a:alpha val="43137"/>
                    </a:srgbClr>
                  </a:outerShdw>
                </a:effectLst>
              </a:rPr>
              <a:t>Naturalism asserts that there is no God that sits on the throne to be worshipped.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Ethics Based on Critical Intelligence</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Moral Education</a:t>
            </a:r>
            <a:endParaRPr lang="en-US" dirty="0" smtClean="0">
              <a:effectLst>
                <a:outerShdw blurRad="38100" dist="38100" dir="2700000" algn="tl">
                  <a:srgbClr val="000000">
                    <a:alpha val="43137"/>
                  </a:srgbClr>
                </a:outerShdw>
              </a:effectLst>
            </a:endParaRPr>
          </a:p>
          <a:p>
            <a:pPr lvl="2"/>
            <a:r>
              <a:rPr lang="en-CA" dirty="0" smtClean="0">
                <a:effectLst>
                  <a:outerShdw blurRad="38100" dist="38100" dir="2700000" algn="tl">
                    <a:srgbClr val="000000">
                      <a:alpha val="43137"/>
                    </a:srgbClr>
                  </a:outerShdw>
                </a:effectLst>
              </a:rPr>
              <a:t>Religious Skepticism</a:t>
            </a:r>
            <a:endParaRPr lang="en-US" dirty="0" smtClean="0">
              <a:effectLst>
                <a:outerShdw blurRad="38100" dist="38100" dir="2700000" algn="tl">
                  <a:srgbClr val="000000">
                    <a:alpha val="43137"/>
                  </a:srgbClr>
                </a:outerShdw>
              </a:effectLst>
            </a:endParaRPr>
          </a:p>
          <a:p>
            <a:pPr lvl="2" eaLnBrk="1" hangingPunct="1"/>
            <a:r>
              <a:rPr lang="en-US" dirty="0" smtClean="0">
                <a:effectLst>
                  <a:outerShdw blurRad="38100" dist="38100" dir="2700000" algn="tl">
                    <a:srgbClr val="000000">
                      <a:alpha val="43137"/>
                    </a:srgbClr>
                  </a:outerShdw>
                </a:effectLst>
              </a:rPr>
              <a:t>Reason</a:t>
            </a:r>
          </a:p>
          <a:p>
            <a:pPr lvl="2" eaLnBrk="1" hangingPunct="1"/>
            <a:r>
              <a:rPr lang="en-US" dirty="0" smtClean="0">
                <a:effectLst>
                  <a:outerShdw blurRad="38100" dist="38100" dir="2700000" algn="tl">
                    <a:srgbClr val="000000">
                      <a:alpha val="43137"/>
                    </a:srgbClr>
                  </a:outerShdw>
                </a:effectLst>
              </a:rPr>
              <a:t>Science and Technology</a:t>
            </a:r>
          </a:p>
          <a:p>
            <a:pPr lvl="2" eaLnBrk="1" hangingPunct="1"/>
            <a:r>
              <a:rPr lang="en-US" dirty="0" smtClean="0">
                <a:effectLst>
                  <a:outerShdw blurRad="38100" dist="38100" dir="2700000" algn="tl">
                    <a:srgbClr val="000000">
                      <a:alpha val="43137"/>
                    </a:srgbClr>
                  </a:outerShdw>
                </a:effectLst>
              </a:rPr>
              <a:t>Evolution</a:t>
            </a:r>
          </a:p>
          <a:p>
            <a:pPr lvl="2" eaLnBrk="1" hangingPunct="1"/>
            <a:r>
              <a:rPr lang="en-US" dirty="0" smtClean="0">
                <a:effectLst>
                  <a:outerShdw blurRad="38100" dist="38100" dir="2700000" algn="tl">
                    <a:srgbClr val="000000">
                      <a:alpha val="43137"/>
                    </a:srgbClr>
                  </a:outerShdw>
                </a:effectLst>
              </a:rPr>
              <a:t>Education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Secular humanism only makes sense in opposition to established religion, and specifically Christianity.</a:t>
            </a:r>
          </a:p>
          <a:p>
            <a:r>
              <a:rPr lang="en-US" dirty="0" smtClean="0">
                <a:effectLst>
                  <a:outerShdw blurRad="38100" dist="38100" dir="2700000" algn="tl">
                    <a:srgbClr val="000000">
                      <a:alpha val="43137"/>
                    </a:srgbClr>
                  </a:outerShdw>
                </a:effectLst>
              </a:rPr>
              <a:t>If you take all of their anti-religious statements out, there really isn’t much for them to assert.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It could, rightly then, be called a religion of its own, because it deals with the world of beliefs, and “ought” to acts.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Basis: an overconfidence in the scientific method</a:t>
            </a:r>
          </a:p>
          <a:p>
            <a:pPr eaLnBrk="1" hangingPunct="1"/>
            <a:r>
              <a:rPr lang="en-US" dirty="0" smtClean="0">
                <a:effectLst>
                  <a:outerShdw blurRad="38100" dist="38100" dir="2700000" algn="tl">
                    <a:srgbClr val="000000">
                      <a:alpha val="43137"/>
                    </a:srgbClr>
                  </a:outerShdw>
                </a:effectLst>
              </a:rPr>
              <a:t>What is the Scientific method?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It is an identified and agreed upon process by which we can understand the world around us.</a:t>
            </a:r>
          </a:p>
          <a:p>
            <a:pPr lvl="1"/>
            <a:r>
              <a:rPr lang="en-US" dirty="0" smtClean="0">
                <a:effectLst>
                  <a:outerShdw blurRad="38100" dist="38100" dir="2700000" algn="tl">
                    <a:srgbClr val="000000">
                      <a:alpha val="43137"/>
                    </a:srgbClr>
                  </a:outerShdw>
                </a:effectLst>
              </a:rPr>
              <a:t>Identify and clarify the problem.</a:t>
            </a:r>
          </a:p>
          <a:p>
            <a:pPr lvl="1"/>
            <a:r>
              <a:rPr lang="en-US" dirty="0" smtClean="0">
                <a:effectLst>
                  <a:outerShdw blurRad="38100" dist="38100" dir="2700000" algn="tl">
                    <a:srgbClr val="000000">
                      <a:alpha val="43137"/>
                    </a:srgbClr>
                  </a:outerShdw>
                </a:effectLst>
              </a:rPr>
              <a:t>Develop a working hypothesis.</a:t>
            </a:r>
          </a:p>
          <a:p>
            <a:pPr lvl="1"/>
            <a:r>
              <a:rPr lang="en-US" dirty="0" smtClean="0">
                <a:effectLst>
                  <a:outerShdw blurRad="38100" dist="38100" dir="2700000" algn="tl">
                    <a:srgbClr val="000000">
                      <a:alpha val="43137"/>
                    </a:srgbClr>
                  </a:outerShdw>
                </a:effectLst>
              </a:rPr>
              <a:t>Gather appropriate materials.</a:t>
            </a:r>
          </a:p>
          <a:p>
            <a:pPr lvl="1" eaLnBrk="1" hangingPunct="1">
              <a:buNone/>
            </a:pP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Decide upon a procedure that can be consistently replicated.</a:t>
            </a:r>
          </a:p>
          <a:p>
            <a:pPr lvl="1"/>
            <a:r>
              <a:rPr lang="en-US" dirty="0" smtClean="0">
                <a:effectLst>
                  <a:outerShdw blurRad="38100" dist="38100" dir="2700000" algn="tl">
                    <a:srgbClr val="000000">
                      <a:alpha val="43137"/>
                    </a:srgbClr>
                  </a:outerShdw>
                </a:effectLst>
              </a:rPr>
              <a:t>Make observations and interpret them.</a:t>
            </a:r>
          </a:p>
          <a:p>
            <a:pPr lvl="1"/>
            <a:r>
              <a:rPr lang="en-US" dirty="0" smtClean="0">
                <a:effectLst>
                  <a:outerShdw blurRad="38100" dist="38100" dir="2700000" algn="tl">
                    <a:srgbClr val="000000">
                      <a:alpha val="43137"/>
                    </a:srgbClr>
                  </a:outerShdw>
                </a:effectLst>
              </a:rPr>
              <a:t>Draw a conclusion.</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 rise of the over-confidence by historical “progression:”</a:t>
            </a:r>
          </a:p>
          <a:p>
            <a:pPr lvl="1"/>
            <a:r>
              <a:rPr lang="en-US" dirty="0" smtClean="0">
                <a:effectLst>
                  <a:outerShdw blurRad="38100" dist="38100" dir="2700000" algn="tl">
                    <a:srgbClr val="000000">
                      <a:alpha val="43137"/>
                    </a:srgbClr>
                  </a:outerShdw>
                </a:effectLst>
              </a:rPr>
              <a:t>Dark ages: superstition</a:t>
            </a:r>
          </a:p>
          <a:p>
            <a:pPr lvl="1"/>
            <a:r>
              <a:rPr lang="en-US" dirty="0" smtClean="0">
                <a:effectLst>
                  <a:outerShdw blurRad="38100" dist="38100" dir="2700000" algn="tl">
                    <a:srgbClr val="000000">
                      <a:alpha val="43137"/>
                    </a:srgbClr>
                  </a:outerShdw>
                </a:effectLst>
              </a:rPr>
              <a:t>Renaissance: rise of the arts, interest in learning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Reformation: Martin Luther said everyone should read the Bible, causing an increased interest in reading, thus resulting in the rising age of intelligence.</a:t>
            </a:r>
          </a:p>
          <a:p>
            <a:pPr lvl="1"/>
            <a:r>
              <a:rPr lang="en-US" dirty="0" smtClean="0">
                <a:effectLst>
                  <a:outerShdw blurRad="38100" dist="38100" dir="2700000" algn="tl">
                    <a:srgbClr val="000000">
                      <a:alpha val="43137"/>
                    </a:srgbClr>
                  </a:outerShdw>
                </a:effectLst>
              </a:rPr>
              <a:t>Enlightenment: rise of rational thinking.</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This caused a gradual pushing of God to the side.</a:t>
            </a:r>
          </a:p>
          <a:p>
            <a:pPr lvl="1"/>
            <a:r>
              <a:rPr lang="en-US" dirty="0" smtClean="0">
                <a:effectLst>
                  <a:outerShdw blurRad="38100" dist="38100" dir="2700000" algn="tl">
                    <a:srgbClr val="000000">
                      <a:alpha val="43137"/>
                    </a:srgbClr>
                  </a:outerShdw>
                </a:effectLst>
              </a:rPr>
              <a:t>Prior: used God to explain everything</a:t>
            </a:r>
          </a:p>
          <a:p>
            <a:pPr lvl="1"/>
            <a:r>
              <a:rPr lang="en-US" dirty="0" smtClean="0">
                <a:effectLst>
                  <a:outerShdw blurRad="38100" dist="38100" dir="2700000" algn="tl">
                    <a:srgbClr val="000000">
                      <a:alpha val="43137"/>
                    </a:srgbClr>
                  </a:outerShdw>
                </a:effectLst>
              </a:rPr>
              <a:t>Now: humankind began thinking he can figure everything out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Moving from theism to naturalism.</a:t>
            </a:r>
          </a:p>
          <a:p>
            <a:pPr lvl="1"/>
            <a:r>
              <a:rPr lang="en-US" dirty="0" smtClean="0">
                <a:effectLst>
                  <a:outerShdw blurRad="38100" dist="38100" dir="2700000" algn="tl">
                    <a:srgbClr val="000000">
                      <a:alpha val="43137"/>
                    </a:srgbClr>
                  </a:outerShdw>
                </a:effectLst>
              </a:rPr>
              <a:t>As God is pushed out of the picture, our worldview changes from God-centered to man-centered.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Therefore whoever currently happens to be at the top of the evolution food chain is the closest thing we have to higher power (highest power).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Three pillars of this process:</a:t>
            </a:r>
          </a:p>
          <a:p>
            <a:pPr lvl="1"/>
            <a:r>
              <a:rPr lang="en-US" dirty="0" smtClean="0">
                <a:effectLst>
                  <a:outerShdw blurRad="38100" dist="38100" dir="2700000" algn="tl">
                    <a:srgbClr val="000000">
                      <a:alpha val="43137"/>
                    </a:srgbClr>
                  </a:outerShdw>
                </a:effectLst>
              </a:rPr>
              <a:t>Evolution (animals, man)</a:t>
            </a:r>
          </a:p>
          <a:p>
            <a:pPr lvl="2"/>
            <a:r>
              <a:rPr lang="en-US" dirty="0" smtClean="0">
                <a:effectLst>
                  <a:outerShdw blurRad="38100" dist="38100" dir="2700000" algn="tl">
                    <a:srgbClr val="000000">
                      <a:alpha val="43137"/>
                    </a:srgbClr>
                  </a:outerShdw>
                </a:effectLst>
              </a:rPr>
              <a:t>Man is getting better, moving towards perfection.</a:t>
            </a:r>
          </a:p>
          <a:p>
            <a:pPr lvl="2"/>
            <a:r>
              <a:rPr lang="en-US" dirty="0" smtClean="0">
                <a:effectLst>
                  <a:outerShdw blurRad="38100" dist="38100" dir="2700000" algn="tl">
                    <a:srgbClr val="000000">
                      <a:alpha val="43137"/>
                    </a:srgbClr>
                  </a:outerShdw>
                </a:effectLst>
              </a:rPr>
              <a:t>Society is getting better.</a:t>
            </a:r>
          </a:p>
          <a:p>
            <a:pPr lvl="2"/>
            <a:r>
              <a:rPr lang="en-US" dirty="0" smtClean="0">
                <a:effectLst>
                  <a:outerShdw blurRad="38100" dist="38100" dir="2700000" algn="tl">
                    <a:srgbClr val="000000">
                      <a:alpha val="43137"/>
                    </a:srgbClr>
                  </a:outerShdw>
                </a:effectLst>
              </a:rPr>
              <a:t>Soon we’ll have all the answers.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8130" name="Picture 2" descr="http://i.telegraph.co.uk/multimedia/archive/02210/evo2_2210436b.jpg">
            <a:hlinkClick r:id="rId3"/>
          </p:cNvPr>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2438400" y="2971800"/>
            <a:ext cx="5905500" cy="368617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Theory that God is dead (1960’s).</a:t>
            </a:r>
          </a:p>
          <a:p>
            <a:pPr lvl="2"/>
            <a:r>
              <a:rPr lang="en-US" dirty="0" smtClean="0">
                <a:effectLst>
                  <a:outerShdw blurRad="38100" dist="38100" dir="2700000" algn="tl">
                    <a:srgbClr val="000000">
                      <a:alpha val="43137"/>
                    </a:srgbClr>
                  </a:outerShdw>
                </a:effectLst>
              </a:rPr>
              <a:t>“God is dead.”—Nietzsche, 1883</a:t>
            </a:r>
          </a:p>
          <a:p>
            <a:pPr lvl="2"/>
            <a:r>
              <a:rPr lang="en-US" dirty="0" smtClean="0">
                <a:effectLst>
                  <a:outerShdw blurRad="38100" dist="38100" dir="2700000" algn="tl">
                    <a:srgbClr val="000000">
                      <a:alpha val="43137"/>
                    </a:srgbClr>
                  </a:outerShdw>
                </a:effectLst>
              </a:rPr>
              <a:t>“Nietzsche is dead.”—God, 1900</a:t>
            </a:r>
          </a:p>
          <a:p>
            <a:pPr lvl="2"/>
            <a:r>
              <a:rPr lang="en-US" dirty="0" smtClean="0">
                <a:effectLst>
                  <a:outerShdw blurRad="38100" dist="38100" dir="2700000" algn="tl">
                    <a:srgbClr val="000000">
                      <a:alpha val="43137"/>
                    </a:srgbClr>
                  </a:outerShdw>
                </a:effectLst>
              </a:rPr>
              <a:t>Leads to an over</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confidence in science.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7106" name="Picture 2" descr="http://upload.wikimedia.org/wikipedia/en/a/a8/Is_God_Dead.jpg"/>
          <p:cNvPicPr>
            <a:picLocks noChangeAspect="1" noChangeArrowheads="1"/>
          </p:cNvPicPr>
          <p:nvPr/>
        </p:nvPicPr>
        <p:blipFill>
          <a:blip r:embed="rId3" cstate="print"/>
          <a:srcRect/>
          <a:stretch>
            <a:fillRect/>
          </a:stretch>
        </p:blipFill>
        <p:spPr bwMode="auto">
          <a:xfrm>
            <a:off x="5715000" y="2944184"/>
            <a:ext cx="2686050" cy="354234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Verification principle</a:t>
            </a:r>
          </a:p>
          <a:p>
            <a:pPr lvl="2"/>
            <a:r>
              <a:rPr lang="en-US" dirty="0" smtClean="0">
                <a:effectLst>
                  <a:outerShdw blurRad="38100" dist="38100" dir="2700000" algn="tl">
                    <a:srgbClr val="000000">
                      <a:alpha val="43137"/>
                    </a:srgbClr>
                  </a:outerShdw>
                </a:effectLst>
              </a:rPr>
              <a:t>Any statement you make must be proved by documented evidence.</a:t>
            </a:r>
          </a:p>
          <a:p>
            <a:pPr lvl="2"/>
            <a:r>
              <a:rPr lang="en-US" dirty="0" smtClean="0">
                <a:effectLst>
                  <a:outerShdw blurRad="38100" dist="38100" dir="2700000" algn="tl">
                    <a:srgbClr val="000000">
                      <a:alpha val="43137"/>
                    </a:srgbClr>
                  </a:outerShdw>
                </a:effectLst>
              </a:rPr>
              <a:t>Begin putting our confidence (faith) in science.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Worldview Diagnostic Questions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Ultimate reality?</a:t>
            </a:r>
          </a:p>
          <a:p>
            <a:pPr eaLnBrk="1" hangingPunct="1"/>
            <a:r>
              <a:rPr lang="en-US" dirty="0" smtClean="0">
                <a:effectLst>
                  <a:outerShdw blurRad="38100" dist="38100" dir="2700000" algn="tl">
                    <a:srgbClr val="000000">
                      <a:alpha val="43137"/>
                    </a:srgbClr>
                  </a:outerShdw>
                </a:effectLst>
              </a:rPr>
              <a:t>Humanists view God as psychological crutch.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Ultimate authority:</a:t>
            </a:r>
          </a:p>
          <a:p>
            <a:pPr lvl="1"/>
            <a:r>
              <a:rPr lang="en-US" dirty="0" smtClean="0">
                <a:effectLst>
                  <a:outerShdw blurRad="38100" dist="38100" dir="2700000" algn="tl">
                    <a:srgbClr val="000000">
                      <a:alpha val="43137"/>
                    </a:srgbClr>
                  </a:outerShdw>
                </a:effectLst>
              </a:rPr>
              <a:t>Rejects all authority based on God (especially the Word of God and the Church) and we become our own authority.</a:t>
            </a:r>
          </a:p>
          <a:p>
            <a:pPr lvl="1"/>
            <a:r>
              <a:rPr lang="en-US" dirty="0" smtClean="0">
                <a:effectLst>
                  <a:outerShdw blurRad="38100" dist="38100" dir="2700000" algn="tl">
                    <a:srgbClr val="000000">
                      <a:alpha val="43137"/>
                    </a:srgbClr>
                  </a:outerShdw>
                </a:effectLst>
              </a:rPr>
              <a:t>All traditional forms are rejected, and the only acceptable answers are the ones discovered by our efforts.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View of Faith</a:t>
            </a:r>
          </a:p>
          <a:p>
            <a:r>
              <a:rPr lang="en-US" dirty="0" smtClean="0">
                <a:effectLst>
                  <a:outerShdw blurRad="38100" dist="38100" dir="2700000" algn="tl">
                    <a:srgbClr val="000000">
                      <a:alpha val="43137"/>
                    </a:srgbClr>
                  </a:outerShdw>
                </a:effectLst>
              </a:rPr>
              <a:t>Secular humanists believe faith should be reasonable—your faith is your ability to reason.</a:t>
            </a:r>
          </a:p>
          <a:p>
            <a:r>
              <a:rPr lang="en-US" dirty="0" smtClean="0">
                <a:effectLst>
                  <a:outerShdw blurRad="38100" dist="38100" dir="2700000" algn="tl">
                    <a:srgbClr val="000000">
                      <a:alpha val="43137"/>
                    </a:srgbClr>
                  </a:outerShdw>
                </a:effectLst>
              </a:rPr>
              <a:t>Consequences</a:t>
            </a:r>
          </a:p>
          <a:p>
            <a:pPr lvl="1"/>
            <a:r>
              <a:rPr lang="en-US" dirty="0" smtClean="0">
                <a:effectLst>
                  <a:outerShdw blurRad="38100" dist="38100" dir="2700000" algn="tl">
                    <a:srgbClr val="000000">
                      <a:alpha val="43137"/>
                    </a:srgbClr>
                  </a:outerShdw>
                </a:effectLst>
              </a:rPr>
              <a:t>Your value is based on your ability to reason (to think or do).</a:t>
            </a:r>
          </a:p>
          <a:p>
            <a:pPr lvl="1"/>
            <a:r>
              <a:rPr lang="en-US" dirty="0" smtClean="0">
                <a:effectLst>
                  <a:outerShdw blurRad="38100" dist="38100" dir="2700000" algn="tl">
                    <a:srgbClr val="000000">
                      <a:alpha val="43137"/>
                    </a:srgbClr>
                  </a:outerShdw>
                </a:effectLst>
              </a:rPr>
              <a:t>Faith, then, is elitist in nature—selfishness: destroy those who inconvenience ourselves.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Faith is realistic and only deals with physical reality because metaphysical is nonexistent.</a:t>
            </a:r>
          </a:p>
          <a:p>
            <a:pPr lvl="1" eaLnBrk="1" hangingPunct="1"/>
            <a:r>
              <a:rPr lang="en-US" dirty="0" smtClean="0">
                <a:effectLst>
                  <a:outerShdw blurRad="38100" dist="38100" dir="2700000" algn="tl">
                    <a:srgbClr val="000000">
                      <a:alpha val="43137"/>
                    </a:srgbClr>
                  </a:outerShdw>
                </a:effectLst>
              </a:rPr>
              <a:t>This directly goes against Hebrews 11:1-2 where our faith is in the invisible realm, not always the visible.</a:t>
            </a:r>
          </a:p>
          <a:p>
            <a:pPr lvl="1" eaLnBrk="1" hangingPunct="1"/>
            <a:r>
              <a:rPr lang="en-US" dirty="0" smtClean="0">
                <a:effectLst>
                  <a:outerShdw blurRad="38100" dist="38100" dir="2700000" algn="tl">
                    <a:srgbClr val="000000">
                      <a:alpha val="43137"/>
                    </a:srgbClr>
                  </a:outerShdw>
                </a:effectLst>
              </a:rPr>
              <a:t>Since the physical world is born out of the spiritual world (Ge. 1:1-31), therefore the spiritual is stronger.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For humanists, faith is put in “truth” which is unequivocally interpreted as science.</a:t>
            </a:r>
          </a:p>
          <a:p>
            <a:pPr lvl="2" eaLnBrk="1" hangingPunct="1"/>
            <a:r>
              <a:rPr lang="en-US" dirty="0" smtClean="0">
                <a:effectLst>
                  <a:outerShdw blurRad="38100" dist="38100" dir="2700000" algn="tl">
                    <a:srgbClr val="000000">
                      <a:alpha val="43137"/>
                    </a:srgbClr>
                  </a:outerShdw>
                </a:effectLst>
              </a:rPr>
              <a:t>Truth is only that for which they have facts, which they get through scientific results.</a:t>
            </a:r>
          </a:p>
          <a:p>
            <a:pPr lvl="2" eaLnBrk="1" hangingPunct="1"/>
            <a:r>
              <a:rPr lang="en-US" dirty="0" smtClean="0">
                <a:effectLst>
                  <a:outerShdw blurRad="38100" dist="38100" dir="2700000" algn="tl">
                    <a:srgbClr val="000000">
                      <a:alpha val="43137"/>
                    </a:srgbClr>
                  </a:outerShdw>
                </a:effectLst>
              </a:rPr>
              <a:t>Empirical evidence is the only kind of evidence of value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nature of physical reality?</a:t>
            </a:r>
          </a:p>
          <a:p>
            <a:pPr eaLnBrk="1" hangingPunct="1"/>
            <a:r>
              <a:rPr lang="en-US" dirty="0" smtClean="0">
                <a:effectLst>
                  <a:outerShdw blurRad="38100" dist="38100" dir="2700000" algn="tl">
                    <a:srgbClr val="000000">
                      <a:alpha val="43137"/>
                    </a:srgbClr>
                  </a:outerShdw>
                </a:effectLst>
              </a:rPr>
              <a:t>View of the World</a:t>
            </a:r>
          </a:p>
          <a:p>
            <a:pPr lvl="1" eaLnBrk="1" hangingPunct="1"/>
            <a:r>
              <a:rPr lang="en-US" dirty="0" smtClean="0">
                <a:effectLst>
                  <a:outerShdw blurRad="38100" dist="38100" dir="2700000" algn="tl">
                    <a:srgbClr val="000000">
                      <a:alpha val="43137"/>
                    </a:srgbClr>
                  </a:outerShdw>
                </a:effectLst>
              </a:rPr>
              <a:t>Science will answer all our questions about the world.</a:t>
            </a:r>
          </a:p>
          <a:p>
            <a:pPr lvl="1" eaLnBrk="1" hangingPunct="1"/>
            <a:r>
              <a:rPr lang="en-US" dirty="0" smtClean="0">
                <a:effectLst>
                  <a:outerShdw blurRad="38100" dist="38100" dir="2700000" algn="tl">
                    <a:srgbClr val="000000">
                      <a:alpha val="43137"/>
                    </a:srgbClr>
                  </a:outerShdw>
                </a:effectLst>
              </a:rPr>
              <a:t>The world can be nothing more than a machine, so it is inherently discoverable.</a:t>
            </a:r>
          </a:p>
          <a:p>
            <a:pPr lvl="1"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 seeds of humanism go back to ancient Greece when Protagoras misinterpreted Psalm 139 and stated that “man is the measure of all things.”</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This starts to go awry when the discovery of the machine became prescriptive.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Prescriptive vs. descriptive</a:t>
            </a:r>
          </a:p>
          <a:p>
            <a:pPr lvl="2" eaLnBrk="1" hangingPunct="1"/>
            <a:r>
              <a:rPr lang="en-US" dirty="0" smtClean="0">
                <a:effectLst>
                  <a:outerShdw blurRad="38100" dist="38100" dir="2700000" algn="tl">
                    <a:srgbClr val="000000">
                      <a:alpha val="43137"/>
                    </a:srgbClr>
                  </a:outerShdw>
                </a:effectLst>
              </a:rPr>
              <a:t>Descriptive describes what has already happened.</a:t>
            </a:r>
          </a:p>
          <a:p>
            <a:pPr lvl="2" eaLnBrk="1" hangingPunct="1"/>
            <a:r>
              <a:rPr lang="en-US" dirty="0" smtClean="0">
                <a:effectLst>
                  <a:outerShdw blurRad="38100" dist="38100" dir="2700000" algn="tl">
                    <a:srgbClr val="000000">
                      <a:alpha val="43137"/>
                    </a:srgbClr>
                  </a:outerShdw>
                </a:effectLst>
              </a:rPr>
              <a:t>Prescriptive makes suggestions and inferences about what should happen.</a:t>
            </a:r>
          </a:p>
          <a:p>
            <a:pPr lvl="2" eaLnBrk="1" hangingPunct="1"/>
            <a:r>
              <a:rPr lang="en-US" dirty="0" smtClean="0">
                <a:effectLst>
                  <a:outerShdw blurRad="38100" dist="38100" dir="2700000" algn="tl">
                    <a:srgbClr val="000000">
                      <a:alpha val="43137"/>
                    </a:srgbClr>
                  </a:outerShdw>
                </a:effectLst>
              </a:rPr>
              <a:t>When science became prescriptive, it broke its first rule of scientific method, and outlawed anything abnormal (e.g. miracles).</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 universe is eternally self- existing, and is the product of the evolutionary process.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does it mean to be human?</a:t>
            </a:r>
          </a:p>
          <a:p>
            <a:r>
              <a:rPr lang="en-US" dirty="0" smtClean="0">
                <a:effectLst>
                  <a:outerShdw blurRad="38100" dist="38100" dir="2700000" algn="tl">
                    <a:srgbClr val="000000">
                      <a:alpha val="43137"/>
                    </a:srgbClr>
                  </a:outerShdw>
                </a:effectLst>
              </a:rPr>
              <a:t>If the world is a machine, then man is a machine as well.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Man cannot be free to question, since he is part of the system (he can’t be objective).</a:t>
            </a:r>
          </a:p>
          <a:p>
            <a:pPr lvl="2" eaLnBrk="1" hangingPunct="1"/>
            <a:r>
              <a:rPr lang="en-US" dirty="0" smtClean="0">
                <a:effectLst>
                  <a:outerShdw blurRad="38100" dist="38100" dir="2700000" algn="tl">
                    <a:srgbClr val="000000">
                      <a:alpha val="43137"/>
                    </a:srgbClr>
                  </a:outerShdw>
                </a:effectLst>
              </a:rPr>
              <a:t>But this is the basis for the scientific method, which is their basis for understanding the world.</a:t>
            </a:r>
          </a:p>
          <a:p>
            <a:pPr lvl="2" eaLnBrk="1" hangingPunct="1"/>
            <a:r>
              <a:rPr lang="en-US" dirty="0" smtClean="0">
                <a:effectLst>
                  <a:outerShdw blurRad="38100" dist="38100" dir="2700000" algn="tl">
                    <a:srgbClr val="000000">
                      <a:alpha val="43137"/>
                    </a:srgbClr>
                  </a:outerShdw>
                </a:effectLst>
              </a:rPr>
              <a:t>Man is not free to choose to do as he pleases. He is not autonomous.</a:t>
            </a:r>
          </a:p>
          <a:p>
            <a:pPr lvl="2" eaLnBrk="1" hangingPunct="1"/>
            <a:r>
              <a:rPr lang="en-US" dirty="0" smtClean="0">
                <a:effectLst>
                  <a:outerShdw blurRad="38100" dist="38100" dir="2700000" algn="tl">
                    <a:srgbClr val="000000">
                      <a:alpha val="43137"/>
                    </a:srgbClr>
                  </a:outerShdw>
                </a:effectLst>
              </a:rPr>
              <a:t>Man has no personality. He is just happening, a product of the machine.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Man is responsible only to himself, and only responsible for himself.</a:t>
            </a:r>
          </a:p>
          <a:p>
            <a:pPr eaLnBrk="1" hangingPunct="1"/>
            <a:r>
              <a:rPr lang="en-US" dirty="0" smtClean="0">
                <a:effectLst>
                  <a:outerShdw blurRad="38100" dist="38100" dir="2700000" algn="tl">
                    <a:srgbClr val="000000">
                      <a:alpha val="43137"/>
                    </a:srgbClr>
                  </a:outerShdw>
                </a:effectLst>
              </a:rPr>
              <a:t>A human is just a complex machine and is a result of cause and effect.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Why is it possible to know anything at all?</a:t>
            </a:r>
          </a:p>
          <a:p>
            <a:r>
              <a:rPr lang="en-US" dirty="0" smtClean="0">
                <a:effectLst>
                  <a:outerShdw blurRad="38100" dist="38100" dir="2700000" algn="tl">
                    <a:srgbClr val="000000">
                      <a:alpha val="43137"/>
                    </a:srgbClr>
                  </a:outerShdw>
                </a:effectLst>
              </a:rPr>
              <a:t>Reason and intelligence are the most effective instruments that humankind possesses. There is no substitute: neither faith nor passion suffices in itself.</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 controlled use of scientific methods must be extended further in the solution of human problems. </a:t>
            </a:r>
          </a:p>
          <a:p>
            <a:r>
              <a:rPr lang="en-US" dirty="0" smtClean="0">
                <a:effectLst>
                  <a:outerShdw blurRad="38100" dist="38100" dir="2700000" algn="tl">
                    <a:srgbClr val="000000">
                      <a:alpha val="43137"/>
                    </a:srgbClr>
                  </a:outerShdw>
                </a:effectLst>
              </a:rPr>
              <a:t>As science pushes back the boundary of the known, humankind's sense of wonder is continually renewed, and art, poetry, and music find their places.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will happen at death?</a:t>
            </a:r>
          </a:p>
          <a:p>
            <a:r>
              <a:rPr lang="en-US" dirty="0" smtClean="0">
                <a:effectLst>
                  <a:outerShdw blurRad="38100" dist="38100" dir="2700000" algn="tl">
                    <a:srgbClr val="000000">
                      <a:alpha val="43137"/>
                    </a:srgbClr>
                  </a:outerShdw>
                </a:effectLst>
              </a:rPr>
              <a:t>From the manifesto:</a:t>
            </a:r>
          </a:p>
          <a:p>
            <a:pPr lvl="1"/>
            <a:r>
              <a:rPr lang="en-US" dirty="0" smtClean="0">
                <a:effectLst>
                  <a:outerShdw blurRad="38100" dist="38100" dir="2700000" algn="tl">
                    <a:srgbClr val="000000">
                      <a:alpha val="43137"/>
                    </a:srgbClr>
                  </a:outerShdw>
                </a:effectLst>
              </a:rPr>
              <a:t>Promises of immortal salvation or fear of eternal damnation are both illusory and harmful.</a:t>
            </a:r>
          </a:p>
          <a:p>
            <a:pPr lvl="1"/>
            <a:r>
              <a:rPr lang="en-US" dirty="0" smtClean="0">
                <a:effectLst>
                  <a:outerShdw blurRad="38100" dist="38100" dir="2700000" algn="tl">
                    <a:srgbClr val="000000">
                      <a:alpha val="43137"/>
                    </a:srgbClr>
                  </a:outerShdw>
                </a:effectLst>
              </a:rPr>
              <a:t>They distract humans from present concerns, from self-actualization, and from rectifying social injustices.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Modern science discredits such historic concepts</a:t>
            </a:r>
          </a:p>
          <a:p>
            <a:pPr lvl="1" eaLnBrk="1" hangingPunct="1"/>
            <a:r>
              <a:rPr lang="en-US" dirty="0" smtClean="0">
                <a:effectLst>
                  <a:outerShdw blurRad="38100" dist="38100" dir="2700000" algn="tl">
                    <a:srgbClr val="000000">
                      <a:alpha val="43137"/>
                    </a:srgbClr>
                  </a:outerShdw>
                </a:effectLst>
              </a:rPr>
              <a:t>There is no credible evidence that life survives the death of the body.</a:t>
            </a:r>
          </a:p>
          <a:p>
            <a:pPr lvl="1" eaLnBrk="1" hangingPunct="1"/>
            <a:r>
              <a:rPr lang="en-US" dirty="0" smtClean="0">
                <a:effectLst>
                  <a:outerShdw blurRad="38100" dist="38100" dir="2700000" algn="tl">
                    <a:srgbClr val="000000">
                      <a:alpha val="43137"/>
                    </a:srgbClr>
                  </a:outerShdw>
                </a:effectLst>
              </a:rPr>
              <a:t>We continue to exist in our progeny (children) and in the way that our lives have influenced others in our culture.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There are two types of humanism, secular and Christian.</a:t>
            </a:r>
          </a:p>
          <a:p>
            <a:pPr eaLnBrk="1" hangingPunct="1"/>
            <a:r>
              <a:rPr lang="en-US" dirty="0" smtClean="0">
                <a:effectLst>
                  <a:outerShdw blurRad="38100" dist="38100" dir="2700000" algn="tl">
                    <a:srgbClr val="000000">
                      <a:alpha val="43137"/>
                    </a:srgbClr>
                  </a:outerShdw>
                </a:effectLst>
              </a:rPr>
              <a:t>Humanism generally believes that humans are the highest beings within nature.</a:t>
            </a:r>
          </a:p>
          <a:p>
            <a:pPr eaLnBrk="1" hangingPunct="1"/>
            <a:r>
              <a:rPr lang="en-US" dirty="0" smtClean="0">
                <a:effectLst>
                  <a:outerShdw blurRad="38100" dist="38100" dir="2700000" algn="tl">
                    <a:srgbClr val="000000">
                      <a:alpha val="43137"/>
                    </a:srgbClr>
                  </a:outerShdw>
                </a:effectLst>
              </a:rPr>
              <a:t>Secular humanists assert that we get the dignity from climbing to the top of the evolutionary chain.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What is the basis for morality?</a:t>
            </a:r>
          </a:p>
          <a:p>
            <a:r>
              <a:rPr lang="en-US" dirty="0" smtClean="0">
                <a:effectLst>
                  <a:outerShdw blurRad="38100" dist="38100" dir="2700000" algn="tl">
                    <a:srgbClr val="000000">
                      <a:alpha val="43137"/>
                    </a:srgbClr>
                  </a:outerShdw>
                </a:effectLst>
              </a:rPr>
              <a:t>From the manifesto:</a:t>
            </a:r>
          </a:p>
          <a:p>
            <a:pPr lvl="1"/>
            <a:r>
              <a:rPr lang="en-US" dirty="0" smtClean="0">
                <a:effectLst>
                  <a:outerShdw blurRad="38100" dist="38100" dir="2700000" algn="tl">
                    <a:srgbClr val="000000">
                      <a:alpha val="43137"/>
                    </a:srgbClr>
                  </a:outerShdw>
                </a:effectLst>
              </a:rPr>
              <a:t>We affirm that moral values derive their source from human experience.</a:t>
            </a:r>
          </a:p>
          <a:p>
            <a:pPr lvl="1"/>
            <a:r>
              <a:rPr lang="en-US" dirty="0" smtClean="0">
                <a:effectLst>
                  <a:outerShdw blurRad="38100" dist="38100" dir="2700000" algn="tl">
                    <a:srgbClr val="000000">
                      <a:alpha val="43137"/>
                    </a:srgbClr>
                  </a:outerShdw>
                </a:effectLst>
              </a:rPr>
              <a:t>Ethics is autonomous and situational needing no theological or ideological sanction.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Ethics stems from human need and interest. To deny this distorts the whole basis of life.</a:t>
            </a:r>
          </a:p>
          <a:p>
            <a:pPr lvl="1" eaLnBrk="1" hangingPunct="1"/>
            <a:r>
              <a:rPr lang="en-US" dirty="0" smtClean="0">
                <a:effectLst>
                  <a:outerShdw blurRad="38100" dist="38100" dir="2700000" algn="tl">
                    <a:srgbClr val="000000">
                      <a:alpha val="43137"/>
                    </a:srgbClr>
                  </a:outerShdw>
                </a:effectLst>
              </a:rPr>
              <a:t>Human life has meaning because we create and develop our futures.</a:t>
            </a:r>
          </a:p>
          <a:p>
            <a:pPr lvl="1" eaLnBrk="1" hangingPunct="1"/>
            <a:r>
              <a:rPr lang="en-US" dirty="0" smtClean="0">
                <a:effectLst>
                  <a:outerShdw blurRad="38100" dist="38100" dir="2700000" algn="tl">
                    <a:srgbClr val="000000">
                      <a:alpha val="43137"/>
                    </a:srgbClr>
                  </a:outerShdw>
                </a:effectLst>
              </a:rPr>
              <a:t>Happiness and the creative realization of human needs and desires, individually and in shared enjoyment, are continuous themes of humanism.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Tolerance</a:t>
            </a:r>
          </a:p>
          <a:p>
            <a:pPr lvl="1" eaLnBrk="1" hangingPunct="1"/>
            <a:r>
              <a:rPr lang="en-US" dirty="0" smtClean="0">
                <a:effectLst>
                  <a:outerShdw blurRad="38100" dist="38100" dir="2700000" algn="tl">
                    <a:srgbClr val="000000">
                      <a:alpha val="43137"/>
                    </a:srgbClr>
                  </a:outerShdw>
                </a:effectLst>
              </a:rPr>
              <a:t>Need to be open to abortion, cloning, euthanasia, etc.</a:t>
            </a:r>
          </a:p>
          <a:p>
            <a:pPr lvl="1" eaLnBrk="1" hangingPunct="1"/>
            <a:r>
              <a:rPr lang="en-US" dirty="0" smtClean="0">
                <a:effectLst>
                  <a:outerShdw blurRad="38100" dist="38100" dir="2700000" algn="tl">
                    <a:srgbClr val="000000">
                      <a:alpha val="43137"/>
                    </a:srgbClr>
                  </a:outerShdw>
                </a:effectLst>
              </a:rPr>
              <a:t>Be reasonable, which is to be open to new things.</a:t>
            </a:r>
          </a:p>
          <a:p>
            <a:pPr lvl="1" eaLnBrk="1" hangingPunct="1"/>
            <a:r>
              <a:rPr lang="en-US" dirty="0" smtClean="0">
                <a:effectLst>
                  <a:outerShdw blurRad="38100" dist="38100" dir="2700000" algn="tl">
                    <a:srgbClr val="000000">
                      <a:alpha val="43137"/>
                    </a:srgbClr>
                  </a:outerShdw>
                </a:effectLst>
              </a:rPr>
              <a:t>Greatest amount of good (pleasure) for the greatest amount of people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Our society/culture determines this (government and courts).</a:t>
            </a:r>
          </a:p>
          <a:p>
            <a:pPr lvl="1" eaLnBrk="1" hangingPunct="1"/>
            <a:r>
              <a:rPr lang="en-US" dirty="0" smtClean="0">
                <a:effectLst>
                  <a:outerShdw blurRad="38100" dist="38100" dir="2700000" algn="tl">
                    <a:srgbClr val="000000">
                      <a:alpha val="43137"/>
                    </a:srgbClr>
                  </a:outerShdw>
                </a:effectLst>
              </a:rPr>
              <a:t>Utilitarian view - “throw away” society (things are only valuable if they are able to be useful).</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They say God-based religion should be terminated, but base their values on Christian theism. </a:t>
            </a:r>
          </a:p>
          <a:p>
            <a:pPr eaLnBrk="1" hangingPunct="1"/>
            <a:r>
              <a:rPr lang="en-US" dirty="0" smtClean="0">
                <a:effectLst>
                  <a:outerShdw blurRad="38100" dist="38100" dir="2700000" algn="tl">
                    <a:srgbClr val="000000">
                      <a:alpha val="43137"/>
                    </a:srgbClr>
                  </a:outerShdw>
                </a:effectLst>
              </a:rPr>
              <a:t>Christian values come from an objective source outside of man (i.e., God) who can be truly objective and fair.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meaning of human history?</a:t>
            </a:r>
          </a:p>
          <a:p>
            <a:pPr eaLnBrk="1" hangingPunct="1"/>
            <a:r>
              <a:rPr lang="en-US" dirty="0" smtClean="0">
                <a:effectLst>
                  <a:outerShdw blurRad="38100" dist="38100" dir="2700000" algn="tl">
                    <a:srgbClr val="000000">
                      <a:alpha val="43137"/>
                    </a:srgbClr>
                  </a:outerShdw>
                </a:effectLst>
              </a:rPr>
              <a:t>It is based on the concept of evolution.</a:t>
            </a:r>
          </a:p>
          <a:p>
            <a:pPr lvl="1" eaLnBrk="1" hangingPunct="1"/>
            <a:r>
              <a:rPr lang="en-US" dirty="0" smtClean="0">
                <a:effectLst>
                  <a:outerShdw blurRad="38100" dist="38100" dir="2700000" algn="tl">
                    <a:srgbClr val="000000">
                      <a:alpha val="43137"/>
                    </a:srgbClr>
                  </a:outerShdw>
                </a:effectLst>
              </a:rPr>
              <a:t>The past is full of mistakes, however, and mostly due to the overbearing religion that culture was based on.</a:t>
            </a:r>
          </a:p>
          <a:p>
            <a:pPr lvl="1" eaLnBrk="1" hangingPunct="1"/>
            <a:r>
              <a:rPr lang="en-US" dirty="0" smtClean="0">
                <a:effectLst>
                  <a:outerShdw blurRad="38100" dist="38100" dir="2700000" algn="tl">
                    <a:srgbClr val="000000">
                      <a:alpha val="43137"/>
                    </a:srgbClr>
                  </a:outerShdw>
                </a:effectLst>
              </a:rPr>
              <a:t>Optimistically forward thinking; the best is yet to come.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Success of the world depends on science.</a:t>
            </a:r>
          </a:p>
          <a:p>
            <a:pPr lvl="1"/>
            <a:r>
              <a:rPr lang="en-US" dirty="0" smtClean="0">
                <a:effectLst>
                  <a:outerShdw blurRad="38100" dist="38100" dir="2700000" algn="tl">
                    <a:srgbClr val="000000">
                      <a:alpha val="43137"/>
                    </a:srgbClr>
                  </a:outerShdw>
                </a:effectLst>
              </a:rPr>
              <a:t>Assertion that most of the success of the world has been due to science</a:t>
            </a:r>
          </a:p>
          <a:p>
            <a:pPr lvl="2"/>
            <a:r>
              <a:rPr lang="en-US" dirty="0" smtClean="0">
                <a:effectLst>
                  <a:outerShdw blurRad="38100" dist="38100" dir="2700000" algn="tl">
                    <a:srgbClr val="000000">
                      <a:alpha val="43137"/>
                    </a:srgbClr>
                  </a:outerShdw>
                </a:effectLst>
              </a:rPr>
              <a:t>Science has solved a lot of our problems (e.g. cattle cloning, organ transplants, laser surgery).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Doctors, scientists can explain that something happens and why, but they still can’t say what will happen or what the outcome will be. All they have is hypotheses (doctor’s operate in a closed system).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View of the Future</a:t>
            </a:r>
          </a:p>
          <a:p>
            <a:pPr lvl="1" eaLnBrk="1" hangingPunct="1"/>
            <a:r>
              <a:rPr lang="en-US" dirty="0" smtClean="0">
                <a:effectLst>
                  <a:outerShdw blurRad="38100" dist="38100" dir="2700000" algn="tl">
                    <a:srgbClr val="000000">
                      <a:alpha val="43137"/>
                    </a:srgbClr>
                  </a:outerShdw>
                </a:effectLst>
              </a:rPr>
              <a:t>Optimism: Three reasons</a:t>
            </a:r>
          </a:p>
          <a:p>
            <a:pPr lvl="2" eaLnBrk="1" hangingPunct="1"/>
            <a:r>
              <a:rPr lang="en-US" dirty="0" smtClean="0">
                <a:effectLst>
                  <a:outerShdw blurRad="38100" dist="38100" dir="2700000" algn="tl">
                    <a:srgbClr val="000000">
                      <a:alpha val="43137"/>
                    </a:srgbClr>
                  </a:outerShdw>
                </a:effectLst>
              </a:rPr>
              <a:t>Society has seen technology getting better; rise of technology (we put a man on the moon).</a:t>
            </a:r>
          </a:p>
          <a:p>
            <a:pPr lvl="2" eaLnBrk="1" hangingPunct="1"/>
            <a:r>
              <a:rPr lang="en-US" dirty="0" smtClean="0">
                <a:effectLst>
                  <a:outerShdw blurRad="38100" dist="38100" dir="2700000" algn="tl">
                    <a:srgbClr val="000000">
                      <a:alpha val="43137"/>
                    </a:srgbClr>
                  </a:outerShdw>
                </a:effectLst>
              </a:rPr>
              <a:t>Increase of social justice (better care for the poor, slavery abolished).</a:t>
            </a:r>
          </a:p>
          <a:p>
            <a:pPr lvl="2" eaLnBrk="1" hangingPunct="1"/>
            <a:r>
              <a:rPr lang="en-US" dirty="0" smtClean="0">
                <a:effectLst>
                  <a:outerShdw blurRad="38100" dist="38100" dir="2700000" algn="tl">
                    <a:srgbClr val="000000">
                      <a:alpha val="43137"/>
                    </a:srgbClr>
                  </a:outerShdw>
                </a:effectLst>
              </a:rPr>
              <a:t>Decline of organized religion (e.g. abolish superstition, eventually terminate religion, seek amoral education, and never teach morality).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Coupled with despair:</a:t>
            </a:r>
          </a:p>
          <a:p>
            <a:pPr lvl="2" eaLnBrk="1" hangingPunct="1"/>
            <a:r>
              <a:rPr lang="en-US" dirty="0" smtClean="0">
                <a:effectLst>
                  <a:outerShdw blurRad="38100" dist="38100" dir="2700000" algn="tl">
                    <a:srgbClr val="000000">
                      <a:alpha val="43137"/>
                    </a:srgbClr>
                  </a:outerShdw>
                </a:effectLst>
              </a:rPr>
              <a:t>Secular humanists believe the world is getting better; they argue they have empirical proof for this.</a:t>
            </a:r>
          </a:p>
          <a:p>
            <a:pPr lvl="2" eaLnBrk="1" hangingPunct="1"/>
            <a:r>
              <a:rPr lang="en-US" dirty="0" smtClean="0">
                <a:effectLst>
                  <a:outerShdw blurRad="38100" dist="38100" dir="2700000" algn="tl">
                    <a:srgbClr val="000000">
                      <a:alpha val="43137"/>
                    </a:srgbClr>
                  </a:outerShdw>
                </a:effectLst>
              </a:rPr>
              <a:t>They ignore the facts telling us it is also getting worse (socially detached, slipping morals, etc.)</a:t>
            </a:r>
          </a:p>
          <a:p>
            <a:pPr lvl="2" eaLnBrk="1" hangingPunct="1"/>
            <a:r>
              <a:rPr lang="en-US" dirty="0" smtClean="0">
                <a:effectLst>
                  <a:outerShdw blurRad="38100" dist="38100" dir="2700000" algn="tl">
                    <a:srgbClr val="000000">
                      <a:alpha val="43137"/>
                    </a:srgbClr>
                  </a:outerShdw>
                </a:effectLst>
              </a:rPr>
              <a:t>Result: they move back and forth between hope and despair.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“I didn’t fight my way to the top of the food chain to become a vegetarian.”</a:t>
            </a:r>
          </a:p>
          <a:p>
            <a:pPr eaLnBrk="1" hangingPunct="1"/>
            <a:r>
              <a:rPr lang="en-US" dirty="0" smtClean="0">
                <a:effectLst>
                  <a:outerShdw blurRad="38100" dist="38100" dir="2700000" algn="tl">
                    <a:srgbClr val="000000">
                      <a:alpha val="43137"/>
                    </a:srgbClr>
                  </a:outerShdw>
                </a:effectLst>
              </a:rPr>
              <a:t>Not all naturalists are secular humanists, but all secular humanists are naturalists.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response does this worldview invoke?</a:t>
            </a:r>
          </a:p>
          <a:p>
            <a:pPr eaLnBrk="1" hangingPunct="1"/>
            <a:r>
              <a:rPr lang="en-US" dirty="0" smtClean="0">
                <a:effectLst>
                  <a:outerShdw blurRad="38100" dist="38100" dir="2700000" algn="tl">
                    <a:srgbClr val="000000">
                      <a:alpha val="43137"/>
                    </a:srgbClr>
                  </a:outerShdw>
                </a:effectLst>
              </a:rPr>
              <a:t>“The goal of humanism is a free and universal society in which people voluntarily and intelligently cooperate for the common good. Humanists demand a shared life in a shared world.”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Other Versions: Marxist Humanism</a:t>
            </a:r>
          </a:p>
          <a:p>
            <a:pPr eaLnBrk="1" hangingPunct="1"/>
            <a:r>
              <a:rPr lang="en-US" dirty="0" smtClean="0">
                <a:effectLst>
                  <a:outerShdw blurRad="38100" dist="38100" dir="2700000" algn="tl">
                    <a:srgbClr val="000000">
                      <a:alpha val="43137"/>
                    </a:srgbClr>
                  </a:outerShdw>
                </a:effectLst>
              </a:rPr>
              <a:t>Background</a:t>
            </a:r>
          </a:p>
          <a:p>
            <a:pPr lvl="1" eaLnBrk="1" hangingPunct="1"/>
            <a:r>
              <a:rPr lang="en-US" dirty="0" smtClean="0">
                <a:effectLst>
                  <a:outerShdw blurRad="38100" dist="38100" dir="2700000" algn="tl">
                    <a:srgbClr val="000000">
                      <a:alpha val="43137"/>
                    </a:srgbClr>
                  </a:outerShdw>
                </a:effectLst>
              </a:rPr>
              <a:t>One significant example of Secular Humanism is the teaching of Marxism from the 19</a:t>
            </a:r>
            <a:r>
              <a:rPr lang="en-US" baseline="30000" dirty="0" smtClean="0">
                <a:effectLst>
                  <a:outerShdw blurRad="38100" dist="38100" dir="2700000" algn="tl">
                    <a:srgbClr val="000000">
                      <a:alpha val="43137"/>
                    </a:srgbClr>
                  </a:outerShdw>
                </a:effectLst>
              </a:rPr>
              <a:t>th</a:t>
            </a:r>
            <a:r>
              <a:rPr lang="en-US" dirty="0" smtClean="0">
                <a:effectLst>
                  <a:outerShdw blurRad="38100" dist="38100" dir="2700000" algn="tl">
                    <a:srgbClr val="000000">
                      <a:alpha val="43137"/>
                    </a:srgbClr>
                  </a:outerShdw>
                </a:effectLst>
              </a:rPr>
              <a:t> century which says that ‘man is the supreme being for man’.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Karl Marx (c. 1818) was a philosopher who dealt mainly with political ideals.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5362" name="Picture 2" descr="http://africasacountry.com/wp-content/uploads/2011/09/osho-on-karl-marx.jpeg">
            <a:hlinkClick r:id="rId3"/>
          </p:cNvPr>
          <p:cNvPicPr>
            <a:picLocks noChangeAspect="1" noChangeArrowheads="1"/>
          </p:cNvPicPr>
          <p:nvPr/>
        </p:nvPicPr>
        <p:blipFill>
          <a:blip r:embed="rId4" cstate="print"/>
          <a:srcRect/>
          <a:stretch>
            <a:fillRect/>
          </a:stretch>
        </p:blipFill>
        <p:spPr bwMode="auto">
          <a:xfrm>
            <a:off x="4495800" y="3200400"/>
            <a:ext cx="3276600" cy="327660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An early essay stated that “man is the supreme being for man.” Therefore, humans MUST revolt against all conditions which man is abased, enslaved, abandoned, or contemptible.  Thus, it was a political ideal in favor of the underdog.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A Broken World</a:t>
            </a:r>
          </a:p>
          <a:p>
            <a:pPr lvl="1" eaLnBrk="1" hangingPunct="1"/>
            <a:r>
              <a:rPr lang="en-US" dirty="0" smtClean="0">
                <a:effectLst>
                  <a:outerShdw blurRad="38100" dist="38100" dir="2700000" algn="tl">
                    <a:srgbClr val="000000">
                      <a:alpha val="43137"/>
                    </a:srgbClr>
                  </a:outerShdw>
                </a:effectLst>
              </a:rPr>
              <a:t>Marxism as a theory suggests that we live in a broken world.</a:t>
            </a:r>
          </a:p>
          <a:p>
            <a:pPr lvl="1" eaLnBrk="1" hangingPunct="1"/>
            <a:r>
              <a:rPr lang="en-US" dirty="0" smtClean="0">
                <a:effectLst>
                  <a:outerShdw blurRad="38100" dist="38100" dir="2700000" algn="tl">
                    <a:srgbClr val="000000">
                      <a:alpha val="43137"/>
                    </a:srgbClr>
                  </a:outerShdw>
                </a:effectLst>
              </a:rPr>
              <a:t>Its brokenness is fundamentally political.</a:t>
            </a:r>
          </a:p>
          <a:p>
            <a:pPr lvl="1" eaLnBrk="1" hangingPunct="1"/>
            <a:r>
              <a:rPr lang="en-US" dirty="0" smtClean="0">
                <a:effectLst>
                  <a:outerShdw blurRad="38100" dist="38100" dir="2700000" algn="tl">
                    <a:srgbClr val="000000">
                      <a:alpha val="43137"/>
                    </a:srgbClr>
                  </a:outerShdw>
                </a:effectLst>
              </a:rPr>
              <a:t>It is possible to escape that cycle with better government.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Cycle of Human History: An Example</a:t>
            </a:r>
          </a:p>
          <a:p>
            <a:pPr lvl="1" eaLnBrk="1" hangingPunct="1"/>
            <a:r>
              <a:rPr lang="en-US" dirty="0" smtClean="0">
                <a:effectLst>
                  <a:outerShdw blurRad="38100" dist="38100" dir="2700000" algn="tl">
                    <a:srgbClr val="000000">
                      <a:alpha val="43137"/>
                    </a:srgbClr>
                  </a:outerShdw>
                </a:effectLst>
              </a:rPr>
              <a:t>Ancient ancestors lived in family-like tribes, with no technology (think cave men).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As technology developed, resources were able to be controlled by those who controlled the technology.</a:t>
            </a:r>
          </a:p>
          <a:p>
            <a:pPr lvl="2" eaLnBrk="1" hangingPunct="1"/>
            <a:r>
              <a:rPr lang="en-US" dirty="0" smtClean="0">
                <a:effectLst>
                  <a:outerShdw blurRad="38100" dist="38100" dir="2700000" algn="tl">
                    <a:srgbClr val="000000">
                      <a:alpha val="43137"/>
                    </a:srgbClr>
                  </a:outerShdw>
                </a:effectLst>
              </a:rPr>
              <a:t>A class system developed, with those who controlled at the top, and those who were not in the loop below. </a:t>
            </a:r>
          </a:p>
          <a:p>
            <a:pPr lvl="2" eaLnBrk="1" hangingPunct="1"/>
            <a:r>
              <a:rPr lang="en-US" dirty="0" smtClean="0">
                <a:effectLst>
                  <a:outerShdw blurRad="38100" dist="38100" dir="2700000" algn="tl">
                    <a:srgbClr val="000000">
                      <a:alpha val="43137"/>
                    </a:srgbClr>
                  </a:outerShdw>
                </a:effectLst>
              </a:rPr>
              <a:t>Invariably, those below served those above. This leads to suffering, mistreatment, etc.</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Eventually the technology progressed until the lower, working-class members were producing more goods than were being used.</a:t>
            </a:r>
          </a:p>
          <a:p>
            <a:pPr lvl="2" eaLnBrk="1" hangingPunct="1"/>
            <a:r>
              <a:rPr lang="en-US" dirty="0" smtClean="0">
                <a:effectLst>
                  <a:outerShdw blurRad="38100" dist="38100" dir="2700000" algn="tl">
                    <a:srgbClr val="000000">
                      <a:alpha val="43137"/>
                    </a:srgbClr>
                  </a:outerShdw>
                </a:effectLst>
              </a:rPr>
              <a:t>This created an surplus.</a:t>
            </a:r>
          </a:p>
          <a:p>
            <a:pPr lvl="2" eaLnBrk="1" hangingPunct="1"/>
            <a:r>
              <a:rPr lang="en-US" dirty="0" smtClean="0">
                <a:effectLst>
                  <a:outerShdw blurRad="38100" dist="38100" dir="2700000" algn="tl">
                    <a:srgbClr val="000000">
                      <a:alpha val="43137"/>
                    </a:srgbClr>
                  </a:outerShdw>
                </a:effectLst>
              </a:rPr>
              <a:t>Of course, those at the top decided who could afford the goods.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And it was never evenly distributed, certainly never in favor of the lower class.</a:t>
            </a:r>
          </a:p>
          <a:p>
            <a:pPr lvl="1" eaLnBrk="1" hangingPunct="1"/>
            <a:r>
              <a:rPr lang="en-US" dirty="0" smtClean="0">
                <a:effectLst>
                  <a:outerShdw blurRad="38100" dist="38100" dir="2700000" algn="tl">
                    <a:srgbClr val="000000">
                      <a:alpha val="43137"/>
                    </a:srgbClr>
                  </a:outerShdw>
                </a:effectLst>
              </a:rPr>
              <a:t>Communism was an answer to this.</a:t>
            </a:r>
          </a:p>
          <a:p>
            <a:pPr lvl="2" eaLnBrk="1" hangingPunct="1"/>
            <a:r>
              <a:rPr lang="en-US" dirty="0" smtClean="0">
                <a:effectLst>
                  <a:outerShdw blurRad="38100" dist="38100" dir="2700000" algn="tl">
                    <a:srgbClr val="000000">
                      <a:alpha val="43137"/>
                    </a:srgbClr>
                  </a:outerShdw>
                </a:effectLst>
              </a:rPr>
              <a:t>Destroy the class system, and let everyone enjoy the goods.</a:t>
            </a:r>
          </a:p>
          <a:p>
            <a:pPr lvl="2" eaLnBrk="1" hangingPunct="1"/>
            <a:r>
              <a:rPr lang="en-US" dirty="0" smtClean="0">
                <a:effectLst>
                  <a:outerShdw blurRad="38100" dist="38100" dir="2700000" algn="tl">
                    <a:srgbClr val="000000">
                      <a:alpha val="43137"/>
                    </a:srgbClr>
                  </a:outerShdw>
                </a:effectLst>
              </a:rPr>
              <a:t>Everyone is equal, and everyone receives equal goods.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And it was never evenly distributed, certainly never in favor of the lower class.</a:t>
            </a:r>
          </a:p>
          <a:p>
            <a:pPr lvl="2" eaLnBrk="1" hangingPunct="1"/>
            <a:r>
              <a:rPr lang="en-US" dirty="0" smtClean="0">
                <a:effectLst>
                  <a:outerShdw blurRad="38100" dist="38100" dir="2700000" algn="tl">
                    <a:srgbClr val="000000">
                      <a:alpha val="43137"/>
                    </a:srgbClr>
                  </a:outerShdw>
                </a:effectLst>
              </a:rPr>
              <a:t>Communism was an answer to this.</a:t>
            </a:r>
          </a:p>
          <a:p>
            <a:pPr lvl="2" eaLnBrk="1" hangingPunct="1"/>
            <a:r>
              <a:rPr lang="en-US" dirty="0" smtClean="0">
                <a:effectLst>
                  <a:outerShdw blurRad="38100" dist="38100" dir="2700000" algn="tl">
                    <a:srgbClr val="000000">
                      <a:alpha val="43137"/>
                    </a:srgbClr>
                  </a:outerShdw>
                </a:effectLst>
              </a:rPr>
              <a:t>Destroy the class system, and let everyone enjoy the goods.</a:t>
            </a:r>
          </a:p>
          <a:p>
            <a:pPr lvl="2" eaLnBrk="1" hangingPunct="1"/>
            <a:r>
              <a:rPr lang="en-US" dirty="0" smtClean="0">
                <a:effectLst>
                  <a:outerShdw blurRad="38100" dist="38100" dir="2700000" algn="tl">
                    <a:srgbClr val="000000">
                      <a:alpha val="43137"/>
                    </a:srgbClr>
                  </a:outerShdw>
                </a:effectLst>
              </a:rPr>
              <a:t>Everyone is equal, and everyone receives equal goods.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There have been four humanist manifestos, a collection of beliefs and desirable behaviors. </a:t>
            </a:r>
          </a:p>
          <a:p>
            <a:pPr eaLnBrk="1" hangingPunct="1"/>
            <a:r>
              <a:rPr lang="en-US" dirty="0" smtClean="0">
                <a:effectLst>
                  <a:outerShdw blurRad="38100" dist="38100" dir="2700000" algn="tl">
                    <a:srgbClr val="000000">
                      <a:alpha val="43137"/>
                    </a:srgbClr>
                  </a:outerShdw>
                </a:effectLst>
              </a:rPr>
              <a:t>Here is a brief introduction to them.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This has never been able to last, though.</a:t>
            </a:r>
          </a:p>
          <a:p>
            <a:pPr lvl="2" eaLnBrk="1" hangingPunct="1"/>
            <a:r>
              <a:rPr lang="en-US" dirty="0" smtClean="0">
                <a:effectLst>
                  <a:outerShdw blurRad="38100" dist="38100" dir="2700000" algn="tl">
                    <a:srgbClr val="000000">
                      <a:alpha val="43137"/>
                    </a:srgbClr>
                  </a:outerShdw>
                </a:effectLst>
              </a:rPr>
              <a:t>Humankind has always been quite good at tweaking the system for selfish gain, either to gain undeserved more, or to do undeserved less.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Eventually the lower class will overthrow the upper class. Sometimes with their sheer brute force, but according to Marx, more often by developing better technology that would eventually circumvent the upper class, in effect creating a new one.</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Uprooting the higher classes</a:t>
            </a:r>
          </a:p>
          <a:p>
            <a:pPr eaLnBrk="1" hangingPunct="1"/>
            <a:r>
              <a:rPr lang="en-US" dirty="0" smtClean="0">
                <a:effectLst>
                  <a:outerShdw blurRad="38100" dist="38100" dir="2700000" algn="tl">
                    <a:srgbClr val="000000">
                      <a:alpha val="43137"/>
                    </a:srgbClr>
                  </a:outerShdw>
                </a:effectLst>
              </a:rPr>
              <a:t>French revolution (“let them eat cake”)</a:t>
            </a:r>
          </a:p>
          <a:p>
            <a:pPr lvl="1" eaLnBrk="1" hangingPunct="1"/>
            <a:r>
              <a:rPr lang="en-US" dirty="0" smtClean="0">
                <a:effectLst>
                  <a:outerShdw blurRad="38100" dist="38100" dir="2700000" algn="tl">
                    <a:srgbClr val="000000">
                      <a:alpha val="43137"/>
                    </a:srgbClr>
                  </a:outerShdw>
                </a:effectLst>
              </a:rPr>
              <a:t>Joke: How many Marxists does it take to change a light bulb? None. The light bulb contains the seeds of its own revolution.</a:t>
            </a:r>
          </a:p>
          <a:p>
            <a:pPr lvl="1" eaLnBrk="1" hangingPunct="1"/>
            <a:r>
              <a:rPr lang="en-US" dirty="0" smtClean="0">
                <a:effectLst>
                  <a:outerShdw blurRad="38100" dist="38100" dir="2700000" algn="tl">
                    <a:srgbClr val="000000">
                      <a:alpha val="43137"/>
                    </a:srgbClr>
                  </a:outerShdw>
                </a:effectLst>
              </a:rPr>
              <a:t>The .com boom, and more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However, don’t discount Marxism as passé just yet.</a:t>
            </a:r>
          </a:p>
          <a:p>
            <a:pPr lvl="2" eaLnBrk="1" hangingPunct="1"/>
            <a:r>
              <a:rPr lang="en-US" dirty="0" smtClean="0">
                <a:effectLst>
                  <a:outerShdw blurRad="38100" dist="38100" dir="2700000" algn="tl">
                    <a:srgbClr val="000000">
                      <a:alpha val="43137"/>
                    </a:srgbClr>
                  </a:outerShdw>
                </a:effectLst>
              </a:rPr>
              <a:t>In Canada and the U.S., the middle class is disappearing, and the gap between lower and upper class is increasing.</a:t>
            </a:r>
          </a:p>
          <a:p>
            <a:pPr lvl="2" eaLnBrk="1" hangingPunct="1"/>
            <a:r>
              <a:rPr lang="en-US" dirty="0" smtClean="0">
                <a:effectLst>
                  <a:outerShdw blurRad="38100" dist="38100" dir="2700000" algn="tl">
                    <a:srgbClr val="000000">
                      <a:alpha val="43137"/>
                    </a:srgbClr>
                  </a:outerShdw>
                </a:effectLst>
              </a:rPr>
              <a:t>Many believe that Marxism might just be the answer to Canada and the U.S.’s recent recession</a:t>
            </a:r>
          </a:p>
          <a:p>
            <a:pPr lvl="2" eaLnBrk="1" hangingPunct="1"/>
            <a:r>
              <a:rPr lang="en-US" dirty="0" smtClean="0">
                <a:effectLst>
                  <a:outerShdw blurRad="38100" dist="38100" dir="2700000" algn="tl">
                    <a:srgbClr val="000000">
                      <a:alpha val="43137"/>
                    </a:srgbClr>
                  </a:outerShdw>
                </a:effectLst>
              </a:rPr>
              <a:t>This is especially true when you consider the change in technology needed to answer scarce oil supply and the idea of global warming.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Marxist problems</a:t>
            </a:r>
          </a:p>
          <a:p>
            <a:pPr eaLnBrk="1" hangingPunct="1"/>
            <a:r>
              <a:rPr lang="en-US" dirty="0" smtClean="0">
                <a:effectLst>
                  <a:outerShdw blurRad="38100" dist="38100" dir="2700000" algn="tl">
                    <a:srgbClr val="000000">
                      <a:alpha val="43137"/>
                    </a:srgbClr>
                  </a:outerShdw>
                </a:effectLst>
              </a:rPr>
              <a:t>Marx asserted that human history is moving toward an ideal society.</a:t>
            </a:r>
          </a:p>
          <a:p>
            <a:pPr lvl="1" eaLnBrk="1" hangingPunct="1"/>
            <a:r>
              <a:rPr lang="en-US" dirty="0" smtClean="0">
                <a:effectLst>
                  <a:outerShdw blurRad="38100" dist="38100" dir="2700000" algn="tl">
                    <a:srgbClr val="000000">
                      <a:alpha val="43137"/>
                    </a:srgbClr>
                  </a:outerShdw>
                </a:effectLst>
              </a:rPr>
              <a:t>He has no basis for this, it is just what he gains by quick observation.</a:t>
            </a:r>
          </a:p>
          <a:p>
            <a:pPr lvl="1" eaLnBrk="1" hangingPunct="1"/>
            <a:r>
              <a:rPr lang="en-US" dirty="0" smtClean="0">
                <a:effectLst>
                  <a:outerShdw blurRad="38100" dist="38100" dir="2700000" algn="tl">
                    <a:srgbClr val="000000">
                      <a:alpha val="43137"/>
                    </a:srgbClr>
                  </a:outerShdw>
                </a:effectLst>
              </a:rPr>
              <a:t>However, the observation is wrong. The rich don’t become impoverished, they become richer.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Human attitude: Why work hard towards a goal that is inevitable?</a:t>
            </a:r>
          </a:p>
          <a:p>
            <a:pPr lvl="1"/>
            <a:r>
              <a:rPr lang="en-US" dirty="0" smtClean="0">
                <a:effectLst>
                  <a:outerShdw blurRad="38100" dist="38100" dir="2700000" algn="tl">
                    <a:srgbClr val="000000">
                      <a:alpha val="43137"/>
                    </a:srgbClr>
                  </a:outerShdw>
                </a:effectLst>
              </a:rPr>
              <a:t>In this situation, it naively presupposed a lot of human nature that anyone would do more than their fair share, for no reward, and when an outcome is guaranteed whether I contribute or not.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US" dirty="0" smtClean="0">
                <a:effectLst>
                  <a:outerShdw blurRad="38100" dist="38100" dir="2700000" algn="tl">
                    <a:srgbClr val="000000">
                      <a:alpha val="43137"/>
                    </a:srgbClr>
                  </a:outerShdw>
                </a:effectLst>
              </a:rPr>
              <a:t>The third real problem with Marxism is that he asserts that greed, evil, selfishness, etc., are results of inequality among the classes.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US" dirty="0" smtClean="0">
                <a:effectLst>
                  <a:outerShdw blurRad="38100" dist="38100" dir="2700000" algn="tl">
                    <a:srgbClr val="000000">
                      <a:alpha val="43137"/>
                    </a:srgbClr>
                  </a:outerShdw>
                </a:effectLst>
              </a:rPr>
              <a:t>His answer is to get rid of the classes, but it is probably too simplistic thinking that our human brokenness comes from our broken politics, and not the other way around.</a:t>
            </a:r>
          </a:p>
          <a:p>
            <a:pPr lvl="1"/>
            <a:r>
              <a:rPr lang="en-US" dirty="0" smtClean="0">
                <a:effectLst>
                  <a:outerShdw blurRad="38100" dist="38100" dir="2700000" algn="tl">
                    <a:srgbClr val="000000">
                      <a:alpha val="43137"/>
                    </a:srgbClr>
                  </a:outerShdw>
                </a:effectLst>
              </a:rPr>
              <a:t>We cannot likely be saved by bigger or “better” government.</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Humanist Manifesto I - written in 1933, by a collection of people, Unitarians mostly.</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“…it is none-the-less obvious that any religion that can hope to be a synthesizing and dynamic force for today must be shaped for the needs of this age. To establish such a religion is a major necessity of the present. It is a responsibility which rests upon this generation. We therefore affirm the following…”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3531</TotalTime>
  <Words>2941</Words>
  <Application>Microsoft Office PowerPoint</Application>
  <PresentationFormat>On-screen Show (4:3)</PresentationFormat>
  <Paragraphs>286</Paragraphs>
  <Slides>77</Slides>
  <Notes>0</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65</cp:revision>
  <dcterms:created xsi:type="dcterms:W3CDTF">2008-02-11T10:50:27Z</dcterms:created>
  <dcterms:modified xsi:type="dcterms:W3CDTF">2013-10-15T20:12:19Z</dcterms:modified>
</cp:coreProperties>
</file>