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336" r:id="rId4"/>
    <p:sldId id="338" r:id="rId5"/>
    <p:sldId id="337" r:id="rId6"/>
    <p:sldId id="258" r:id="rId7"/>
    <p:sldId id="259" r:id="rId8"/>
    <p:sldId id="260" r:id="rId9"/>
    <p:sldId id="261" r:id="rId10"/>
    <p:sldId id="262" r:id="rId11"/>
    <p:sldId id="263"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vate thompson" userId="3ea9d5b11816c94d" providerId="LiveId" clId="{6FCFAE4B-FF2E-45B9-AB5F-DEA12771FE58}"/>
    <pc:docChg chg="custSel addSld modSld sldOrd">
      <pc:chgData name="eyvate thompson" userId="3ea9d5b11816c94d" providerId="LiveId" clId="{6FCFAE4B-FF2E-45B9-AB5F-DEA12771FE58}" dt="2021-12-18T13:00:07.905" v="39" actId="2711"/>
      <pc:docMkLst>
        <pc:docMk/>
      </pc:docMkLst>
      <pc:sldChg chg="modSp mod">
        <pc:chgData name="eyvate thompson" userId="3ea9d5b11816c94d" providerId="LiveId" clId="{6FCFAE4B-FF2E-45B9-AB5F-DEA12771FE58}" dt="2021-12-18T02:17:39.683" v="8" actId="20577"/>
        <pc:sldMkLst>
          <pc:docMk/>
          <pc:sldMk cId="766923046" sldId="256"/>
        </pc:sldMkLst>
        <pc:spChg chg="mod">
          <ac:chgData name="eyvate thompson" userId="3ea9d5b11816c94d" providerId="LiveId" clId="{6FCFAE4B-FF2E-45B9-AB5F-DEA12771FE58}" dt="2021-12-18T02:17:39.683" v="8" actId="20577"/>
          <ac:spMkLst>
            <pc:docMk/>
            <pc:sldMk cId="766923046" sldId="256"/>
            <ac:spMk id="3" creationId="{DEFFF62F-2570-4F54-B6D7-451E4508E512}"/>
          </ac:spMkLst>
        </pc:spChg>
      </pc:sldChg>
      <pc:sldChg chg="addSp modSp new mod">
        <pc:chgData name="eyvate thompson" userId="3ea9d5b11816c94d" providerId="LiveId" clId="{6FCFAE4B-FF2E-45B9-AB5F-DEA12771FE58}" dt="2021-12-18T12:59:56.688" v="37" actId="2711"/>
        <pc:sldMkLst>
          <pc:docMk/>
          <pc:sldMk cId="250567933" sldId="336"/>
        </pc:sldMkLst>
        <pc:spChg chg="mod">
          <ac:chgData name="eyvate thompson" userId="3ea9d5b11816c94d" providerId="LiveId" clId="{6FCFAE4B-FF2E-45B9-AB5F-DEA12771FE58}" dt="2021-12-18T12:59:56.688" v="37" actId="2711"/>
          <ac:spMkLst>
            <pc:docMk/>
            <pc:sldMk cId="250567933" sldId="336"/>
            <ac:spMk id="3" creationId="{3750D2AC-391C-4073-A849-198E41F76BD2}"/>
          </ac:spMkLst>
        </pc:spChg>
        <pc:spChg chg="add mod">
          <ac:chgData name="eyvate thompson" userId="3ea9d5b11816c94d" providerId="LiveId" clId="{6FCFAE4B-FF2E-45B9-AB5F-DEA12771FE58}" dt="2021-12-18T12:59:31.816" v="36"/>
          <ac:spMkLst>
            <pc:docMk/>
            <pc:sldMk cId="250567933" sldId="336"/>
            <ac:spMk id="4" creationId="{D51E6551-68D3-4186-B4F1-50037BE6E4DA}"/>
          </ac:spMkLst>
        </pc:spChg>
      </pc:sldChg>
      <pc:sldChg chg="addSp modSp new mod">
        <pc:chgData name="eyvate thompson" userId="3ea9d5b11816c94d" providerId="LiveId" clId="{6FCFAE4B-FF2E-45B9-AB5F-DEA12771FE58}" dt="2021-12-18T13:00:07.905" v="39" actId="2711"/>
        <pc:sldMkLst>
          <pc:docMk/>
          <pc:sldMk cId="822574581" sldId="337"/>
        </pc:sldMkLst>
        <pc:spChg chg="mod">
          <ac:chgData name="eyvate thompson" userId="3ea9d5b11816c94d" providerId="LiveId" clId="{6FCFAE4B-FF2E-45B9-AB5F-DEA12771FE58}" dt="2021-12-18T13:00:07.905" v="39" actId="2711"/>
          <ac:spMkLst>
            <pc:docMk/>
            <pc:sldMk cId="822574581" sldId="337"/>
            <ac:spMk id="3" creationId="{26EA0D70-7E6B-4080-B6C0-18E344A79E87}"/>
          </ac:spMkLst>
        </pc:spChg>
        <pc:spChg chg="add mod">
          <ac:chgData name="eyvate thompson" userId="3ea9d5b11816c94d" providerId="LiveId" clId="{6FCFAE4B-FF2E-45B9-AB5F-DEA12771FE58}" dt="2021-12-18T12:59:20.457" v="34" actId="20577"/>
          <ac:spMkLst>
            <pc:docMk/>
            <pc:sldMk cId="822574581" sldId="337"/>
            <ac:spMk id="4" creationId="{3403D19B-6FE9-4092-A192-18EF8A4AFFD4}"/>
          </ac:spMkLst>
        </pc:spChg>
      </pc:sldChg>
      <pc:sldChg chg="addSp modSp new mod ord">
        <pc:chgData name="eyvate thompson" userId="3ea9d5b11816c94d" providerId="LiveId" clId="{6FCFAE4B-FF2E-45B9-AB5F-DEA12771FE58}" dt="2021-12-18T13:00:02.292" v="38" actId="2711"/>
        <pc:sldMkLst>
          <pc:docMk/>
          <pc:sldMk cId="3297812938" sldId="338"/>
        </pc:sldMkLst>
        <pc:spChg chg="mod">
          <ac:chgData name="eyvate thompson" userId="3ea9d5b11816c94d" providerId="LiveId" clId="{6FCFAE4B-FF2E-45B9-AB5F-DEA12771FE58}" dt="2021-12-18T13:00:02.292" v="38" actId="2711"/>
          <ac:spMkLst>
            <pc:docMk/>
            <pc:sldMk cId="3297812938" sldId="338"/>
            <ac:spMk id="3" creationId="{6CB0FD3C-3D36-4AD9-B100-0EFBC35AAAFC}"/>
          </ac:spMkLst>
        </pc:spChg>
        <pc:spChg chg="add mod">
          <ac:chgData name="eyvate thompson" userId="3ea9d5b11816c94d" providerId="LiveId" clId="{6FCFAE4B-FF2E-45B9-AB5F-DEA12771FE58}" dt="2021-12-18T12:59:28.779" v="35"/>
          <ac:spMkLst>
            <pc:docMk/>
            <pc:sldMk cId="3297812938" sldId="338"/>
            <ac:spMk id="4" creationId="{3786947E-8CDC-49FE-AED9-EA0B3C2711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info@llhschoolofphlebotom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hape&#10;&#10;Description automatically generated">
            <a:extLst>
              <a:ext uri="{FF2B5EF4-FFF2-40B4-BE49-F238E27FC236}">
                <a16:creationId xmlns:a16="http://schemas.microsoft.com/office/drawing/2014/main" id="{E814C4DF-AA1A-4ED7-9693-48DF6CEAE326}"/>
              </a:ext>
            </a:extLst>
          </p:cNvPr>
          <p:cNvPicPr>
            <a:picLocks noChangeAspect="1"/>
          </p:cNvPicPr>
          <p:nvPr/>
        </p:nvPicPr>
        <p:blipFill rotWithShape="1">
          <a:blip r:embed="rId2"/>
          <a:srcRect l="4181" t="-1" r="2815" b="2"/>
          <a:stretch/>
        </p:blipFill>
        <p:spPr>
          <a:xfrm>
            <a:off x="525754" y="1201649"/>
            <a:ext cx="4345795" cy="2826944"/>
          </a:xfrm>
          <a:prstGeom prst="rect">
            <a:avLst/>
          </a:prstGeom>
        </p:spPr>
      </p:pic>
      <p:pic>
        <p:nvPicPr>
          <p:cNvPr id="9" name="Picture 8" descr="A picture containing indoor, person, working, worktable&#10;&#10;Description automatically generated">
            <a:extLst>
              <a:ext uri="{FF2B5EF4-FFF2-40B4-BE49-F238E27FC236}">
                <a16:creationId xmlns:a16="http://schemas.microsoft.com/office/drawing/2014/main" id="{1F92B3A8-5C30-46E4-98FD-5EF34696FCEB}"/>
              </a:ext>
            </a:extLst>
          </p:cNvPr>
          <p:cNvPicPr>
            <a:picLocks noChangeAspect="1"/>
          </p:cNvPicPr>
          <p:nvPr/>
        </p:nvPicPr>
        <p:blipFill rotWithShape="1">
          <a:blip r:embed="rId3"/>
          <a:srcRect l="6212" r="30263" b="-2"/>
          <a:stretch/>
        </p:blipFill>
        <p:spPr>
          <a:xfrm>
            <a:off x="5397303" y="3009"/>
            <a:ext cx="6794696" cy="6857998"/>
          </a:xfrm>
          <a:prstGeom prst="rect">
            <a:avLst/>
          </a:prstGeom>
        </p:spPr>
      </p:pic>
      <p:sp>
        <p:nvSpPr>
          <p:cNvPr id="24" name="Rectangle 20">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6B53B8-549E-46FD-94D7-ACFF0D5DFF92}"/>
              </a:ext>
            </a:extLst>
          </p:cNvPr>
          <p:cNvSpPr>
            <a:spLocks noGrp="1"/>
          </p:cNvSpPr>
          <p:nvPr>
            <p:ph type="ctrTitle"/>
          </p:nvPr>
        </p:nvSpPr>
        <p:spPr>
          <a:xfrm>
            <a:off x="1069848" y="4590661"/>
            <a:ext cx="10210862" cy="1065690"/>
          </a:xfrm>
        </p:spPr>
        <p:txBody>
          <a:bodyPr>
            <a:normAutofit/>
          </a:bodyPr>
          <a:lstStyle/>
          <a:p>
            <a:r>
              <a:rPr lang="en-US" dirty="0"/>
              <a:t>Phlebotomy Technician Program</a:t>
            </a:r>
          </a:p>
        </p:txBody>
      </p:sp>
      <p:sp>
        <p:nvSpPr>
          <p:cNvPr id="3" name="Subtitle 2">
            <a:extLst>
              <a:ext uri="{FF2B5EF4-FFF2-40B4-BE49-F238E27FC236}">
                <a16:creationId xmlns:a16="http://schemas.microsoft.com/office/drawing/2014/main" id="{DEFFF62F-2570-4F54-B6D7-451E4508E512}"/>
              </a:ext>
            </a:extLst>
          </p:cNvPr>
          <p:cNvSpPr>
            <a:spLocks noGrp="1"/>
          </p:cNvSpPr>
          <p:nvPr>
            <p:ph type="subTitle" idx="1"/>
          </p:nvPr>
        </p:nvSpPr>
        <p:spPr>
          <a:xfrm>
            <a:off x="1100014" y="5666792"/>
            <a:ext cx="10180696" cy="542592"/>
          </a:xfrm>
        </p:spPr>
        <p:txBody>
          <a:bodyPr>
            <a:normAutofit/>
          </a:bodyPr>
          <a:lstStyle/>
          <a:p>
            <a:r>
              <a:rPr lang="en-US" dirty="0"/>
              <a:t>Chapter 1</a:t>
            </a:r>
          </a:p>
        </p:txBody>
      </p:sp>
    </p:spTree>
    <p:extLst>
      <p:ext uri="{BB962C8B-B14F-4D97-AF65-F5344CB8AC3E}">
        <p14:creationId xmlns:p14="http://schemas.microsoft.com/office/powerpoint/2010/main" val="7669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2F5549-0B15-4A0D-9E44-50470B1355F6}"/>
              </a:ext>
            </a:extLst>
          </p:cNvPr>
          <p:cNvSpPr>
            <a:spLocks noGrp="1" noChangeArrowheads="1"/>
          </p:cNvSpPr>
          <p:nvPr>
            <p:ph type="title"/>
          </p:nvPr>
        </p:nvSpPr>
        <p:spPr>
          <a:xfrm>
            <a:off x="252413" y="1123950"/>
            <a:ext cx="2947987" cy="4600575"/>
          </a:xfrm>
        </p:spPr>
        <p:txBody>
          <a:bodyPr/>
          <a:lstStyle/>
          <a:p>
            <a:pPr eaLnBrk="1" hangingPunct="1">
              <a:defRPr/>
            </a:pPr>
            <a:endParaRPr lang="en-US" dirty="0">
              <a:cs typeface="+mj-cs"/>
            </a:endParaRPr>
          </a:p>
        </p:txBody>
      </p:sp>
      <p:pic>
        <p:nvPicPr>
          <p:cNvPr id="12" name="Picture 7" descr="A photo of two leeches sucking blood from a human toe.&#10;">
            <a:extLst>
              <a:ext uri="{FF2B5EF4-FFF2-40B4-BE49-F238E27FC236}">
                <a16:creationId xmlns:a16="http://schemas.microsoft.com/office/drawing/2014/main" id="{BE173BFD-D9BD-442C-B0CC-F06A2ED43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330" y="2452688"/>
            <a:ext cx="39195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a:extLst>
              <a:ext uri="{FF2B5EF4-FFF2-40B4-BE49-F238E27FC236}">
                <a16:creationId xmlns:a16="http://schemas.microsoft.com/office/drawing/2014/main" id="{5BA20AAF-6626-459A-A9AA-4FAB56113B05}"/>
              </a:ext>
            </a:extLst>
          </p:cNvPr>
          <p:cNvSpPr txBox="1">
            <a:spLocks/>
          </p:cNvSpPr>
          <p:nvPr/>
        </p:nvSpPr>
        <p:spPr bwMode="auto">
          <a:xfrm>
            <a:off x="7068080" y="5380039"/>
            <a:ext cx="41163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2pPr>
            <a:lvl3pPr marL="11430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4pPr>
            <a:lvl5pPr marL="20574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US" altLang="en-US" sz="800">
                <a:solidFill>
                  <a:srgbClr val="898989"/>
                </a:solidFill>
                <a:latin typeface="Trebuchet MS" panose="020B0603020202020204" pitchFamily="34" charset="0"/>
              </a:rPr>
              <a:t>Courtesy of Robert Kravetz, MD, Chairman, Archives Committee, American College of Gastroenterology. </a:t>
            </a:r>
          </a:p>
        </p:txBody>
      </p:sp>
      <p:pic>
        <p:nvPicPr>
          <p:cNvPr id="14" name="Picture 10" descr="A photo of three rectangular pieces attached to small perpendicular pieces resembling axes, connected to a wooden handle.">
            <a:extLst>
              <a:ext uri="{FF2B5EF4-FFF2-40B4-BE49-F238E27FC236}">
                <a16:creationId xmlns:a16="http://schemas.microsoft.com/office/drawing/2014/main" id="{CC6A4282-CE88-4D08-9D9B-A5CEC3FF83CC}"/>
              </a:ext>
            </a:extLst>
          </p:cNvPr>
          <p:cNvPicPr>
            <a:picLocks noChangeAspect="1"/>
          </p:cNvPicPr>
          <p:nvPr/>
        </p:nvPicPr>
        <p:blipFill>
          <a:blip r:embed="rId3">
            <a:extLst>
              <a:ext uri="{28A0092B-C50C-407E-A947-70E740481C1C}">
                <a14:useLocalDpi xmlns:a14="http://schemas.microsoft.com/office/drawing/2010/main" val="0"/>
              </a:ext>
            </a:extLst>
          </a:blip>
          <a:srcRect b="3690"/>
          <a:stretch>
            <a:fillRect/>
          </a:stretch>
        </p:blipFill>
        <p:spPr bwMode="auto">
          <a:xfrm>
            <a:off x="4086755" y="4203701"/>
            <a:ext cx="186531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4">
            <a:extLst>
              <a:ext uri="{FF2B5EF4-FFF2-40B4-BE49-F238E27FC236}">
                <a16:creationId xmlns:a16="http://schemas.microsoft.com/office/drawing/2014/main" id="{442DD159-5AC2-4A9E-AE1B-801E5F2C0C1E}"/>
              </a:ext>
            </a:extLst>
          </p:cNvPr>
          <p:cNvSpPr txBox="1">
            <a:spLocks/>
          </p:cNvSpPr>
          <p:nvPr/>
        </p:nvSpPr>
        <p:spPr bwMode="auto">
          <a:xfrm>
            <a:off x="3653368" y="5767389"/>
            <a:ext cx="31464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2pPr>
            <a:lvl3pPr marL="11430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4pPr>
            <a:lvl5pPr marL="20574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50000"/>
              </a:spcBef>
              <a:buClrTx/>
              <a:buFontTx/>
              <a:buNone/>
            </a:pPr>
            <a:r>
              <a:rPr lang="en-US" altLang="en-US" sz="800" dirty="0">
                <a:solidFill>
                  <a:srgbClr val="898989"/>
                </a:solidFill>
                <a:latin typeface="Trebuchet MS" panose="020B0603020202020204" pitchFamily="34" charset="0"/>
              </a:rPr>
              <a:t>Courtesy of Robert </a:t>
            </a:r>
            <a:r>
              <a:rPr lang="en-US" altLang="en-US" sz="800" dirty="0" err="1">
                <a:solidFill>
                  <a:srgbClr val="898989"/>
                </a:solidFill>
                <a:latin typeface="Trebuchet MS" panose="020B0603020202020204" pitchFamily="34" charset="0"/>
              </a:rPr>
              <a:t>Kravetz</a:t>
            </a:r>
            <a:r>
              <a:rPr lang="en-US" altLang="en-US" sz="800" dirty="0">
                <a:solidFill>
                  <a:srgbClr val="898989"/>
                </a:solidFill>
                <a:latin typeface="Trebuchet MS" panose="020B0603020202020204" pitchFamily="34" charset="0"/>
              </a:rPr>
              <a:t>, MD, Chairman, Archives Committee, American College of Gastroenterology.</a:t>
            </a:r>
          </a:p>
        </p:txBody>
      </p:sp>
      <p:pic>
        <p:nvPicPr>
          <p:cNvPr id="17" name="Picture 9" descr="A photo of a shallow circular ceramic bowl with a circular part cut away from it.">
            <a:extLst>
              <a:ext uri="{FF2B5EF4-FFF2-40B4-BE49-F238E27FC236}">
                <a16:creationId xmlns:a16="http://schemas.microsoft.com/office/drawing/2014/main" id="{1A0BAE96-3240-49F6-AAA6-B6C1B740CB66}"/>
              </a:ext>
            </a:extLst>
          </p:cNvPr>
          <p:cNvPicPr>
            <a:picLocks noChangeAspect="1"/>
          </p:cNvPicPr>
          <p:nvPr/>
        </p:nvPicPr>
        <p:blipFill>
          <a:blip r:embed="rId4">
            <a:extLst>
              <a:ext uri="{28A0092B-C50C-407E-A947-70E740481C1C}">
                <a14:useLocalDpi xmlns:a14="http://schemas.microsoft.com/office/drawing/2010/main" val="0"/>
              </a:ext>
            </a:extLst>
          </a:blip>
          <a:srcRect b="3584"/>
          <a:stretch>
            <a:fillRect/>
          </a:stretch>
        </p:blipFill>
        <p:spPr bwMode="auto">
          <a:xfrm>
            <a:off x="3826405" y="2192339"/>
            <a:ext cx="232886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55F4924E-1EB5-473F-BF69-92AC148BDDE4}"/>
              </a:ext>
            </a:extLst>
          </p:cNvPr>
          <p:cNvSpPr txBox="1">
            <a:spLocks/>
          </p:cNvSpPr>
          <p:nvPr/>
        </p:nvSpPr>
        <p:spPr bwMode="auto">
          <a:xfrm>
            <a:off x="3594630" y="3827464"/>
            <a:ext cx="33639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2pPr>
            <a:lvl3pPr marL="11430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4pPr>
            <a:lvl5pPr marL="20574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en-US" sz="800">
                <a:solidFill>
                  <a:srgbClr val="898989"/>
                </a:solidFill>
                <a:latin typeface="Trebuchet MS" panose="020B0603020202020204" pitchFamily="34" charset="0"/>
              </a:rPr>
              <a:t>Courtesy of Robert Kravetz, MD, Chairman, Archives Committee, American College of Gastroenterology. </a:t>
            </a:r>
          </a:p>
        </p:txBody>
      </p:sp>
      <p:sp>
        <p:nvSpPr>
          <p:cNvPr id="19" name="Rectangle 3">
            <a:extLst>
              <a:ext uri="{FF2B5EF4-FFF2-40B4-BE49-F238E27FC236}">
                <a16:creationId xmlns:a16="http://schemas.microsoft.com/office/drawing/2014/main" id="{DD8541D9-5C9D-4CA4-9E42-7F539CEE82F2}"/>
              </a:ext>
            </a:extLst>
          </p:cNvPr>
          <p:cNvSpPr txBox="1">
            <a:spLocks noGrp="1" noChangeArrowheads="1"/>
          </p:cNvSpPr>
          <p:nvPr>
            <p:ph idx="1"/>
          </p:nvPr>
        </p:nvSpPr>
        <p:spPr bwMode="auto">
          <a:xfrm>
            <a:off x="3869268" y="1606553"/>
            <a:ext cx="7315200" cy="512187"/>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latin typeface="+mn-lt"/>
                <a:ea typeface="+mn-ea"/>
              </a:rPr>
              <a:t>Bleeding bowl, fleams, &amp; leeches</a:t>
            </a:r>
          </a:p>
        </p:txBody>
      </p:sp>
      <p:sp>
        <p:nvSpPr>
          <p:cNvPr id="20" name="Rectangle 2">
            <a:extLst>
              <a:ext uri="{FF2B5EF4-FFF2-40B4-BE49-F238E27FC236}">
                <a16:creationId xmlns:a16="http://schemas.microsoft.com/office/drawing/2014/main" id="{92F5136D-1970-46AC-A77A-50BAF98B9950}"/>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a:solidFill>
                  <a:schemeClr val="tx1"/>
                </a:solidFill>
              </a:rPr>
              <a:t>Phlebotomy:  A Historical Perspective</a:t>
            </a:r>
            <a:endParaRPr lang="en-US" dirty="0">
              <a:solidFill>
                <a:schemeClr val="tx1"/>
              </a:solidFill>
            </a:endParaRPr>
          </a:p>
        </p:txBody>
      </p:sp>
    </p:spTree>
    <p:extLst>
      <p:ext uri="{BB962C8B-B14F-4D97-AF65-F5344CB8AC3E}">
        <p14:creationId xmlns:p14="http://schemas.microsoft.com/office/powerpoint/2010/main" val="214050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Goals and Methods of Phlebotomy Today</a:t>
            </a:r>
          </a:p>
        </p:txBody>
      </p:sp>
      <p:sp>
        <p:nvSpPr>
          <p:cNvPr id="5" name="Rectangle 3">
            <a:extLst>
              <a:ext uri="{FF2B5EF4-FFF2-40B4-BE49-F238E27FC236}">
                <a16:creationId xmlns:a16="http://schemas.microsoft.com/office/drawing/2014/main" id="{D673C02C-5D8F-4E9A-B426-140481864EB1}"/>
              </a:ext>
            </a:extLst>
          </p:cNvPr>
          <p:cNvSpPr>
            <a:spLocks noGrp="1" noChangeArrowheads="1"/>
          </p:cNvSpPr>
          <p:nvPr>
            <p:ph idx="1"/>
          </p:nvPr>
        </p:nvSpPr>
        <p:spPr>
          <a:xfrm>
            <a:off x="3868738" y="863600"/>
            <a:ext cx="7315200" cy="5121275"/>
          </a:xfrm>
        </p:spPr>
        <p:txBody>
          <a:bodyPr/>
          <a:lstStyle/>
          <a:p>
            <a:pPr eaLnBrk="1" hangingPunct="1"/>
            <a:r>
              <a:rPr lang="en-US" altLang="en-US" dirty="0"/>
              <a:t>Goals</a:t>
            </a:r>
          </a:p>
          <a:p>
            <a:pPr lvl="1" eaLnBrk="1" hangingPunct="1"/>
            <a:r>
              <a:rPr lang="en-US" altLang="en-US" sz="1800" dirty="0"/>
              <a:t>Obtain blood for diagnostic purposes &amp; monitor treatment</a:t>
            </a:r>
          </a:p>
          <a:p>
            <a:pPr lvl="1" eaLnBrk="1" hangingPunct="1"/>
            <a:r>
              <a:rPr lang="en-US" altLang="en-US" sz="1800" dirty="0"/>
              <a:t>Remove blood for transfusions at a donor center</a:t>
            </a:r>
          </a:p>
          <a:p>
            <a:pPr lvl="1" eaLnBrk="1" hangingPunct="1"/>
            <a:r>
              <a:rPr lang="en-US" altLang="en-US" sz="1800" dirty="0"/>
              <a:t>Remove blood for therapeutic purposes (polycythemia)</a:t>
            </a:r>
          </a:p>
          <a:p>
            <a:pPr eaLnBrk="1" hangingPunct="1"/>
            <a:r>
              <a:rPr lang="en-US" altLang="en-US" dirty="0"/>
              <a:t>Methods</a:t>
            </a:r>
          </a:p>
          <a:p>
            <a:pPr lvl="1" eaLnBrk="1" hangingPunct="1"/>
            <a:r>
              <a:rPr lang="en-US" altLang="en-US" sz="1800" dirty="0"/>
              <a:t>Venipuncture: blood collection via a needle inserted in a vein</a:t>
            </a:r>
          </a:p>
          <a:p>
            <a:pPr lvl="1" eaLnBrk="1" hangingPunct="1"/>
            <a:r>
              <a:rPr lang="en-US" altLang="en-US" sz="1800" dirty="0"/>
              <a:t>Capillary puncture: blood collection via a lancet puncture of the skin</a:t>
            </a:r>
          </a:p>
        </p:txBody>
      </p:sp>
    </p:spTree>
    <p:extLst>
      <p:ext uri="{BB962C8B-B14F-4D97-AF65-F5344CB8AC3E}">
        <p14:creationId xmlns:p14="http://schemas.microsoft.com/office/powerpoint/2010/main" val="157756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The Changing Role of the Phlebotomist</a:t>
            </a:r>
          </a:p>
        </p:txBody>
      </p:sp>
      <p:sp>
        <p:nvSpPr>
          <p:cNvPr id="5" name="Rectangle 3">
            <a:extLst>
              <a:ext uri="{FF2B5EF4-FFF2-40B4-BE49-F238E27FC236}">
                <a16:creationId xmlns:a16="http://schemas.microsoft.com/office/drawing/2014/main" id="{6A8A4EB5-5E69-43DD-B387-8B27B11AD8F9}"/>
              </a:ext>
            </a:extLst>
          </p:cNvPr>
          <p:cNvSpPr>
            <a:spLocks noGrp="1" noChangeArrowheads="1"/>
          </p:cNvSpPr>
          <p:nvPr>
            <p:ph idx="1"/>
          </p:nvPr>
        </p:nvSpPr>
        <p:spPr>
          <a:xfrm>
            <a:off x="3868738" y="863600"/>
            <a:ext cx="7315200" cy="5121275"/>
          </a:xfrm>
        </p:spPr>
        <p:txBody>
          <a:bodyPr/>
          <a:lstStyle/>
          <a:p>
            <a:pPr eaLnBrk="1" hangingPunct="1"/>
            <a:r>
              <a:rPr lang="en-US" altLang="en-US" dirty="0"/>
              <a:t>Role</a:t>
            </a:r>
          </a:p>
          <a:p>
            <a:pPr lvl="1" eaLnBrk="1" hangingPunct="1"/>
            <a:r>
              <a:rPr lang="en-US" altLang="en-US" sz="1800" dirty="0"/>
              <a:t>Phlebotomist: anyone trained in blood collection</a:t>
            </a:r>
          </a:p>
          <a:p>
            <a:pPr lvl="1" eaLnBrk="1" hangingPunct="1"/>
            <a:r>
              <a:rPr lang="en-US" altLang="en-US" sz="1800" dirty="0"/>
              <a:t>Many healthcare team members are trained in phlebotomy</a:t>
            </a:r>
          </a:p>
          <a:p>
            <a:pPr eaLnBrk="1" hangingPunct="1"/>
            <a:r>
              <a:rPr lang="en-US" altLang="en-US" dirty="0"/>
              <a:t>Skills/Knowledge/Competencies Needed</a:t>
            </a:r>
          </a:p>
          <a:p>
            <a:pPr lvl="1" eaLnBrk="1" hangingPunct="1"/>
            <a:r>
              <a:rPr lang="en-US" altLang="en-US" sz="1800" dirty="0"/>
              <a:t>Good manual dexterity</a:t>
            </a:r>
          </a:p>
          <a:p>
            <a:pPr lvl="1" eaLnBrk="1" hangingPunct="1"/>
            <a:r>
              <a:rPr lang="en-US" altLang="en-US" sz="1800" dirty="0"/>
              <a:t>Special communication skills</a:t>
            </a:r>
          </a:p>
          <a:p>
            <a:pPr lvl="1" eaLnBrk="1" hangingPunct="1"/>
            <a:r>
              <a:rPr lang="en-US" altLang="en-US" sz="1800" dirty="0"/>
              <a:t>Good organizational skills</a:t>
            </a:r>
          </a:p>
          <a:p>
            <a:pPr lvl="1" eaLnBrk="1" hangingPunct="1"/>
            <a:r>
              <a:rPr lang="en-US" altLang="en-US" sz="1800" dirty="0"/>
              <a:t>Thorough knowledge of lab specimen requirements</a:t>
            </a:r>
            <a:endParaRPr lang="en-US" altLang="en-US" dirty="0"/>
          </a:p>
          <a:p>
            <a:pPr lvl="1" eaLnBrk="1" hangingPunct="1"/>
            <a:r>
              <a:rPr lang="en-US" altLang="en-US" sz="1800" dirty="0"/>
              <a:t>Thorough knowledge of departmental policies</a:t>
            </a:r>
            <a:endParaRPr lang="en-US" altLang="en-US" dirty="0"/>
          </a:p>
        </p:txBody>
      </p:sp>
    </p:spTree>
    <p:extLst>
      <p:ext uri="{BB962C8B-B14F-4D97-AF65-F5344CB8AC3E}">
        <p14:creationId xmlns:p14="http://schemas.microsoft.com/office/powerpoint/2010/main" val="98176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Role and Skills of the Phlebotomist</a:t>
            </a:r>
          </a:p>
        </p:txBody>
      </p:sp>
      <p:sp>
        <p:nvSpPr>
          <p:cNvPr id="5" name="Rectangle 3">
            <a:extLst>
              <a:ext uri="{FF2B5EF4-FFF2-40B4-BE49-F238E27FC236}">
                <a16:creationId xmlns:a16="http://schemas.microsoft.com/office/drawing/2014/main" id="{6740ACC2-B230-489A-8681-6A9096146845}"/>
              </a:ext>
            </a:extLst>
          </p:cNvPr>
          <p:cNvSpPr>
            <a:spLocks noGrp="1" noChangeArrowheads="1"/>
          </p:cNvSpPr>
          <p:nvPr>
            <p:ph idx="1"/>
          </p:nvPr>
        </p:nvSpPr>
        <p:spPr>
          <a:xfrm>
            <a:off x="3868738" y="863600"/>
            <a:ext cx="7315200" cy="5121275"/>
          </a:xfrm>
        </p:spPr>
        <p:txBody>
          <a:bodyPr/>
          <a:lstStyle/>
          <a:p>
            <a:pPr eaLnBrk="1" hangingPunct="1"/>
            <a:r>
              <a:rPr lang="en-US" altLang="en-US" dirty="0"/>
              <a:t>A confident and </a:t>
            </a:r>
            <a:br>
              <a:rPr lang="en-US" altLang="en-US" dirty="0"/>
            </a:br>
            <a:r>
              <a:rPr lang="en-US" altLang="en-US" dirty="0"/>
              <a:t>professional phlebotomist</a:t>
            </a:r>
          </a:p>
        </p:txBody>
      </p:sp>
      <p:pic>
        <p:nvPicPr>
          <p:cNvPr id="6" name="Picture 1" descr="A photo of a medical professional carrying a box with syringes and vials.">
            <a:extLst>
              <a:ext uri="{FF2B5EF4-FFF2-40B4-BE49-F238E27FC236}">
                <a16:creationId xmlns:a16="http://schemas.microsoft.com/office/drawing/2014/main" id="{8EAA171E-810C-438C-A940-DCD7126ECB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0436" y="1548469"/>
            <a:ext cx="2285999" cy="330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A6E13FB-F324-430F-BA6C-1EC9E250E14B}"/>
              </a:ext>
            </a:extLst>
          </p:cNvPr>
          <p:cNvSpPr txBox="1"/>
          <p:nvPr/>
        </p:nvSpPr>
        <p:spPr>
          <a:xfrm>
            <a:off x="3537745" y="4645789"/>
            <a:ext cx="8197055" cy="1200329"/>
          </a:xfrm>
          <a:prstGeom prst="rect">
            <a:avLst/>
          </a:prstGeom>
          <a:noFill/>
        </p:spPr>
        <p:txBody>
          <a:bodyPr wrap="square">
            <a:spAutoFit/>
          </a:bodyPr>
          <a:lstStyle/>
          <a:p>
            <a:pPr algn="ctr">
              <a:lnSpc>
                <a:spcPct val="100000"/>
              </a:lnSpc>
              <a:spcBef>
                <a:spcPct val="0"/>
              </a:spcBef>
              <a:buClrTx/>
              <a:buFontTx/>
              <a:buNone/>
            </a:pPr>
            <a:endParaRPr lang="en-US" altLang="en-US" sz="1800" dirty="0">
              <a:latin typeface="Arial" panose="020B0604020202020204" pitchFamily="34" charset="0"/>
            </a:endParaRPr>
          </a:p>
          <a:p>
            <a:pPr>
              <a:lnSpc>
                <a:spcPct val="100000"/>
              </a:lnSpc>
              <a:spcBef>
                <a:spcPct val="0"/>
              </a:spcBef>
              <a:buClrTx/>
              <a:buFontTx/>
              <a:buNone/>
            </a:pPr>
            <a:r>
              <a:rPr lang="en-US" altLang="en-US" sz="1800" dirty="0">
                <a:latin typeface="Arial" panose="020B0604020202020204" pitchFamily="34" charset="0"/>
              </a:rPr>
              <a:t>Phlebotomists will find that when dealing with patients who are ill or irritable, a confident and professional appearance will be most helpful to them in doing their job.</a:t>
            </a:r>
          </a:p>
        </p:txBody>
      </p:sp>
    </p:spTree>
    <p:extLst>
      <p:ext uri="{BB962C8B-B14F-4D97-AF65-F5344CB8AC3E}">
        <p14:creationId xmlns:p14="http://schemas.microsoft.com/office/powerpoint/2010/main" val="68289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Official Recognition</a:t>
            </a:r>
          </a:p>
        </p:txBody>
      </p:sp>
      <p:sp>
        <p:nvSpPr>
          <p:cNvPr id="5" name="Rectangle 3">
            <a:extLst>
              <a:ext uri="{FF2B5EF4-FFF2-40B4-BE49-F238E27FC236}">
                <a16:creationId xmlns:a16="http://schemas.microsoft.com/office/drawing/2014/main" id="{3A27E505-1E9D-498C-AD69-1533FF2BA700}"/>
              </a:ext>
            </a:extLst>
          </p:cNvPr>
          <p:cNvSpPr>
            <a:spLocks noGrp="1" noChangeArrowheads="1"/>
          </p:cNvSpPr>
          <p:nvPr>
            <p:ph idx="1"/>
          </p:nvPr>
        </p:nvSpPr>
        <p:spPr>
          <a:xfrm>
            <a:off x="3868738" y="863600"/>
            <a:ext cx="7315200" cy="5121275"/>
          </a:xfrm>
        </p:spPr>
        <p:txBody>
          <a:bodyPr/>
          <a:lstStyle/>
          <a:p>
            <a:pPr eaLnBrk="1" hangingPunct="1">
              <a:lnSpc>
                <a:spcPct val="70000"/>
              </a:lnSpc>
            </a:pPr>
            <a:r>
              <a:rPr lang="en-US" altLang="en-US" sz="2000" dirty="0"/>
              <a:t>Certification</a:t>
            </a:r>
          </a:p>
          <a:p>
            <a:pPr lvl="1" eaLnBrk="1" hangingPunct="1">
              <a:lnSpc>
                <a:spcPct val="70000"/>
              </a:lnSpc>
            </a:pPr>
            <a:r>
              <a:rPr lang="en-US" altLang="en-US" sz="1800" dirty="0"/>
              <a:t>Certificate: document (recognition) granted by agency</a:t>
            </a:r>
          </a:p>
          <a:p>
            <a:pPr lvl="1" eaLnBrk="1" hangingPunct="1">
              <a:lnSpc>
                <a:spcPct val="70000"/>
              </a:lnSpc>
            </a:pPr>
            <a:r>
              <a:rPr lang="en-US" altLang="en-US" sz="1800" dirty="0"/>
              <a:t>Requires completion of defined academic and training requirements</a:t>
            </a:r>
          </a:p>
          <a:p>
            <a:pPr lvl="1" eaLnBrk="1" hangingPunct="1">
              <a:lnSpc>
                <a:spcPct val="70000"/>
              </a:lnSpc>
            </a:pPr>
            <a:r>
              <a:rPr lang="en-US" altLang="en-US" sz="1800" dirty="0"/>
              <a:t>Requires attainment of satisfactory score on comprehensive examination</a:t>
            </a:r>
          </a:p>
          <a:p>
            <a:pPr lvl="1" eaLnBrk="1" hangingPunct="1">
              <a:lnSpc>
                <a:spcPct val="70000"/>
              </a:lnSpc>
            </a:pPr>
            <a:r>
              <a:rPr lang="en-US" altLang="en-US" sz="1800" b="1" dirty="0"/>
              <a:t>Certification </a:t>
            </a:r>
            <a:r>
              <a:rPr lang="en-US" altLang="en-US" sz="1800" dirty="0"/>
              <a:t>is voluntary or may be required by facility/employer</a:t>
            </a:r>
          </a:p>
          <a:p>
            <a:pPr eaLnBrk="1" hangingPunct="1">
              <a:lnSpc>
                <a:spcPct val="70000"/>
              </a:lnSpc>
            </a:pPr>
            <a:r>
              <a:rPr lang="en-US" altLang="en-US" sz="2000" dirty="0"/>
              <a:t>Licensure</a:t>
            </a:r>
          </a:p>
          <a:p>
            <a:pPr lvl="1" eaLnBrk="1" hangingPunct="1">
              <a:lnSpc>
                <a:spcPct val="70000"/>
              </a:lnSpc>
            </a:pPr>
            <a:r>
              <a:rPr lang="en-US" altLang="en-US" sz="1800" dirty="0"/>
              <a:t>License: official document or permit granted by state agency </a:t>
            </a:r>
          </a:p>
          <a:p>
            <a:pPr lvl="1" eaLnBrk="1" hangingPunct="1">
              <a:lnSpc>
                <a:spcPct val="70000"/>
              </a:lnSpc>
            </a:pPr>
            <a:r>
              <a:rPr lang="en-US" altLang="en-US" sz="1800" dirty="0"/>
              <a:t>Required by law</a:t>
            </a:r>
          </a:p>
          <a:p>
            <a:pPr lvl="1" eaLnBrk="1" hangingPunct="1">
              <a:lnSpc>
                <a:spcPct val="70000"/>
              </a:lnSpc>
            </a:pPr>
            <a:r>
              <a:rPr lang="en-US" altLang="en-US" sz="1800" dirty="0"/>
              <a:t>Requires specific education, experience, &amp; passing an examination</a:t>
            </a:r>
          </a:p>
          <a:p>
            <a:pPr eaLnBrk="1" hangingPunct="1">
              <a:lnSpc>
                <a:spcPct val="70000"/>
              </a:lnSpc>
            </a:pPr>
            <a:r>
              <a:rPr lang="en-US" altLang="en-US" sz="2000" dirty="0"/>
              <a:t>Continuing Education (CE)</a:t>
            </a:r>
          </a:p>
          <a:p>
            <a:pPr lvl="1" eaLnBrk="1" hangingPunct="1">
              <a:lnSpc>
                <a:spcPct val="70000"/>
              </a:lnSpc>
            </a:pPr>
            <a:r>
              <a:rPr lang="en-US" altLang="en-US" sz="1800" dirty="0"/>
              <a:t>Required by most certifying and licensing agencies</a:t>
            </a:r>
          </a:p>
        </p:txBody>
      </p:sp>
    </p:spTree>
    <p:extLst>
      <p:ext uri="{BB962C8B-B14F-4D97-AF65-F5344CB8AC3E}">
        <p14:creationId xmlns:p14="http://schemas.microsoft.com/office/powerpoint/2010/main" val="371297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Patient Interaction</a:t>
            </a:r>
          </a:p>
        </p:txBody>
      </p:sp>
      <p:sp>
        <p:nvSpPr>
          <p:cNvPr id="5" name="Rectangle 3">
            <a:extLst>
              <a:ext uri="{FF2B5EF4-FFF2-40B4-BE49-F238E27FC236}">
                <a16:creationId xmlns:a16="http://schemas.microsoft.com/office/drawing/2014/main" id="{E45BDD35-1752-42BD-98F4-E0786AD1D16E}"/>
              </a:ext>
            </a:extLst>
          </p:cNvPr>
          <p:cNvSpPr>
            <a:spLocks noGrp="1" noChangeArrowheads="1"/>
          </p:cNvSpPr>
          <p:nvPr>
            <p:ph idx="1"/>
          </p:nvPr>
        </p:nvSpPr>
        <p:spPr>
          <a:xfrm>
            <a:off x="3868738" y="863600"/>
            <a:ext cx="7315200" cy="5121275"/>
          </a:xfrm>
        </p:spPr>
        <p:txBody>
          <a:bodyPr/>
          <a:lstStyle/>
          <a:p>
            <a:pPr eaLnBrk="1" hangingPunct="1"/>
            <a:r>
              <a:rPr lang="en-US" altLang="en-US" dirty="0"/>
              <a:t>Customer Relations</a:t>
            </a:r>
          </a:p>
          <a:p>
            <a:pPr lvl="1" eaLnBrk="1" hangingPunct="1"/>
            <a:r>
              <a:rPr lang="en-US" altLang="en-US" sz="1800" dirty="0"/>
              <a:t>Phlebotomist may be the only contact/interaction patient has with lab</a:t>
            </a:r>
          </a:p>
          <a:p>
            <a:pPr lvl="1" eaLnBrk="1" hangingPunct="1"/>
            <a:r>
              <a:rPr lang="en-US" altLang="en-US" sz="1800" dirty="0"/>
              <a:t>Patient may judge hospital based on encounter with phlebotomist</a:t>
            </a:r>
          </a:p>
          <a:p>
            <a:pPr lvl="1" eaLnBrk="1" hangingPunct="1"/>
            <a:r>
              <a:rPr lang="en-US" altLang="en-US" sz="1800" dirty="0"/>
              <a:t>Goal: put patient at ease &amp; establish positive relationship</a:t>
            </a:r>
          </a:p>
          <a:p>
            <a:pPr eaLnBrk="1" hangingPunct="1"/>
            <a:r>
              <a:rPr lang="en-US" altLang="en-US" dirty="0"/>
              <a:t>Recognizing Diversity</a:t>
            </a:r>
          </a:p>
          <a:p>
            <a:pPr lvl="1" eaLnBrk="1" hangingPunct="1"/>
            <a:r>
              <a:rPr lang="en-US" altLang="en-US" sz="1800" dirty="0"/>
              <a:t>Beliefs &amp; values</a:t>
            </a:r>
          </a:p>
          <a:p>
            <a:pPr lvl="1" eaLnBrk="1" hangingPunct="1"/>
            <a:r>
              <a:rPr lang="en-US" altLang="en-US" sz="1800" dirty="0"/>
              <a:t>Needs based on environment</a:t>
            </a:r>
          </a:p>
          <a:p>
            <a:pPr lvl="1" eaLnBrk="1" hangingPunct="1"/>
            <a:r>
              <a:rPr lang="en-US" altLang="en-US" sz="1800" dirty="0"/>
              <a:t>Customs &amp; traditions </a:t>
            </a:r>
          </a:p>
          <a:p>
            <a:pPr lvl="1" eaLnBrk="1" hangingPunct="1"/>
            <a:r>
              <a:rPr lang="en-US" altLang="en-US" sz="1800" dirty="0"/>
              <a:t>Attitudes toward seeking help from healthcare providers</a:t>
            </a:r>
            <a:endParaRPr lang="en-US" altLang="en-US" dirty="0"/>
          </a:p>
        </p:txBody>
      </p:sp>
    </p:spTree>
    <p:extLst>
      <p:ext uri="{BB962C8B-B14F-4D97-AF65-F5344CB8AC3E}">
        <p14:creationId xmlns:p14="http://schemas.microsoft.com/office/powerpoint/2010/main" val="87959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Qualities of Professionalism</a:t>
            </a:r>
          </a:p>
        </p:txBody>
      </p:sp>
      <p:sp>
        <p:nvSpPr>
          <p:cNvPr id="5" name="Rectangle 3">
            <a:extLst>
              <a:ext uri="{FF2B5EF4-FFF2-40B4-BE49-F238E27FC236}">
                <a16:creationId xmlns:a16="http://schemas.microsoft.com/office/drawing/2014/main" id="{F1E7FB28-9520-40F0-A5BE-D7F6E3F4C9F8}"/>
              </a:ext>
            </a:extLst>
          </p:cNvPr>
          <p:cNvSpPr>
            <a:spLocks noGrp="1" noChangeArrowheads="1"/>
          </p:cNvSpPr>
          <p:nvPr>
            <p:ph idx="1"/>
          </p:nvPr>
        </p:nvSpPr>
        <p:spPr>
          <a:xfrm>
            <a:off x="3868738" y="863600"/>
            <a:ext cx="7315200" cy="5121275"/>
          </a:xfrm>
        </p:spPr>
        <p:txBody>
          <a:bodyPr/>
          <a:lstStyle/>
          <a:p>
            <a:pPr eaLnBrk="1" hangingPunct="1">
              <a:defRPr/>
            </a:pPr>
            <a:r>
              <a:rPr lang="en-US" altLang="en-US" dirty="0">
                <a:cs typeface="+mn-cs"/>
              </a:rPr>
              <a:t>Professional appearance</a:t>
            </a:r>
          </a:p>
          <a:p>
            <a:pPr eaLnBrk="1" hangingPunct="1">
              <a:defRPr/>
            </a:pPr>
            <a:r>
              <a:rPr lang="en-US" altLang="en-US" dirty="0">
                <a:cs typeface="+mn-cs"/>
              </a:rPr>
              <a:t>Self-confidence</a:t>
            </a:r>
          </a:p>
          <a:p>
            <a:pPr eaLnBrk="1" hangingPunct="1">
              <a:defRPr/>
            </a:pPr>
            <a:r>
              <a:rPr lang="en-US" altLang="en-US" dirty="0">
                <a:cs typeface="+mn-cs"/>
              </a:rPr>
              <a:t>Integrity</a:t>
            </a:r>
          </a:p>
          <a:p>
            <a:pPr eaLnBrk="1" hangingPunct="1">
              <a:defRPr/>
            </a:pPr>
            <a:r>
              <a:rPr lang="en-US" altLang="en-US" dirty="0">
                <a:cs typeface="+mn-cs"/>
              </a:rPr>
              <a:t>Compassion</a:t>
            </a:r>
          </a:p>
          <a:p>
            <a:pPr eaLnBrk="1" hangingPunct="1">
              <a:defRPr/>
            </a:pPr>
            <a:r>
              <a:rPr lang="en-US" altLang="en-US" dirty="0">
                <a:cs typeface="+mn-cs"/>
              </a:rPr>
              <a:t>Self-motivation</a:t>
            </a:r>
          </a:p>
          <a:p>
            <a:pPr eaLnBrk="1" hangingPunct="1">
              <a:defRPr/>
            </a:pPr>
            <a:r>
              <a:rPr lang="en-US" altLang="en-US" dirty="0">
                <a:cs typeface="+mn-cs"/>
              </a:rPr>
              <a:t>Dependability</a:t>
            </a:r>
          </a:p>
          <a:p>
            <a:pPr eaLnBrk="1" hangingPunct="1">
              <a:defRPr/>
            </a:pPr>
            <a:r>
              <a:rPr lang="en-US" altLang="en-US" dirty="0">
                <a:cs typeface="+mn-cs"/>
              </a:rPr>
              <a:t>Ethical behavior</a:t>
            </a:r>
          </a:p>
          <a:p>
            <a:pPr marL="0" indent="0" eaLnBrk="1" hangingPunct="1">
              <a:buFontTx/>
              <a:buNone/>
              <a:defRPr/>
            </a:pPr>
            <a:endParaRPr lang="en-US" altLang="en-US" dirty="0">
              <a:cs typeface="+mn-cs"/>
            </a:endParaRPr>
          </a:p>
        </p:txBody>
      </p:sp>
      <p:sp>
        <p:nvSpPr>
          <p:cNvPr id="7" name="TextBox 6">
            <a:extLst>
              <a:ext uri="{FF2B5EF4-FFF2-40B4-BE49-F238E27FC236}">
                <a16:creationId xmlns:a16="http://schemas.microsoft.com/office/drawing/2014/main" id="{762A296C-AB05-4010-915E-084DF6C31AB9}"/>
              </a:ext>
            </a:extLst>
          </p:cNvPr>
          <p:cNvSpPr txBox="1"/>
          <p:nvPr/>
        </p:nvSpPr>
        <p:spPr>
          <a:xfrm>
            <a:off x="3531394" y="4871045"/>
            <a:ext cx="8146255" cy="646331"/>
          </a:xfrm>
          <a:prstGeom prst="rect">
            <a:avLst/>
          </a:prstGeom>
          <a:noFill/>
        </p:spPr>
        <p:txBody>
          <a:bodyPr wrap="square">
            <a:spAutoFit/>
          </a:bodyPr>
          <a:lstStyle/>
          <a:p>
            <a:pPr eaLnBrk="1" hangingPunct="1">
              <a:lnSpc>
                <a:spcPct val="100000"/>
              </a:lnSpc>
              <a:spcBef>
                <a:spcPct val="0"/>
              </a:spcBef>
              <a:buClrTx/>
              <a:buFontTx/>
              <a:buNone/>
            </a:pPr>
            <a:r>
              <a:rPr lang="en-US" altLang="en-US" sz="1800" dirty="0">
                <a:latin typeface="Arial" panose="020B0604020202020204" pitchFamily="34" charset="0"/>
              </a:rPr>
              <a:t>The primary objective in any healthcare professional’s code of ethics must always be to safeguard the patient’s welfare. </a:t>
            </a:r>
          </a:p>
        </p:txBody>
      </p:sp>
      <p:sp>
        <p:nvSpPr>
          <p:cNvPr id="8" name="TextBox 1">
            <a:extLst>
              <a:ext uri="{FF2B5EF4-FFF2-40B4-BE49-F238E27FC236}">
                <a16:creationId xmlns:a16="http://schemas.microsoft.com/office/drawing/2014/main" id="{29EF6D6B-2503-404E-AC9C-10D5612F3C47}"/>
              </a:ext>
            </a:extLst>
          </p:cNvPr>
          <p:cNvSpPr txBox="1">
            <a:spLocks noChangeArrowheads="1"/>
          </p:cNvSpPr>
          <p:nvPr/>
        </p:nvSpPr>
        <p:spPr bwMode="auto">
          <a:xfrm>
            <a:off x="2724150" y="5613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2pPr>
            <a:lvl3pPr marL="11430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4pPr>
            <a:lvl5pPr marL="2057400" indent="-228600">
              <a:lnSpc>
                <a:spcPct val="90000"/>
              </a:lnSpc>
              <a:spcBef>
                <a:spcPct val="60000"/>
              </a:spcBef>
              <a:buClr>
                <a:srgbClr val="CC9900"/>
              </a:buClr>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90000"/>
              </a:lnSpc>
              <a:spcBef>
                <a:spcPct val="60000"/>
              </a:spcBef>
              <a:spcAft>
                <a:spcPct val="0"/>
              </a:spcAft>
              <a:buClr>
                <a:srgbClr val="CC9900"/>
              </a:buClr>
              <a:buChar char="•"/>
              <a:defRPr sz="2200">
                <a:solidFill>
                  <a:schemeClr val="tx1"/>
                </a:solidFill>
                <a:latin typeface="Verdana" panose="020B060403050404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en-US" sz="2000" b="1" dirty="0">
                <a:latin typeface="Arial" panose="020B0604020202020204" pitchFamily="34" charset="0"/>
              </a:rPr>
              <a:t>Phlebotomists must always be professional in the workplace</a:t>
            </a:r>
          </a:p>
        </p:txBody>
      </p:sp>
    </p:spTree>
    <p:extLst>
      <p:ext uri="{BB962C8B-B14F-4D97-AF65-F5344CB8AC3E}">
        <p14:creationId xmlns:p14="http://schemas.microsoft.com/office/powerpoint/2010/main" val="348763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Patients’ Rights</a:t>
            </a:r>
          </a:p>
        </p:txBody>
      </p:sp>
      <p:sp>
        <p:nvSpPr>
          <p:cNvPr id="5" name="Rectangle 3">
            <a:extLst>
              <a:ext uri="{FF2B5EF4-FFF2-40B4-BE49-F238E27FC236}">
                <a16:creationId xmlns:a16="http://schemas.microsoft.com/office/drawing/2014/main" id="{527DB095-6728-49D8-9BE4-A96E8F641050}"/>
              </a:ext>
            </a:extLst>
          </p:cNvPr>
          <p:cNvSpPr>
            <a:spLocks noGrp="1" noChangeArrowheads="1"/>
          </p:cNvSpPr>
          <p:nvPr>
            <p:ph idx="1"/>
          </p:nvPr>
        </p:nvSpPr>
        <p:spPr>
          <a:xfrm>
            <a:off x="3868738" y="863600"/>
            <a:ext cx="7315200" cy="5121275"/>
          </a:xfrm>
        </p:spPr>
        <p:txBody>
          <a:bodyPr/>
          <a:lstStyle/>
          <a:p>
            <a:pPr eaLnBrk="1" hangingPunct="1"/>
            <a:r>
              <a:rPr lang="en-US" altLang="en-US" dirty="0"/>
              <a:t>Federal law guarantees</a:t>
            </a:r>
          </a:p>
          <a:p>
            <a:pPr lvl="1" eaLnBrk="1" hangingPunct="1"/>
            <a:r>
              <a:rPr lang="en-US" altLang="en-US" sz="1800" dirty="0"/>
              <a:t>Right to privacy of medical records</a:t>
            </a:r>
          </a:p>
          <a:p>
            <a:pPr lvl="1" eaLnBrk="1" hangingPunct="1"/>
            <a:r>
              <a:rPr lang="en-US" altLang="en-US" sz="1800" dirty="0"/>
              <a:t>Right for patients to obtain copy of medical records</a:t>
            </a:r>
            <a:endParaRPr lang="en-US" altLang="en-US" dirty="0"/>
          </a:p>
          <a:p>
            <a:r>
              <a:rPr lang="en-US" altLang="en-US" dirty="0"/>
              <a:t>Most states have additional patient protection laws</a:t>
            </a:r>
          </a:p>
          <a:p>
            <a:r>
              <a:rPr lang="en-US" altLang="en-US" dirty="0"/>
              <a:t>Most healthcare facilities have their own official statements on patient rights</a:t>
            </a:r>
          </a:p>
        </p:txBody>
      </p:sp>
    </p:spTree>
    <p:extLst>
      <p:ext uri="{BB962C8B-B14F-4D97-AF65-F5344CB8AC3E}">
        <p14:creationId xmlns:p14="http://schemas.microsoft.com/office/powerpoint/2010/main" val="272792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Patients’ Rights</a:t>
            </a:r>
          </a:p>
        </p:txBody>
      </p:sp>
      <p:sp>
        <p:nvSpPr>
          <p:cNvPr id="5" name="Rectangle 3">
            <a:extLst>
              <a:ext uri="{FF2B5EF4-FFF2-40B4-BE49-F238E27FC236}">
                <a16:creationId xmlns:a16="http://schemas.microsoft.com/office/drawing/2014/main" id="{C4AB08E6-7E4E-4C2A-9BD8-CA6AE23D5F82}"/>
              </a:ext>
            </a:extLst>
          </p:cNvPr>
          <p:cNvSpPr>
            <a:spLocks noGrp="1" noChangeArrowheads="1"/>
          </p:cNvSpPr>
          <p:nvPr>
            <p:ph idx="1"/>
          </p:nvPr>
        </p:nvSpPr>
        <p:spPr>
          <a:xfrm>
            <a:off x="3868738" y="863600"/>
            <a:ext cx="7315200" cy="5121275"/>
          </a:xfrm>
        </p:spPr>
        <p:txBody>
          <a:bodyPr/>
          <a:lstStyle/>
          <a:p>
            <a:pPr eaLnBrk="1" hangingPunct="1"/>
            <a:r>
              <a:rPr lang="en-US" altLang="en-US" b="1" dirty="0"/>
              <a:t>American Hospital Association’s (AHA’s) </a:t>
            </a:r>
            <a:r>
              <a:rPr lang="en-US" altLang="en-US" i="1" dirty="0"/>
              <a:t>The Patient Care Partnership</a:t>
            </a:r>
          </a:p>
          <a:p>
            <a:pPr lvl="1" eaLnBrk="1" hangingPunct="1"/>
            <a:r>
              <a:rPr lang="en-US" altLang="en-US" sz="1800" dirty="0"/>
              <a:t>High-quality hospital care</a:t>
            </a:r>
          </a:p>
          <a:p>
            <a:pPr lvl="1" eaLnBrk="1" hangingPunct="1"/>
            <a:r>
              <a:rPr lang="en-US" altLang="en-US" sz="1800" dirty="0"/>
              <a:t>A clean &amp; safe environment</a:t>
            </a:r>
          </a:p>
          <a:p>
            <a:pPr lvl="1" eaLnBrk="1" hangingPunct="1"/>
            <a:r>
              <a:rPr lang="en-US" altLang="en-US" sz="1800" dirty="0"/>
              <a:t>Involvement in patient care</a:t>
            </a:r>
          </a:p>
          <a:p>
            <a:pPr lvl="1" eaLnBrk="1" hangingPunct="1"/>
            <a:r>
              <a:rPr lang="en-US" altLang="en-US" sz="1800" dirty="0"/>
              <a:t>Help with leaving the hospital and with billing claims</a:t>
            </a:r>
          </a:p>
          <a:p>
            <a:pPr lvl="1" eaLnBrk="1" hangingPunct="1"/>
            <a:r>
              <a:rPr lang="en-US" altLang="en-US" sz="1800" dirty="0"/>
              <a:t>Maintaining patients’ personal rights, including privacy</a:t>
            </a:r>
          </a:p>
          <a:p>
            <a:pPr lvl="1" eaLnBrk="1" hangingPunct="1"/>
            <a:r>
              <a:rPr lang="en-US" altLang="en-US" sz="1800" dirty="0"/>
              <a:t>Maintaining patients’ dignity</a:t>
            </a:r>
          </a:p>
          <a:p>
            <a:pPr lvl="1" eaLnBrk="1" hangingPunct="1"/>
            <a:r>
              <a:rPr lang="en-US" altLang="en-US" sz="1800" dirty="0"/>
              <a:t>Sensitivity to differences in culture, race, religion, gender, and age</a:t>
            </a:r>
          </a:p>
        </p:txBody>
      </p:sp>
    </p:spTree>
    <p:extLst>
      <p:ext uri="{BB962C8B-B14F-4D97-AF65-F5344CB8AC3E}">
        <p14:creationId xmlns:p14="http://schemas.microsoft.com/office/powerpoint/2010/main" val="107424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Confidentiality</a:t>
            </a:r>
          </a:p>
        </p:txBody>
      </p:sp>
      <p:sp>
        <p:nvSpPr>
          <p:cNvPr id="5" name="Rectangle 3">
            <a:extLst>
              <a:ext uri="{FF2B5EF4-FFF2-40B4-BE49-F238E27FC236}">
                <a16:creationId xmlns:a16="http://schemas.microsoft.com/office/drawing/2014/main" id="{587C6C17-861E-4A0F-AA37-C8D6B0D77350}"/>
              </a:ext>
            </a:extLst>
          </p:cNvPr>
          <p:cNvSpPr>
            <a:spLocks noGrp="1" noChangeArrowheads="1"/>
          </p:cNvSpPr>
          <p:nvPr>
            <p:ph idx="1"/>
          </p:nvPr>
        </p:nvSpPr>
        <p:spPr>
          <a:xfrm>
            <a:off x="3868738" y="863600"/>
            <a:ext cx="7315200" cy="5121275"/>
          </a:xfrm>
        </p:spPr>
        <p:txBody>
          <a:bodyPr/>
          <a:lstStyle/>
          <a:p>
            <a:pPr eaLnBrk="1" hangingPunct="1"/>
            <a:r>
              <a:rPr lang="en-US" altLang="en-US" dirty="0"/>
              <a:t>Patient information must be kept private &amp; confidential</a:t>
            </a:r>
          </a:p>
          <a:p>
            <a:pPr eaLnBrk="1" hangingPunct="1"/>
            <a:r>
              <a:rPr lang="en-US" altLang="en-US" dirty="0"/>
              <a:t>Ethical standards &amp; laws enforce confidentiality</a:t>
            </a:r>
          </a:p>
          <a:p>
            <a:pPr eaLnBrk="1" hangingPunct="1"/>
            <a:r>
              <a:rPr lang="en-US" altLang="en-US" b="1" dirty="0"/>
              <a:t>Health Insurance Portability and Accountability Act (HIPAA)</a:t>
            </a:r>
          </a:p>
          <a:p>
            <a:pPr lvl="1" eaLnBrk="1" hangingPunct="1"/>
            <a:r>
              <a:rPr lang="en-US" altLang="en-US" sz="1800" dirty="0"/>
              <a:t>Safeguards confidentiality of </a:t>
            </a:r>
            <a:r>
              <a:rPr lang="en-US" altLang="en-US" sz="1800" b="1" dirty="0"/>
              <a:t>protected health info (PHI)</a:t>
            </a:r>
          </a:p>
          <a:p>
            <a:pPr lvl="1" eaLnBrk="1" hangingPunct="1"/>
            <a:r>
              <a:rPr lang="en-US" altLang="en-US" sz="1800" dirty="0"/>
              <a:t>Established national standards for electronic exchange of PHI</a:t>
            </a:r>
          </a:p>
          <a:p>
            <a:pPr lvl="1" eaLnBrk="1" hangingPunct="1"/>
            <a:r>
              <a:rPr lang="en-US" altLang="en-US" sz="1800" dirty="0"/>
              <a:t>States that patients must be informed of rights</a:t>
            </a:r>
          </a:p>
          <a:p>
            <a:pPr lvl="1" eaLnBrk="1" hangingPunct="1"/>
            <a:r>
              <a:rPr lang="en-US" altLang="en-US" sz="1800" dirty="0"/>
              <a:t>Disclosure of PHI requires written authorization</a:t>
            </a:r>
            <a:endParaRPr lang="en-US" altLang="en-US" dirty="0"/>
          </a:p>
        </p:txBody>
      </p:sp>
    </p:spTree>
    <p:extLst>
      <p:ext uri="{BB962C8B-B14F-4D97-AF65-F5344CB8AC3E}">
        <p14:creationId xmlns:p14="http://schemas.microsoft.com/office/powerpoint/2010/main" val="304097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3729-8018-4B9F-A006-C81CB0974FBA}"/>
              </a:ext>
            </a:extLst>
          </p:cNvPr>
          <p:cNvSpPr>
            <a:spLocks noGrp="1"/>
          </p:cNvSpPr>
          <p:nvPr>
            <p:ph type="title"/>
          </p:nvPr>
        </p:nvSpPr>
        <p:spPr/>
        <p:txBody>
          <a:bodyPr/>
          <a:lstStyle/>
          <a:p>
            <a:r>
              <a:rPr lang="en-US" dirty="0">
                <a:cs typeface="+mj-cs"/>
              </a:rPr>
              <a:t>Chapter 1: Phlebotomy: Past and Present and the Healthcare Setting</a:t>
            </a:r>
            <a:endParaRPr lang="en-US" dirty="0"/>
          </a:p>
        </p:txBody>
      </p:sp>
      <p:sp>
        <p:nvSpPr>
          <p:cNvPr id="4" name="Rectangle 3">
            <a:extLst>
              <a:ext uri="{FF2B5EF4-FFF2-40B4-BE49-F238E27FC236}">
                <a16:creationId xmlns:a16="http://schemas.microsoft.com/office/drawing/2014/main" id="{D30241F7-58AC-47AF-82AC-28D757B47AD8}"/>
              </a:ext>
            </a:extLst>
          </p:cNvPr>
          <p:cNvSpPr txBox="1">
            <a:spLocks noChangeArrowheads="1"/>
          </p:cNvSpPr>
          <p:nvPr/>
        </p:nvSpPr>
        <p:spPr>
          <a:xfrm>
            <a:off x="3843131" y="821635"/>
            <a:ext cx="7580244" cy="520810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Verdana" panose="020B0604030504040204" pitchFamily="34" charset="0"/>
              <a:buAutoNum type="arabicPeriod"/>
            </a:pPr>
            <a:r>
              <a:rPr lang="en-US" altLang="en-US" dirty="0"/>
              <a:t>Demonstrate basic knowledge of terminology for healthcare settings including the national healthcare organizations that contributed to the evolution of phlebotomy and the role of the phlebotomist today.</a:t>
            </a:r>
          </a:p>
          <a:p>
            <a:pPr marL="457200" indent="-457200">
              <a:buFont typeface="Verdana" panose="020B0604030504040204" pitchFamily="34" charset="0"/>
              <a:buAutoNum type="arabicPeriod"/>
            </a:pPr>
            <a:r>
              <a:rPr lang="en-US" altLang="en-US" dirty="0"/>
              <a:t>Describe the basic concepts of verbal and nonverbal communication as they relate to the professional image and proper telephone protocol in the healthcare.</a:t>
            </a:r>
          </a:p>
          <a:p>
            <a:pPr marL="457200" indent="-457200">
              <a:buFont typeface="Verdana" panose="020B0604030504040204" pitchFamily="34" charset="0"/>
              <a:buAutoNum type="arabicPeriod" startAt="3"/>
            </a:pPr>
            <a:r>
              <a:rPr lang="en-US" altLang="en-US" dirty="0"/>
              <a:t>Compare types of healthcare institutions and the methods used by providers for coverage.</a:t>
            </a:r>
          </a:p>
          <a:p>
            <a:pPr marL="457200" indent="-457200">
              <a:buFont typeface="Verdana" panose="020B0604030504040204" pitchFamily="34" charset="0"/>
              <a:buAutoNum type="arabicPeriod" startAt="3"/>
            </a:pPr>
            <a:r>
              <a:rPr lang="en-US" altLang="en-US" dirty="0"/>
              <a:t>List the personnel levels in the clinical analysis areas of the laboratory and the types of laboratory procedures performed in each of the areas. </a:t>
            </a:r>
          </a:p>
        </p:txBody>
      </p:sp>
      <p:sp>
        <p:nvSpPr>
          <p:cNvPr id="6" name="TextBox 5">
            <a:extLst>
              <a:ext uri="{FF2B5EF4-FFF2-40B4-BE49-F238E27FC236}">
                <a16:creationId xmlns:a16="http://schemas.microsoft.com/office/drawing/2014/main" id="{65C34290-C739-497C-86CC-40F3972F0F50}"/>
              </a:ext>
            </a:extLst>
          </p:cNvPr>
          <p:cNvSpPr txBox="1"/>
          <p:nvPr/>
        </p:nvSpPr>
        <p:spPr>
          <a:xfrm>
            <a:off x="3843131" y="939171"/>
            <a:ext cx="6102626" cy="369332"/>
          </a:xfrm>
          <a:prstGeom prst="rect">
            <a:avLst/>
          </a:prstGeom>
          <a:noFill/>
        </p:spPr>
        <p:txBody>
          <a:bodyPr wrap="square">
            <a:spAutoFit/>
          </a:bodyPr>
          <a:lstStyle/>
          <a:p>
            <a:r>
              <a:rPr lang="en-US" b="1" dirty="0">
                <a:cs typeface="+mj-cs"/>
              </a:rPr>
              <a:t>Objectives</a:t>
            </a:r>
            <a:endParaRPr lang="en-US" b="1" dirty="0"/>
          </a:p>
        </p:txBody>
      </p:sp>
    </p:spTree>
    <p:extLst>
      <p:ext uri="{BB962C8B-B14F-4D97-AF65-F5344CB8AC3E}">
        <p14:creationId xmlns:p14="http://schemas.microsoft.com/office/powerpoint/2010/main" val="35071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Communication Skills</a:t>
            </a:r>
          </a:p>
        </p:txBody>
      </p:sp>
      <p:sp>
        <p:nvSpPr>
          <p:cNvPr id="7" name="Rectangle 3">
            <a:extLst>
              <a:ext uri="{FF2B5EF4-FFF2-40B4-BE49-F238E27FC236}">
                <a16:creationId xmlns:a16="http://schemas.microsoft.com/office/drawing/2014/main" id="{490C0645-BDB1-481F-994B-BC4C6A3C9F2A}"/>
              </a:ext>
            </a:extLst>
          </p:cNvPr>
          <p:cNvSpPr>
            <a:spLocks noGrp="1" noChangeArrowheads="1"/>
          </p:cNvSpPr>
          <p:nvPr>
            <p:ph idx="1"/>
          </p:nvPr>
        </p:nvSpPr>
        <p:spPr>
          <a:xfrm>
            <a:off x="3868738" y="863600"/>
            <a:ext cx="7315200" cy="5121275"/>
          </a:xfrm>
        </p:spPr>
        <p:txBody>
          <a:bodyPr/>
          <a:lstStyle/>
          <a:p>
            <a:pPr eaLnBrk="1" hangingPunct="1"/>
            <a:r>
              <a:rPr lang="en-US" altLang="en-US" dirty="0"/>
              <a:t>Communication</a:t>
            </a:r>
          </a:p>
          <a:p>
            <a:pPr lvl="1" eaLnBrk="1" hangingPunct="1"/>
            <a:r>
              <a:rPr lang="en-US" altLang="en-US" sz="1800" dirty="0"/>
              <a:t>The means by which information is exchanged or transmitted</a:t>
            </a:r>
          </a:p>
          <a:p>
            <a:pPr eaLnBrk="1" hangingPunct="1"/>
            <a:r>
              <a:rPr lang="en-US" altLang="en-US" dirty="0"/>
              <a:t>Interpersonal Communication Components</a:t>
            </a:r>
          </a:p>
          <a:p>
            <a:pPr lvl="1" eaLnBrk="1" hangingPunct="1"/>
            <a:r>
              <a:rPr lang="en-US" altLang="en-US" sz="1800" dirty="0"/>
              <a:t>Verbal</a:t>
            </a:r>
          </a:p>
          <a:p>
            <a:pPr lvl="1" eaLnBrk="1" hangingPunct="1"/>
            <a:r>
              <a:rPr lang="en-US" altLang="en-US" sz="1800" dirty="0"/>
              <a:t>Active listening</a:t>
            </a:r>
          </a:p>
          <a:p>
            <a:pPr lvl="1" eaLnBrk="1" hangingPunct="1"/>
            <a:r>
              <a:rPr lang="en-US" altLang="en-US" sz="1800" dirty="0"/>
              <a:t>Nonverbal (body language)</a:t>
            </a:r>
          </a:p>
          <a:p>
            <a:pPr lvl="2" eaLnBrk="1" hangingPunct="1"/>
            <a:r>
              <a:rPr lang="en-US" altLang="en-US" sz="1800" b="1" dirty="0"/>
              <a:t>Kinesics:</a:t>
            </a:r>
            <a:r>
              <a:rPr lang="en-US" altLang="en-US" sz="1800" dirty="0"/>
              <a:t> study of nonverbal communication</a:t>
            </a:r>
          </a:p>
          <a:p>
            <a:pPr lvl="2" eaLnBrk="1" hangingPunct="1"/>
            <a:r>
              <a:rPr lang="en-US" altLang="en-US" sz="1800" b="1" dirty="0"/>
              <a:t>Proxemics:</a:t>
            </a:r>
            <a:r>
              <a:rPr lang="en-US" altLang="en-US" sz="1800" dirty="0"/>
              <a:t> individual’s concept and use of space</a:t>
            </a:r>
          </a:p>
          <a:p>
            <a:pPr lvl="2" eaLnBrk="1" hangingPunct="1"/>
            <a:r>
              <a:rPr lang="en-US" altLang="en-US" sz="1800" dirty="0"/>
              <a:t>Appearance</a:t>
            </a:r>
          </a:p>
          <a:p>
            <a:pPr lvl="2" eaLnBrk="1" hangingPunct="1"/>
            <a:r>
              <a:rPr lang="en-US" altLang="en-US" sz="1800" dirty="0"/>
              <a:t>Touch</a:t>
            </a:r>
          </a:p>
        </p:txBody>
      </p:sp>
    </p:spTree>
    <p:extLst>
      <p:ext uri="{BB962C8B-B14F-4D97-AF65-F5344CB8AC3E}">
        <p14:creationId xmlns:p14="http://schemas.microsoft.com/office/powerpoint/2010/main" val="127111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Communication Skills</a:t>
            </a:r>
          </a:p>
        </p:txBody>
      </p:sp>
      <p:sp>
        <p:nvSpPr>
          <p:cNvPr id="5" name="Rectangle 3">
            <a:extLst>
              <a:ext uri="{FF2B5EF4-FFF2-40B4-BE49-F238E27FC236}">
                <a16:creationId xmlns:a16="http://schemas.microsoft.com/office/drawing/2014/main" id="{8A530A26-CE8A-4444-BE1C-886C2CB5CD23}"/>
              </a:ext>
            </a:extLst>
          </p:cNvPr>
          <p:cNvSpPr txBox="1">
            <a:spLocks noGrp="1" noChangeArrowheads="1"/>
          </p:cNvSpPr>
          <p:nvPr>
            <p:ph idx="1"/>
          </p:nvPr>
        </p:nvSpPr>
        <p:spPr bwMode="auto">
          <a:xfrm>
            <a:off x="3868738" y="863601"/>
            <a:ext cx="7315200" cy="2565399"/>
          </a:xfrm>
          <a:prstGeom prst="rect">
            <a:avLst/>
          </a:prstGeom>
          <a:noFill/>
          <a:ln w="9525">
            <a:noFill/>
            <a:miter lim="800000"/>
            <a:headEnd/>
            <a:tailEnd/>
          </a:ln>
        </p:spPr>
        <p:txBody>
          <a:bodyPr lIns="92075" tIns="46038" rIns="92075" bIns="46038"/>
          <a:lstStyle/>
          <a:p>
            <a:pPr marL="280988" indent="-280988" eaLnBrk="1" hangingPunct="1">
              <a:lnSpc>
                <a:spcPct val="90000"/>
              </a:lnSpc>
              <a:spcBef>
                <a:spcPct val="60000"/>
              </a:spcBef>
              <a:buClr>
                <a:srgbClr val="CC9900"/>
              </a:buClr>
              <a:buFontTx/>
              <a:buChar char="•"/>
              <a:defRPr/>
            </a:pPr>
            <a:r>
              <a:rPr lang="en-US" sz="2200" kern="0" dirty="0">
                <a:latin typeface="+mn-lt"/>
                <a:ea typeface="+mn-ea"/>
              </a:rPr>
              <a:t>The verbal communication feedback loop</a:t>
            </a:r>
            <a:endParaRPr lang="en-US" sz="1800" kern="0" dirty="0">
              <a:latin typeface="+mn-lt"/>
              <a:ea typeface="+mn-ea"/>
            </a:endParaRPr>
          </a:p>
        </p:txBody>
      </p:sp>
      <p:pic>
        <p:nvPicPr>
          <p:cNvPr id="6" name="Picture 9" descr="The illustration shows a male sender conveying a message to a female receiver and the female receiver conveying feedback to the male sender. The sender is labeled encoded and the receiver is labeled decoded. Message and feedback depend on culture, gender, emotions, language, physical issues, and age.">
            <a:extLst>
              <a:ext uri="{FF2B5EF4-FFF2-40B4-BE49-F238E27FC236}">
                <a16:creationId xmlns:a16="http://schemas.microsoft.com/office/drawing/2014/main" id="{F091FB13-782F-4392-92E6-E14749CAA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853" y="2562225"/>
            <a:ext cx="4855329"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Rounded Corners 8">
            <a:extLst>
              <a:ext uri="{FF2B5EF4-FFF2-40B4-BE49-F238E27FC236}">
                <a16:creationId xmlns:a16="http://schemas.microsoft.com/office/drawing/2014/main" id="{3CC8D7F0-12A8-4627-A10F-3A4BF4C551FC}"/>
              </a:ext>
            </a:extLst>
          </p:cNvPr>
          <p:cNvSpPr/>
          <p:nvPr/>
        </p:nvSpPr>
        <p:spPr>
          <a:xfrm>
            <a:off x="630490" y="6141555"/>
            <a:ext cx="10931019" cy="506896"/>
          </a:xfrm>
          <a:prstGeom prst="round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F0DAE0-DB9B-4D1E-B851-96B9FF800190}"/>
              </a:ext>
            </a:extLst>
          </p:cNvPr>
          <p:cNvSpPr txBox="1"/>
          <p:nvPr/>
        </p:nvSpPr>
        <p:spPr>
          <a:xfrm>
            <a:off x="1079426" y="6248441"/>
            <a:ext cx="10567481" cy="369332"/>
          </a:xfrm>
          <a:prstGeom prst="rect">
            <a:avLst/>
          </a:prstGeom>
          <a:noFill/>
        </p:spPr>
        <p:txBody>
          <a:bodyPr wrap="square">
            <a:spAutoFit/>
          </a:bodyPr>
          <a:lstStyle/>
          <a:p>
            <a:r>
              <a:rPr lang="en-US" altLang="en-US" sz="1800" dirty="0">
                <a:solidFill>
                  <a:schemeClr val="bg1"/>
                </a:solidFill>
                <a:latin typeface="Arial" panose="020B0604020202020204" pitchFamily="34" charset="0"/>
              </a:rPr>
              <a:t>Test your knowledge of communication components</a:t>
            </a:r>
            <a:r>
              <a:rPr lang="en-US" altLang="en-US" dirty="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in Labeling Exercise 1-1 in the WORKBOOK</a:t>
            </a:r>
            <a:endParaRPr lang="en-US" dirty="0">
              <a:solidFill>
                <a:schemeClr val="bg1"/>
              </a:solidFill>
            </a:endParaRPr>
          </a:p>
        </p:txBody>
      </p:sp>
    </p:spTree>
    <p:extLst>
      <p:ext uri="{BB962C8B-B14F-4D97-AF65-F5344CB8AC3E}">
        <p14:creationId xmlns:p14="http://schemas.microsoft.com/office/powerpoint/2010/main" val="178945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Communication Skills</a:t>
            </a:r>
          </a:p>
        </p:txBody>
      </p:sp>
      <p:sp>
        <p:nvSpPr>
          <p:cNvPr id="5" name="Rectangle 3">
            <a:extLst>
              <a:ext uri="{FF2B5EF4-FFF2-40B4-BE49-F238E27FC236}">
                <a16:creationId xmlns:a16="http://schemas.microsoft.com/office/drawing/2014/main" id="{1ED401F1-75A9-474E-9108-FB141735F1D1}"/>
              </a:ext>
            </a:extLst>
          </p:cNvPr>
          <p:cNvSpPr>
            <a:spLocks noGrp="1" noChangeArrowheads="1"/>
          </p:cNvSpPr>
          <p:nvPr>
            <p:ph idx="1"/>
          </p:nvPr>
        </p:nvSpPr>
        <p:spPr>
          <a:xfrm>
            <a:off x="3868738" y="863600"/>
            <a:ext cx="7315200" cy="5121275"/>
          </a:xfrm>
        </p:spPr>
        <p:txBody>
          <a:bodyPr/>
          <a:lstStyle/>
          <a:p>
            <a:pPr eaLnBrk="1" hangingPunct="1">
              <a:defRPr/>
            </a:pPr>
            <a:r>
              <a:rPr lang="en-US" dirty="0"/>
              <a:t>Elements of Effective Healthcare Communication</a:t>
            </a:r>
          </a:p>
          <a:p>
            <a:pPr lvl="1" eaLnBrk="1" hangingPunct="1">
              <a:defRPr/>
            </a:pPr>
            <a:r>
              <a:rPr lang="en-US" sz="1800" dirty="0"/>
              <a:t>Empathy</a:t>
            </a:r>
          </a:p>
          <a:p>
            <a:pPr lvl="1" eaLnBrk="1" hangingPunct="1">
              <a:defRPr/>
            </a:pPr>
            <a:r>
              <a:rPr lang="en-US" sz="1800" dirty="0"/>
              <a:t>Control</a:t>
            </a:r>
          </a:p>
          <a:p>
            <a:pPr lvl="1" eaLnBrk="1" hangingPunct="1">
              <a:defRPr/>
            </a:pPr>
            <a:r>
              <a:rPr lang="en-US" sz="1800" dirty="0"/>
              <a:t>Trust</a:t>
            </a:r>
          </a:p>
          <a:p>
            <a:pPr lvl="1" eaLnBrk="1" hangingPunct="1">
              <a:defRPr/>
            </a:pPr>
            <a:r>
              <a:rPr lang="en-US" sz="1800" dirty="0"/>
              <a:t>Respect &amp; confirmation</a:t>
            </a:r>
          </a:p>
          <a:p>
            <a:pPr marL="457200" lvl="1" indent="0" eaLnBrk="1" hangingPunct="1">
              <a:buFontTx/>
              <a:buNone/>
              <a:defRPr/>
            </a:pPr>
            <a:endParaRPr lang="en-US" sz="1800" dirty="0"/>
          </a:p>
        </p:txBody>
      </p:sp>
      <p:sp>
        <p:nvSpPr>
          <p:cNvPr id="7" name="TextBox 6">
            <a:extLst>
              <a:ext uri="{FF2B5EF4-FFF2-40B4-BE49-F238E27FC236}">
                <a16:creationId xmlns:a16="http://schemas.microsoft.com/office/drawing/2014/main" id="{1347668D-5726-43CB-9B35-D119E202EA09}"/>
              </a:ext>
            </a:extLst>
          </p:cNvPr>
          <p:cNvSpPr txBox="1"/>
          <p:nvPr/>
        </p:nvSpPr>
        <p:spPr>
          <a:xfrm>
            <a:off x="3537744" y="4534711"/>
            <a:ext cx="8120856" cy="1200329"/>
          </a:xfrm>
          <a:prstGeom prst="rect">
            <a:avLst/>
          </a:prstGeom>
          <a:noFill/>
        </p:spPr>
        <p:txBody>
          <a:bodyPr wrap="square">
            <a:spAutoFit/>
          </a:bodyPr>
          <a:lstStyle/>
          <a:p>
            <a:pPr eaLnBrk="1" hangingPunct="1">
              <a:lnSpc>
                <a:spcPct val="100000"/>
              </a:lnSpc>
              <a:spcBef>
                <a:spcPct val="0"/>
              </a:spcBef>
              <a:buClrTx/>
              <a:buFontTx/>
              <a:buNone/>
            </a:pPr>
            <a:endParaRPr lang="en-US" altLang="en-US" sz="1800" dirty="0">
              <a:latin typeface="Arial" panose="020B0604020202020204" pitchFamily="34" charset="0"/>
            </a:endParaRPr>
          </a:p>
          <a:p>
            <a:pPr eaLnBrk="1" hangingPunct="1">
              <a:lnSpc>
                <a:spcPct val="100000"/>
              </a:lnSpc>
              <a:spcBef>
                <a:spcPct val="0"/>
              </a:spcBef>
              <a:buClrTx/>
              <a:buFontTx/>
              <a:buNone/>
            </a:pPr>
            <a:r>
              <a:rPr lang="en-US" altLang="en-US" sz="1800" dirty="0">
                <a:latin typeface="Arial" panose="020B0604020202020204" pitchFamily="34" charset="0"/>
              </a:rPr>
              <a:t>Listening is the foundation of good interpersonal communication. The phlebotomist will find that listening carefully to what is being said and watching for nonverbal cues is the way to quickly build mutual trust with patients.</a:t>
            </a:r>
          </a:p>
        </p:txBody>
      </p:sp>
    </p:spTree>
    <p:extLst>
      <p:ext uri="{BB962C8B-B14F-4D97-AF65-F5344CB8AC3E}">
        <p14:creationId xmlns:p14="http://schemas.microsoft.com/office/powerpoint/2010/main" val="347740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Telephone Communication</a:t>
            </a:r>
          </a:p>
        </p:txBody>
      </p:sp>
      <p:sp>
        <p:nvSpPr>
          <p:cNvPr id="5" name="Content Placeholder 2">
            <a:extLst>
              <a:ext uri="{FF2B5EF4-FFF2-40B4-BE49-F238E27FC236}">
                <a16:creationId xmlns:a16="http://schemas.microsoft.com/office/drawing/2014/main" id="{2093AE74-72D6-426B-A8F1-76DAC5395D72}"/>
              </a:ext>
            </a:extLst>
          </p:cNvPr>
          <p:cNvSpPr>
            <a:spLocks noGrp="1"/>
          </p:cNvSpPr>
          <p:nvPr>
            <p:ph idx="1"/>
          </p:nvPr>
        </p:nvSpPr>
        <p:spPr>
          <a:xfrm>
            <a:off x="3868738" y="863600"/>
            <a:ext cx="7315200" cy="5121275"/>
          </a:xfrm>
        </p:spPr>
        <p:txBody>
          <a:bodyPr/>
          <a:lstStyle/>
          <a:p>
            <a:pPr>
              <a:defRPr/>
            </a:pPr>
            <a:r>
              <a:rPr lang="en-US" dirty="0">
                <a:cs typeface="+mn-cs"/>
              </a:rPr>
              <a:t>Constant ringing may interrupt workflow and cause stress to HCWs in the laboratory.</a:t>
            </a:r>
          </a:p>
          <a:p>
            <a:pPr>
              <a:defRPr/>
            </a:pPr>
            <a:r>
              <a:rPr lang="en-US" dirty="0">
                <a:cs typeface="+mn-cs"/>
              </a:rPr>
              <a:t>Proper telephone etiquette is very important in the laboratory.</a:t>
            </a:r>
          </a:p>
          <a:p>
            <a:pPr lvl="1">
              <a:defRPr/>
            </a:pPr>
            <a:r>
              <a:rPr lang="en-US" dirty="0"/>
              <a:t>Impacts quality of patient care</a:t>
            </a:r>
          </a:p>
          <a:p>
            <a:pPr lvl="1">
              <a:defRPr/>
            </a:pPr>
            <a:r>
              <a:rPr lang="en-US" dirty="0"/>
              <a:t>Vital to efficient and effective service</a:t>
            </a:r>
          </a:p>
          <a:p>
            <a:pPr marL="0" indent="0">
              <a:buFontTx/>
              <a:buNone/>
              <a:defRPr/>
            </a:pPr>
            <a:endParaRPr lang="en-US" dirty="0">
              <a:cs typeface="+mn-cs"/>
            </a:endParaRPr>
          </a:p>
          <a:p>
            <a:pPr>
              <a:defRPr/>
            </a:pPr>
            <a:endParaRPr lang="en-US" dirty="0">
              <a:cs typeface="+mn-cs"/>
            </a:endParaRPr>
          </a:p>
        </p:txBody>
      </p:sp>
    </p:spTree>
    <p:extLst>
      <p:ext uri="{BB962C8B-B14F-4D97-AF65-F5344CB8AC3E}">
        <p14:creationId xmlns:p14="http://schemas.microsoft.com/office/powerpoint/2010/main" val="349938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Proper Telephone Etiquette</a:t>
            </a:r>
          </a:p>
        </p:txBody>
      </p:sp>
      <p:sp>
        <p:nvSpPr>
          <p:cNvPr id="5" name="Content Placeholder 2">
            <a:extLst>
              <a:ext uri="{FF2B5EF4-FFF2-40B4-BE49-F238E27FC236}">
                <a16:creationId xmlns:a16="http://schemas.microsoft.com/office/drawing/2014/main" id="{0D94DBA7-03A3-4A5B-AD13-D38AAECF59B7}"/>
              </a:ext>
            </a:extLst>
          </p:cNvPr>
          <p:cNvSpPr>
            <a:spLocks noGrp="1" noChangeArrowheads="1"/>
          </p:cNvSpPr>
          <p:nvPr>
            <p:ph idx="1"/>
          </p:nvPr>
        </p:nvSpPr>
        <p:spPr>
          <a:xfrm>
            <a:off x="3868738" y="2019300"/>
            <a:ext cx="7315200" cy="3965575"/>
          </a:xfrm>
        </p:spPr>
        <p:txBody>
          <a:bodyPr/>
          <a:lstStyle/>
          <a:p>
            <a:pPr marL="457200" indent="-457200">
              <a:buFontTx/>
              <a:buAutoNum type="arabicPeriod"/>
            </a:pPr>
            <a:r>
              <a:rPr lang="en-US" altLang="en-US" dirty="0"/>
              <a:t>Answer promptly.</a:t>
            </a:r>
          </a:p>
          <a:p>
            <a:pPr marL="457200" indent="-457200">
              <a:buFontTx/>
              <a:buAutoNum type="arabicPeriod"/>
            </a:pPr>
            <a:r>
              <a:rPr lang="en-US" altLang="en-US" dirty="0"/>
              <a:t>State your name and department.</a:t>
            </a:r>
          </a:p>
          <a:p>
            <a:pPr marL="457200" indent="-457200">
              <a:buFontTx/>
              <a:buAutoNum type="arabicPeriod"/>
            </a:pPr>
            <a:r>
              <a:rPr lang="en-US" altLang="en-US" dirty="0"/>
              <a:t>Be helpful.</a:t>
            </a:r>
          </a:p>
          <a:p>
            <a:pPr marL="457200" indent="-457200">
              <a:buFontTx/>
              <a:buAutoNum type="arabicPeriod"/>
            </a:pPr>
            <a:r>
              <a:rPr lang="en-US" altLang="en-US" dirty="0"/>
              <a:t>Prioritize calls.</a:t>
            </a:r>
          </a:p>
          <a:p>
            <a:pPr marL="457200" indent="-457200">
              <a:buFontTx/>
              <a:buAutoNum type="arabicPeriod"/>
            </a:pPr>
            <a:r>
              <a:rPr lang="en-US" altLang="en-US" dirty="0"/>
              <a:t>Transfer and put callers on hold properly.</a:t>
            </a:r>
          </a:p>
          <a:p>
            <a:pPr marL="457200" indent="-457200">
              <a:buFontTx/>
              <a:buAutoNum type="arabicPeriod"/>
            </a:pPr>
            <a:r>
              <a:rPr lang="en-US" altLang="en-US" dirty="0"/>
              <a:t>Be prepared to record important information.</a:t>
            </a:r>
          </a:p>
          <a:p>
            <a:pPr marL="457200" indent="-457200">
              <a:buFontTx/>
              <a:buAutoNum type="arabicPeriod"/>
            </a:pPr>
            <a:r>
              <a:rPr lang="en-US" altLang="en-US" dirty="0"/>
              <a:t>Know the laboratory’s policies.</a:t>
            </a:r>
          </a:p>
          <a:p>
            <a:pPr marL="457200" indent="-457200">
              <a:buFontTx/>
              <a:buAutoNum type="arabicPeriod"/>
            </a:pPr>
            <a:r>
              <a:rPr lang="en-US" altLang="en-US" dirty="0"/>
              <a:t>Defuse hostile situations.</a:t>
            </a:r>
          </a:p>
          <a:p>
            <a:pPr marL="457200" indent="-457200">
              <a:buFontTx/>
              <a:buAutoNum type="arabicPeriod"/>
            </a:pPr>
            <a:r>
              <a:rPr lang="en-US" altLang="en-US" dirty="0"/>
              <a:t>Try to assist everyone.</a:t>
            </a:r>
          </a:p>
          <a:p>
            <a:pPr marL="457200" indent="-457200">
              <a:buFontTx/>
              <a:buAutoNum type="arabicPeriod"/>
            </a:pPr>
            <a:endParaRPr lang="en-US" altLang="en-US" dirty="0"/>
          </a:p>
          <a:p>
            <a:pPr marL="457200" indent="-457200"/>
            <a:endParaRPr lang="en-US" altLang="en-US" dirty="0"/>
          </a:p>
        </p:txBody>
      </p:sp>
    </p:spTree>
    <p:extLst>
      <p:ext uri="{BB962C8B-B14F-4D97-AF65-F5344CB8AC3E}">
        <p14:creationId xmlns:p14="http://schemas.microsoft.com/office/powerpoint/2010/main" val="357345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Written Communication</a:t>
            </a:r>
          </a:p>
        </p:txBody>
      </p:sp>
      <p:sp>
        <p:nvSpPr>
          <p:cNvPr id="5" name="Content Placeholder 2">
            <a:extLst>
              <a:ext uri="{FF2B5EF4-FFF2-40B4-BE49-F238E27FC236}">
                <a16:creationId xmlns:a16="http://schemas.microsoft.com/office/drawing/2014/main" id="{239680DE-F019-41E4-BF4A-A6E216DCB719}"/>
              </a:ext>
            </a:extLst>
          </p:cNvPr>
          <p:cNvSpPr>
            <a:spLocks noGrp="1" noChangeArrowheads="1"/>
          </p:cNvSpPr>
          <p:nvPr>
            <p:ph idx="1"/>
          </p:nvPr>
        </p:nvSpPr>
        <p:spPr>
          <a:xfrm>
            <a:off x="3868738" y="863600"/>
            <a:ext cx="7315200" cy="5121275"/>
          </a:xfrm>
        </p:spPr>
        <p:txBody>
          <a:bodyPr/>
          <a:lstStyle/>
          <a:p>
            <a:r>
              <a:rPr lang="en-US" altLang="en-US" dirty="0"/>
              <a:t>Handwritten communication must be legible and written in ink</a:t>
            </a:r>
          </a:p>
          <a:p>
            <a:r>
              <a:rPr lang="en-US" altLang="en-US" dirty="0"/>
              <a:t>Both handwritten and typed communication</a:t>
            </a:r>
          </a:p>
          <a:p>
            <a:pPr lvl="1"/>
            <a:r>
              <a:rPr lang="en-US" altLang="en-US" dirty="0"/>
              <a:t>Must be clear, concise, and accurate</a:t>
            </a:r>
          </a:p>
          <a:p>
            <a:pPr lvl="1"/>
            <a:r>
              <a:rPr lang="en-US" altLang="en-US" dirty="0"/>
              <a:t>Must contain proper spelling, grammar, and punctuation</a:t>
            </a:r>
          </a:p>
          <a:p>
            <a:pPr lvl="1"/>
            <a:r>
              <a:rPr lang="en-US" altLang="en-US" dirty="0"/>
              <a:t>Must be recorded in a timely manner when documenting events or problems</a:t>
            </a:r>
          </a:p>
        </p:txBody>
      </p:sp>
    </p:spTree>
    <p:extLst>
      <p:ext uri="{BB962C8B-B14F-4D97-AF65-F5344CB8AC3E}">
        <p14:creationId xmlns:p14="http://schemas.microsoft.com/office/powerpoint/2010/main" val="142982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Healthcare Delivery</a:t>
            </a:r>
          </a:p>
        </p:txBody>
      </p:sp>
      <p:sp>
        <p:nvSpPr>
          <p:cNvPr id="5" name="Rectangle 3">
            <a:extLst>
              <a:ext uri="{FF2B5EF4-FFF2-40B4-BE49-F238E27FC236}">
                <a16:creationId xmlns:a16="http://schemas.microsoft.com/office/drawing/2014/main" id="{3B3AF223-9F97-4F15-B158-E138896A9D22}"/>
              </a:ext>
            </a:extLst>
          </p:cNvPr>
          <p:cNvSpPr>
            <a:spLocks noGrp="1" noChangeArrowheads="1"/>
          </p:cNvSpPr>
          <p:nvPr>
            <p:ph idx="1"/>
          </p:nvPr>
        </p:nvSpPr>
        <p:spPr>
          <a:xfrm>
            <a:off x="3868738" y="863600"/>
            <a:ext cx="7315200" cy="5121275"/>
          </a:xfrm>
        </p:spPr>
        <p:txBody>
          <a:bodyPr/>
          <a:lstStyle/>
          <a:p>
            <a:pPr eaLnBrk="1" hangingPunct="1"/>
            <a:r>
              <a:rPr lang="en-US" altLang="en-US" dirty="0"/>
              <a:t>Three levels of healthcare in the United States</a:t>
            </a:r>
          </a:p>
          <a:p>
            <a:pPr lvl="1" eaLnBrk="1" hangingPunct="1"/>
            <a:r>
              <a:rPr lang="en-US" altLang="en-US" sz="1800" dirty="0"/>
              <a:t>Primary: patient’s main source for routine care </a:t>
            </a:r>
          </a:p>
          <a:p>
            <a:pPr lvl="1" eaLnBrk="1" hangingPunct="1"/>
            <a:r>
              <a:rPr lang="en-US" altLang="en-US" sz="1800" dirty="0"/>
              <a:t>Secondary: specialist or facility with specific expertise</a:t>
            </a:r>
          </a:p>
          <a:p>
            <a:pPr lvl="1" eaLnBrk="1" hangingPunct="1"/>
            <a:r>
              <a:rPr lang="en-US" altLang="en-US" sz="1800" dirty="0"/>
              <a:t>Tertiary: highly specialized to perform advanced procedures</a:t>
            </a:r>
          </a:p>
          <a:p>
            <a:pPr lvl="1" eaLnBrk="1" hangingPunct="1"/>
            <a:endParaRPr lang="en-US" altLang="en-US" sz="1800" dirty="0"/>
          </a:p>
          <a:p>
            <a:pPr eaLnBrk="1" hangingPunct="1"/>
            <a:r>
              <a:rPr lang="en-US" altLang="en-US" dirty="0"/>
              <a:t>Two general categories of facilities</a:t>
            </a:r>
          </a:p>
          <a:p>
            <a:pPr lvl="1" eaLnBrk="1" hangingPunct="1"/>
            <a:r>
              <a:rPr lang="en-US" altLang="en-US" sz="1800" b="1" dirty="0"/>
              <a:t>Ambulatory</a:t>
            </a:r>
            <a:r>
              <a:rPr lang="en-US" altLang="en-US" sz="1800" dirty="0"/>
              <a:t> (outpatient)</a:t>
            </a:r>
          </a:p>
          <a:p>
            <a:pPr lvl="1" eaLnBrk="1" hangingPunct="1"/>
            <a:r>
              <a:rPr lang="en-US" altLang="en-US" sz="1800" b="1" dirty="0"/>
              <a:t>Non-ambulatory</a:t>
            </a:r>
            <a:r>
              <a:rPr lang="en-US" altLang="en-US" sz="1800" dirty="0"/>
              <a:t> (inpatient)</a:t>
            </a:r>
          </a:p>
        </p:txBody>
      </p:sp>
    </p:spTree>
    <p:extLst>
      <p:ext uri="{BB962C8B-B14F-4D97-AF65-F5344CB8AC3E}">
        <p14:creationId xmlns:p14="http://schemas.microsoft.com/office/powerpoint/2010/main" val="414817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Healthcare Delivery</a:t>
            </a:r>
          </a:p>
        </p:txBody>
      </p:sp>
      <p:sp>
        <p:nvSpPr>
          <p:cNvPr id="5" name="Rectangle 3">
            <a:extLst>
              <a:ext uri="{FF2B5EF4-FFF2-40B4-BE49-F238E27FC236}">
                <a16:creationId xmlns:a16="http://schemas.microsoft.com/office/drawing/2014/main" id="{2A0A4B70-352C-4860-A802-C524499138FE}"/>
              </a:ext>
            </a:extLst>
          </p:cNvPr>
          <p:cNvSpPr>
            <a:spLocks noGrp="1" noChangeArrowheads="1"/>
          </p:cNvSpPr>
          <p:nvPr>
            <p:ph idx="1"/>
          </p:nvPr>
        </p:nvSpPr>
        <p:spPr>
          <a:xfrm>
            <a:off x="3868738" y="863600"/>
            <a:ext cx="7315200" cy="5121275"/>
          </a:xfrm>
        </p:spPr>
        <p:txBody>
          <a:bodyPr/>
          <a:lstStyle/>
          <a:p>
            <a:pPr eaLnBrk="1" hangingPunct="1"/>
            <a:r>
              <a:rPr lang="en-US" altLang="en-US" dirty="0"/>
              <a:t>Ambulatory Care</a:t>
            </a:r>
          </a:p>
          <a:p>
            <a:pPr lvl="1" eaLnBrk="1" hangingPunct="1"/>
            <a:r>
              <a:rPr lang="en-US" altLang="en-US" sz="1800" dirty="0"/>
              <a:t>Medical care delivered on outpatient basis</a:t>
            </a:r>
          </a:p>
          <a:p>
            <a:pPr lvl="1" eaLnBrk="1" hangingPunct="1"/>
            <a:r>
              <a:rPr lang="en-US" altLang="en-US" sz="1800" dirty="0"/>
              <a:t>Patients requiring care after discharge from hospital</a:t>
            </a:r>
          </a:p>
          <a:p>
            <a:pPr lvl="1" eaLnBrk="1" hangingPunct="1"/>
            <a:r>
              <a:rPr lang="en-US" altLang="en-US" sz="1800" dirty="0"/>
              <a:t>Two types</a:t>
            </a:r>
          </a:p>
          <a:p>
            <a:pPr lvl="2" eaLnBrk="1" hangingPunct="1"/>
            <a:r>
              <a:rPr lang="en-US" altLang="en-US" sz="1800" dirty="0"/>
              <a:t>Freestanding medical care settings &amp; hospital-owned clinics</a:t>
            </a:r>
          </a:p>
          <a:p>
            <a:pPr lvl="2" eaLnBrk="1" hangingPunct="1"/>
            <a:r>
              <a:rPr lang="en-US" altLang="en-US" sz="1800" dirty="0"/>
              <a:t>Outpatient departments &amp; urgent care facilities</a:t>
            </a:r>
          </a:p>
          <a:p>
            <a:pPr lvl="1" eaLnBrk="1" hangingPunct="1"/>
            <a:r>
              <a:rPr lang="en-US" altLang="en-US" sz="1800" dirty="0"/>
              <a:t>Observation, diagnosis, treatment, rehabilitation</a:t>
            </a:r>
          </a:p>
          <a:p>
            <a:pPr eaLnBrk="1" hangingPunct="1"/>
            <a:r>
              <a:rPr lang="en-US" altLang="en-US" dirty="0"/>
              <a:t>Homebound Services</a:t>
            </a:r>
          </a:p>
          <a:p>
            <a:pPr lvl="1" eaLnBrk="1" hangingPunct="1"/>
            <a:r>
              <a:rPr lang="en-US" altLang="en-US" sz="1800" dirty="0"/>
              <a:t>Patients</a:t>
            </a:r>
            <a:r>
              <a:rPr lang="ja-JP" altLang="en-US" sz="1800" dirty="0">
                <a:latin typeface="Arial" panose="020B0604020202020204" pitchFamily="34" charset="0"/>
              </a:rPr>
              <a:t>’</a:t>
            </a:r>
            <a:r>
              <a:rPr lang="en-US" altLang="ja-JP" sz="1800" dirty="0"/>
              <a:t> homes</a:t>
            </a:r>
          </a:p>
          <a:p>
            <a:pPr lvl="1" eaLnBrk="1" hangingPunct="1"/>
            <a:r>
              <a:rPr lang="en-US" altLang="en-US" sz="1800" dirty="0"/>
              <a:t>Long-term care facilities</a:t>
            </a:r>
            <a:endParaRPr lang="en-US" altLang="en-US" dirty="0"/>
          </a:p>
        </p:txBody>
      </p:sp>
    </p:spTree>
    <p:extLst>
      <p:ext uri="{BB962C8B-B14F-4D97-AF65-F5344CB8AC3E}">
        <p14:creationId xmlns:p14="http://schemas.microsoft.com/office/powerpoint/2010/main" val="55801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Healthcare Delivery</a:t>
            </a:r>
          </a:p>
          <a:p>
            <a:pPr>
              <a:defRPr/>
            </a:pPr>
            <a:endParaRPr lang="en-US" dirty="0">
              <a:solidFill>
                <a:schemeClr val="tx1"/>
              </a:solidFill>
            </a:endParaRPr>
          </a:p>
        </p:txBody>
      </p:sp>
      <p:sp>
        <p:nvSpPr>
          <p:cNvPr id="5" name="Rectangle 3">
            <a:extLst>
              <a:ext uri="{FF2B5EF4-FFF2-40B4-BE49-F238E27FC236}">
                <a16:creationId xmlns:a16="http://schemas.microsoft.com/office/drawing/2014/main" id="{30976D3D-AF2A-4666-8E7A-7A0B9EB1054D}"/>
              </a:ext>
            </a:extLst>
          </p:cNvPr>
          <p:cNvSpPr>
            <a:spLocks noGrp="1" noChangeArrowheads="1"/>
          </p:cNvSpPr>
          <p:nvPr>
            <p:ph idx="1"/>
          </p:nvPr>
        </p:nvSpPr>
        <p:spPr>
          <a:xfrm>
            <a:off x="3868738" y="863600"/>
            <a:ext cx="7315200" cy="5121275"/>
          </a:xfrm>
        </p:spPr>
        <p:txBody>
          <a:bodyPr/>
          <a:lstStyle/>
          <a:p>
            <a:pPr eaLnBrk="1" hangingPunct="1"/>
            <a:r>
              <a:rPr lang="en-US" altLang="en-US" b="1" dirty="0"/>
              <a:t>Public Health Service (PHS)</a:t>
            </a:r>
          </a:p>
          <a:p>
            <a:pPr lvl="1" eaLnBrk="1" hangingPunct="1"/>
            <a:r>
              <a:rPr lang="en-US" altLang="en-US" sz="1800" dirty="0"/>
              <a:t>Part of Department of Health and Human Services (HHS)</a:t>
            </a:r>
          </a:p>
          <a:p>
            <a:pPr lvl="1" eaLnBrk="1" hangingPunct="1"/>
            <a:r>
              <a:rPr lang="en-US" altLang="en-US" sz="1800" dirty="0"/>
              <a:t>Mission: to protect &amp; advance nation</a:t>
            </a:r>
            <a:r>
              <a:rPr lang="ja-JP" altLang="en-US" sz="1800" dirty="0">
                <a:latin typeface="Arial" panose="020B0604020202020204" pitchFamily="34" charset="0"/>
              </a:rPr>
              <a:t>’</a:t>
            </a:r>
            <a:r>
              <a:rPr lang="en-US" altLang="ja-JP" sz="1800" dirty="0"/>
              <a:t>s physical &amp; mental health</a:t>
            </a:r>
          </a:p>
          <a:p>
            <a:pPr lvl="1" eaLnBrk="1" hangingPunct="1"/>
            <a:r>
              <a:rPr lang="en-US" altLang="en-US" sz="1800" dirty="0"/>
              <a:t>Sponsors &amp; administers programs on:</a:t>
            </a:r>
          </a:p>
          <a:p>
            <a:pPr lvl="2" eaLnBrk="1" hangingPunct="1"/>
            <a:r>
              <a:rPr lang="en-US" altLang="en-US" sz="1800" dirty="0"/>
              <a:t>Development of health resources</a:t>
            </a:r>
          </a:p>
          <a:p>
            <a:pPr lvl="2" eaLnBrk="1" hangingPunct="1"/>
            <a:r>
              <a:rPr lang="en-US" altLang="en-US" sz="1800" dirty="0"/>
              <a:t>Prevention &amp; control of diseases</a:t>
            </a:r>
          </a:p>
          <a:p>
            <a:pPr lvl="2" eaLnBrk="1" hangingPunct="1"/>
            <a:r>
              <a:rPr lang="en-US" altLang="en-US" sz="1800" dirty="0"/>
              <a:t>Dealing with drug abuse</a:t>
            </a:r>
          </a:p>
          <a:p>
            <a:pPr lvl="1" eaLnBrk="1" hangingPunct="1"/>
            <a:r>
              <a:rPr lang="en-US" altLang="en-US" sz="1800" dirty="0"/>
              <a:t>Constantly monitors, screens, protects, &amp; educates public</a:t>
            </a:r>
          </a:p>
          <a:p>
            <a:pPr lvl="1" eaLnBrk="1" hangingPunct="1"/>
            <a:r>
              <a:rPr lang="en-US" altLang="en-US" sz="1800" dirty="0"/>
              <a:t>Provides services for little or no charge to entire population</a:t>
            </a:r>
          </a:p>
        </p:txBody>
      </p:sp>
    </p:spTree>
    <p:extLst>
      <p:ext uri="{BB962C8B-B14F-4D97-AF65-F5344CB8AC3E}">
        <p14:creationId xmlns:p14="http://schemas.microsoft.com/office/powerpoint/2010/main" val="85361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Healthcare Financing</a:t>
            </a:r>
          </a:p>
        </p:txBody>
      </p:sp>
      <p:sp>
        <p:nvSpPr>
          <p:cNvPr id="5" name="Rectangle 3">
            <a:extLst>
              <a:ext uri="{FF2B5EF4-FFF2-40B4-BE49-F238E27FC236}">
                <a16:creationId xmlns:a16="http://schemas.microsoft.com/office/drawing/2014/main" id="{6B371993-8067-4916-BFFA-CA98338911E8}"/>
              </a:ext>
            </a:extLst>
          </p:cNvPr>
          <p:cNvSpPr>
            <a:spLocks noGrp="1" noChangeArrowheads="1"/>
          </p:cNvSpPr>
          <p:nvPr>
            <p:ph idx="1"/>
          </p:nvPr>
        </p:nvSpPr>
        <p:spPr>
          <a:xfrm>
            <a:off x="3868737" y="1543050"/>
            <a:ext cx="7315200" cy="4451350"/>
          </a:xfrm>
        </p:spPr>
        <p:txBody>
          <a:bodyPr/>
          <a:lstStyle/>
          <a:p>
            <a:pPr eaLnBrk="1" hangingPunct="1"/>
            <a:r>
              <a:rPr lang="en-US" altLang="en-US" sz="2000" dirty="0"/>
              <a:t>Affordable Care Act (ACA) </a:t>
            </a:r>
          </a:p>
          <a:p>
            <a:pPr lvl="1" eaLnBrk="1" hangingPunct="1"/>
            <a:r>
              <a:rPr lang="en-US" altLang="en-US" sz="1800" dirty="0"/>
              <a:t>Guarantees access to healthcare by preventing denial of coverage or additional charges for pre-existing conditions</a:t>
            </a:r>
          </a:p>
          <a:p>
            <a:pPr eaLnBrk="1" hangingPunct="1"/>
            <a:r>
              <a:rPr lang="en-US" altLang="en-US" sz="2000" b="1" dirty="0"/>
              <a:t>Third-Party Payers</a:t>
            </a:r>
          </a:p>
          <a:p>
            <a:pPr lvl="1" eaLnBrk="1" hangingPunct="1"/>
            <a:r>
              <a:rPr lang="en-US" altLang="en-US" sz="1800" dirty="0"/>
              <a:t>Indirect pay to provider by insurance company, federal government, managed care program, or self-insured company</a:t>
            </a:r>
          </a:p>
          <a:p>
            <a:pPr lvl="1" eaLnBrk="1" hangingPunct="1"/>
            <a:r>
              <a:rPr lang="en-US" altLang="en-US" sz="1800" dirty="0"/>
              <a:t>Alternative to direct payment, also known as self-pay or out-of-pocket pay, where patient pays provider</a:t>
            </a:r>
          </a:p>
          <a:p>
            <a:pPr eaLnBrk="1" hangingPunct="1"/>
            <a:r>
              <a:rPr lang="en-US" altLang="en-US" sz="2000" dirty="0"/>
              <a:t>Diagnosis &amp; Billing Codes</a:t>
            </a:r>
          </a:p>
          <a:p>
            <a:pPr lvl="1" eaLnBrk="1" hangingPunct="1"/>
            <a:r>
              <a:rPr lang="en-US" altLang="en-US" sz="1800" dirty="0"/>
              <a:t>Current procedural terminology </a:t>
            </a:r>
            <a:r>
              <a:rPr lang="en-US" altLang="en-US" sz="1800" dirty="0">
                <a:solidFill>
                  <a:srgbClr val="000000"/>
                </a:solidFill>
              </a:rPr>
              <a:t>(</a:t>
            </a:r>
            <a:r>
              <a:rPr lang="en-US" altLang="en-US" sz="1800" b="1" dirty="0">
                <a:solidFill>
                  <a:srgbClr val="000000"/>
                </a:solidFill>
              </a:rPr>
              <a:t>CPT</a:t>
            </a:r>
            <a:r>
              <a:rPr lang="en-US" altLang="en-US" sz="1800" dirty="0">
                <a:solidFill>
                  <a:srgbClr val="000000"/>
                </a:solidFill>
              </a:rPr>
              <a:t>) codes (see Table 1-4)</a:t>
            </a:r>
            <a:endParaRPr lang="en-US" altLang="en-US" dirty="0">
              <a:solidFill>
                <a:srgbClr val="000000"/>
              </a:solidFill>
            </a:endParaRPr>
          </a:p>
          <a:p>
            <a:pPr eaLnBrk="1" hangingPunct="1"/>
            <a:r>
              <a:rPr lang="en-US" altLang="en-US" sz="2000" dirty="0"/>
              <a:t>Reimbursement </a:t>
            </a:r>
            <a:r>
              <a:rPr lang="en-US" altLang="en-US" sz="2000" dirty="0">
                <a:solidFill>
                  <a:srgbClr val="000000"/>
                </a:solidFill>
              </a:rPr>
              <a:t>(entitlement programs)</a:t>
            </a:r>
          </a:p>
          <a:p>
            <a:pPr lvl="1" eaLnBrk="1" hangingPunct="1"/>
            <a:r>
              <a:rPr lang="en-US" altLang="en-US" sz="1800" dirty="0"/>
              <a:t>Medicare &amp; Medicaid</a:t>
            </a:r>
          </a:p>
        </p:txBody>
      </p:sp>
    </p:spTree>
    <p:extLst>
      <p:ext uri="{BB962C8B-B14F-4D97-AF65-F5344CB8AC3E}">
        <p14:creationId xmlns:p14="http://schemas.microsoft.com/office/powerpoint/2010/main" val="91988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A791-5FAA-47A1-82E1-AEE58D12E4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50D2AC-391C-4073-A849-198E41F76BD2}"/>
              </a:ext>
            </a:extLst>
          </p:cNvPr>
          <p:cNvSpPr>
            <a:spLocks noGrp="1"/>
          </p:cNvSpPr>
          <p:nvPr>
            <p:ph idx="1"/>
          </p:nvPr>
        </p:nvSpPr>
        <p:spPr/>
        <p:txBody>
          <a:bodyPr>
            <a:normAutofit/>
          </a:bodyPr>
          <a:lstStyle/>
          <a:p>
            <a:pPr algn="l" rtl="0"/>
            <a:r>
              <a:rPr lang="en-US" b="1" i="0" dirty="0">
                <a:solidFill>
                  <a:srgbClr val="333333"/>
                </a:solidFill>
                <a:effectLst/>
                <a:latin typeface="+mj-lt"/>
              </a:rPr>
              <a:t>READ: Phlebotomy Essentials Enhanced Seventh Edition Pages 2-34</a:t>
            </a:r>
            <a:endParaRPr lang="en-US" b="0" i="0" dirty="0">
              <a:solidFill>
                <a:srgbClr val="333333"/>
              </a:solidFill>
              <a:effectLst/>
              <a:latin typeface="+mj-lt"/>
            </a:endParaRPr>
          </a:p>
          <a:p>
            <a:pPr algn="l" rtl="0"/>
            <a:r>
              <a:rPr lang="en-US" b="0" i="0" dirty="0">
                <a:solidFill>
                  <a:srgbClr val="333333"/>
                </a:solidFill>
                <a:effectLst/>
                <a:latin typeface="+mj-lt"/>
              </a:rPr>
              <a:t>Why is it necessary to draw blood? Clinical decisions are based on medical standards of practice, diagnostic testing, a patient’s history, and observation of signs and symptoms. Before a physician can make a clinical decision, laboratory test results from the patient are needed. Laboratory test results influences most medical decisions and play such an important role in the clinical management of patients. Many health care workers are taking greater roles in the specimen collection process. </a:t>
            </a:r>
          </a:p>
        </p:txBody>
      </p:sp>
      <p:sp>
        <p:nvSpPr>
          <p:cNvPr id="4" name="Rectangle 2">
            <a:extLst>
              <a:ext uri="{FF2B5EF4-FFF2-40B4-BE49-F238E27FC236}">
                <a16:creationId xmlns:a16="http://schemas.microsoft.com/office/drawing/2014/main" id="{D51E6551-68D3-4186-B4F1-50037BE6E4DA}"/>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Overview</a:t>
            </a:r>
          </a:p>
        </p:txBody>
      </p:sp>
    </p:spTree>
    <p:extLst>
      <p:ext uri="{BB962C8B-B14F-4D97-AF65-F5344CB8AC3E}">
        <p14:creationId xmlns:p14="http://schemas.microsoft.com/office/powerpoint/2010/main" val="250567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Healthcare Financing</a:t>
            </a:r>
          </a:p>
        </p:txBody>
      </p:sp>
      <p:sp>
        <p:nvSpPr>
          <p:cNvPr id="5" name="Content Placeholder 2">
            <a:extLst>
              <a:ext uri="{FF2B5EF4-FFF2-40B4-BE49-F238E27FC236}">
                <a16:creationId xmlns:a16="http://schemas.microsoft.com/office/drawing/2014/main" id="{E8045955-B743-4312-B53F-58F65675D154}"/>
              </a:ext>
            </a:extLst>
          </p:cNvPr>
          <p:cNvSpPr>
            <a:spLocks noGrp="1" noChangeArrowheads="1"/>
          </p:cNvSpPr>
          <p:nvPr>
            <p:ph idx="1"/>
          </p:nvPr>
        </p:nvSpPr>
        <p:spPr>
          <a:xfrm>
            <a:off x="3868738" y="863601"/>
            <a:ext cx="7315200" cy="3708400"/>
          </a:xfrm>
        </p:spPr>
        <p:txBody>
          <a:bodyPr/>
          <a:lstStyle/>
          <a:p>
            <a:r>
              <a:rPr lang="en-US" altLang="en-US" dirty="0"/>
              <a:t>Accountable Care Organizations (ACOs)</a:t>
            </a:r>
          </a:p>
          <a:p>
            <a:pPr lvl="1"/>
            <a:r>
              <a:rPr lang="en-US" altLang="en-US" dirty="0"/>
              <a:t>Network of hospitals, physicians, other providers</a:t>
            </a:r>
          </a:p>
          <a:p>
            <a:pPr lvl="1"/>
            <a:r>
              <a:rPr lang="en-US" altLang="en-US" dirty="0"/>
              <a:t>Voluntarily coordinate care for Medicare patients</a:t>
            </a:r>
          </a:p>
          <a:p>
            <a:pPr lvl="1"/>
            <a:r>
              <a:rPr lang="en-US" altLang="en-US" dirty="0"/>
              <a:t>Intended to improve quality of care while reducing costs by reducing duplication</a:t>
            </a:r>
          </a:p>
        </p:txBody>
      </p:sp>
    </p:spTree>
    <p:extLst>
      <p:ext uri="{BB962C8B-B14F-4D97-AF65-F5344CB8AC3E}">
        <p14:creationId xmlns:p14="http://schemas.microsoft.com/office/powerpoint/2010/main" val="77111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Managed Care</a:t>
            </a:r>
          </a:p>
        </p:txBody>
      </p:sp>
      <p:sp>
        <p:nvSpPr>
          <p:cNvPr id="5" name="Rectangle 3">
            <a:extLst>
              <a:ext uri="{FF2B5EF4-FFF2-40B4-BE49-F238E27FC236}">
                <a16:creationId xmlns:a16="http://schemas.microsoft.com/office/drawing/2014/main" id="{C42D9711-B167-4308-B5E9-DD370A780C6A}"/>
              </a:ext>
            </a:extLst>
          </p:cNvPr>
          <p:cNvSpPr>
            <a:spLocks noGrp="1" noChangeArrowheads="1"/>
          </p:cNvSpPr>
          <p:nvPr>
            <p:ph idx="1"/>
          </p:nvPr>
        </p:nvSpPr>
        <p:spPr>
          <a:xfrm>
            <a:off x="3868738" y="1638300"/>
            <a:ext cx="7315200" cy="4346575"/>
          </a:xfrm>
        </p:spPr>
        <p:txBody>
          <a:bodyPr/>
          <a:lstStyle/>
          <a:p>
            <a:pPr eaLnBrk="1" hangingPunct="1"/>
            <a:r>
              <a:rPr lang="en-US" altLang="en-US" dirty="0"/>
              <a:t>Definition</a:t>
            </a:r>
          </a:p>
          <a:p>
            <a:pPr lvl="1" eaLnBrk="1" hangingPunct="1"/>
            <a:r>
              <a:rPr lang="en-US" altLang="en-US" sz="1800" dirty="0"/>
              <a:t>A payment system that attempts to manage cost, quality, &amp; access to healthcare by:</a:t>
            </a:r>
          </a:p>
          <a:p>
            <a:pPr lvl="2" eaLnBrk="1" hangingPunct="1"/>
            <a:r>
              <a:rPr lang="en-US" altLang="en-US" sz="1800" dirty="0"/>
              <a:t>Limiting the providers that patient can use</a:t>
            </a:r>
          </a:p>
          <a:p>
            <a:pPr lvl="2" eaLnBrk="1" hangingPunct="1"/>
            <a:r>
              <a:rPr lang="en-US" altLang="en-US" sz="1800" dirty="0"/>
              <a:t>Using PCPs as gatekeepers to control referrals</a:t>
            </a:r>
          </a:p>
          <a:p>
            <a:pPr lvl="2" eaLnBrk="1" hangingPunct="1"/>
            <a:r>
              <a:rPr lang="en-US" altLang="en-US" sz="1800" dirty="0"/>
              <a:t>Using case managers to monitor and coordinate patients</a:t>
            </a:r>
          </a:p>
          <a:p>
            <a:pPr lvl="2" eaLnBrk="1" hangingPunct="1"/>
            <a:r>
              <a:rPr lang="en-US" altLang="en-US" sz="1800" dirty="0"/>
              <a:t>Utilize review of all healthcare services</a:t>
            </a:r>
          </a:p>
          <a:p>
            <a:pPr eaLnBrk="1" hangingPunct="1"/>
            <a:r>
              <a:rPr lang="en-US" altLang="en-US" dirty="0"/>
              <a:t>Characteristics</a:t>
            </a:r>
          </a:p>
          <a:p>
            <a:pPr lvl="1" eaLnBrk="1" hangingPunct="1"/>
            <a:r>
              <a:rPr lang="en-US" altLang="en-US" sz="1800" dirty="0"/>
              <a:t>Set fee schedule</a:t>
            </a:r>
          </a:p>
          <a:p>
            <a:pPr lvl="1" eaLnBrk="1" hangingPunct="1"/>
            <a:r>
              <a:rPr lang="en-US" altLang="en-US" sz="1800" dirty="0"/>
              <a:t>Preauthorization for certain medical procedures</a:t>
            </a:r>
          </a:p>
          <a:p>
            <a:pPr lvl="1" eaLnBrk="1" hangingPunct="1"/>
            <a:r>
              <a:rPr lang="en-US" altLang="en-US" sz="1800" dirty="0">
                <a:solidFill>
                  <a:srgbClr val="000000"/>
                </a:solidFill>
              </a:rPr>
              <a:t>Designated case manager required</a:t>
            </a:r>
          </a:p>
          <a:p>
            <a:pPr lvl="1" eaLnBrk="1" hangingPunct="1"/>
            <a:endParaRPr lang="en-US" altLang="en-US" sz="1800" dirty="0">
              <a:solidFill>
                <a:schemeClr val="hlink"/>
              </a:solidFill>
            </a:endParaRPr>
          </a:p>
        </p:txBody>
      </p:sp>
    </p:spTree>
    <p:extLst>
      <p:ext uri="{BB962C8B-B14F-4D97-AF65-F5344CB8AC3E}">
        <p14:creationId xmlns:p14="http://schemas.microsoft.com/office/powerpoint/2010/main" val="2864490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638550" y="863600"/>
            <a:ext cx="7876381"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Managed Care</a:t>
            </a:r>
          </a:p>
        </p:txBody>
      </p:sp>
      <p:sp>
        <p:nvSpPr>
          <p:cNvPr id="5" name="Rectangle 3">
            <a:extLst>
              <a:ext uri="{FF2B5EF4-FFF2-40B4-BE49-F238E27FC236}">
                <a16:creationId xmlns:a16="http://schemas.microsoft.com/office/drawing/2014/main" id="{DDF2C1F6-B046-43F7-B476-FA46A5D4E119}"/>
              </a:ext>
            </a:extLst>
          </p:cNvPr>
          <p:cNvSpPr>
            <a:spLocks noGrp="1" noChangeArrowheads="1"/>
          </p:cNvSpPr>
          <p:nvPr>
            <p:ph idx="1"/>
          </p:nvPr>
        </p:nvSpPr>
        <p:spPr>
          <a:xfrm>
            <a:off x="3868738" y="863600"/>
            <a:ext cx="7315200" cy="5121275"/>
          </a:xfrm>
        </p:spPr>
        <p:txBody>
          <a:bodyPr/>
          <a:lstStyle/>
          <a:p>
            <a:pPr eaLnBrk="1" hangingPunct="1"/>
            <a:r>
              <a:rPr lang="en-US" altLang="en-US" dirty="0"/>
              <a:t>Case Manager</a:t>
            </a:r>
          </a:p>
          <a:p>
            <a:pPr lvl="1" eaLnBrk="1" hangingPunct="1"/>
            <a:r>
              <a:rPr lang="en-US" altLang="en-US" sz="1800" dirty="0"/>
              <a:t>Is primary care provider &amp; </a:t>
            </a:r>
            <a:r>
              <a:rPr lang="ja-JP" altLang="en-US" sz="1800" dirty="0">
                <a:latin typeface="Arial" panose="020B0604020202020204" pitchFamily="34" charset="0"/>
              </a:rPr>
              <a:t>“</a:t>
            </a:r>
            <a:r>
              <a:rPr lang="en-US" altLang="ja-JP" sz="1800" dirty="0"/>
              <a:t>gatekeeper</a:t>
            </a:r>
            <a:r>
              <a:rPr lang="ja-JP" altLang="en-US" sz="1800" dirty="0">
                <a:latin typeface="Arial" panose="020B0604020202020204" pitchFamily="34" charset="0"/>
              </a:rPr>
              <a:t>”</a:t>
            </a:r>
            <a:r>
              <a:rPr lang="en-US" altLang="ja-JP" sz="1800" dirty="0"/>
              <a:t> </a:t>
            </a:r>
          </a:p>
          <a:p>
            <a:pPr lvl="1" eaLnBrk="1" hangingPunct="1"/>
            <a:r>
              <a:rPr lang="en-US" altLang="en-US" sz="1800" dirty="0"/>
              <a:t>Is experienced healthcare professional </a:t>
            </a:r>
          </a:p>
          <a:p>
            <a:pPr lvl="1" eaLnBrk="1" hangingPunct="1"/>
            <a:r>
              <a:rPr lang="en-US" altLang="en-US" sz="1800" dirty="0"/>
              <a:t>Coordinates all of patient</a:t>
            </a:r>
            <a:r>
              <a:rPr lang="ja-JP" altLang="en-US" sz="1800" dirty="0">
                <a:latin typeface="Arial" panose="020B0604020202020204" pitchFamily="34" charset="0"/>
              </a:rPr>
              <a:t>’</a:t>
            </a:r>
            <a:r>
              <a:rPr lang="en-US" altLang="ja-JP" sz="1800" dirty="0"/>
              <a:t>s healthcare</a:t>
            </a:r>
          </a:p>
          <a:p>
            <a:pPr lvl="1" eaLnBrk="1" hangingPunct="1"/>
            <a:r>
              <a:rPr lang="en-US" altLang="en-US" sz="1800" dirty="0"/>
              <a:t>Knows patient</a:t>
            </a:r>
            <a:r>
              <a:rPr lang="ja-JP" altLang="en-US" sz="1800" dirty="0">
                <a:latin typeface="Arial" panose="020B0604020202020204" pitchFamily="34" charset="0"/>
              </a:rPr>
              <a:t>’</a:t>
            </a:r>
            <a:r>
              <a:rPr lang="en-US" altLang="ja-JP" sz="1800" dirty="0"/>
              <a:t>s condition &amp; needs</a:t>
            </a:r>
          </a:p>
          <a:p>
            <a:pPr lvl="1" eaLnBrk="1" hangingPunct="1"/>
            <a:r>
              <a:rPr lang="en-US" altLang="en-US" sz="1800" dirty="0"/>
              <a:t>Knows available resources for support &amp; treatment</a:t>
            </a:r>
          </a:p>
          <a:p>
            <a:pPr lvl="1" eaLnBrk="1" hangingPunct="1"/>
            <a:r>
              <a:rPr lang="en-US" altLang="en-US" sz="1800" dirty="0"/>
              <a:t>Advises patient on healthcare needs</a:t>
            </a:r>
          </a:p>
          <a:p>
            <a:pPr lvl="1" eaLnBrk="1" hangingPunct="1"/>
            <a:r>
              <a:rPr lang="en-US" altLang="en-US" sz="1800" dirty="0"/>
              <a:t>Provides early detection &amp; treatment for disease</a:t>
            </a:r>
          </a:p>
          <a:p>
            <a:pPr lvl="1" eaLnBrk="1" hangingPunct="1"/>
            <a:r>
              <a:rPr lang="en-US" altLang="en-US" sz="1800" dirty="0"/>
              <a:t>Refers patients to appropriate specialists</a:t>
            </a:r>
          </a:p>
        </p:txBody>
      </p:sp>
    </p:spTree>
    <p:extLst>
      <p:ext uri="{BB962C8B-B14F-4D97-AF65-F5344CB8AC3E}">
        <p14:creationId xmlns:p14="http://schemas.microsoft.com/office/powerpoint/2010/main" val="221670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Managed Care</a:t>
            </a:r>
          </a:p>
        </p:txBody>
      </p:sp>
      <p:sp>
        <p:nvSpPr>
          <p:cNvPr id="5" name="Rectangle 3">
            <a:extLst>
              <a:ext uri="{FF2B5EF4-FFF2-40B4-BE49-F238E27FC236}">
                <a16:creationId xmlns:a16="http://schemas.microsoft.com/office/drawing/2014/main" id="{3AE5AA70-759C-46FF-8910-E7FB764B57F3}"/>
              </a:ext>
            </a:extLst>
          </p:cNvPr>
          <p:cNvSpPr>
            <a:spLocks noGrp="1" noChangeArrowheads="1"/>
          </p:cNvSpPr>
          <p:nvPr>
            <p:ph idx="1"/>
          </p:nvPr>
        </p:nvSpPr>
        <p:spPr>
          <a:xfrm>
            <a:off x="3868738" y="863600"/>
            <a:ext cx="7315200" cy="5121275"/>
          </a:xfrm>
        </p:spPr>
        <p:txBody>
          <a:bodyPr/>
          <a:lstStyle/>
          <a:p>
            <a:pPr eaLnBrk="1" hangingPunct="1">
              <a:lnSpc>
                <a:spcPct val="70000"/>
              </a:lnSpc>
            </a:pPr>
            <a:r>
              <a:rPr lang="en-US" altLang="en-US" dirty="0"/>
              <a:t>Network Service Systems</a:t>
            </a:r>
          </a:p>
          <a:p>
            <a:pPr lvl="1" eaLnBrk="1" hangingPunct="1">
              <a:lnSpc>
                <a:spcPct val="70000"/>
              </a:lnSpc>
            </a:pPr>
            <a:r>
              <a:rPr lang="en-US" altLang="en-US" sz="1800" b="1" dirty="0"/>
              <a:t>Health maintenance organizations (HMOs)</a:t>
            </a:r>
          </a:p>
          <a:p>
            <a:pPr lvl="2" eaLnBrk="1" hangingPunct="1">
              <a:lnSpc>
                <a:spcPct val="70000"/>
              </a:lnSpc>
            </a:pPr>
            <a:r>
              <a:rPr lang="en-US" altLang="en-US" sz="1800" dirty="0"/>
              <a:t>Group practices</a:t>
            </a:r>
          </a:p>
          <a:p>
            <a:pPr lvl="2" eaLnBrk="1" hangingPunct="1">
              <a:lnSpc>
                <a:spcPct val="70000"/>
              </a:lnSpc>
            </a:pPr>
            <a:r>
              <a:rPr lang="en-US" altLang="en-US" sz="1800" dirty="0"/>
              <a:t>Reimbursed on a prepaid, negotiated, &amp; discounted basis</a:t>
            </a:r>
          </a:p>
          <a:p>
            <a:pPr lvl="1" eaLnBrk="1" hangingPunct="1">
              <a:lnSpc>
                <a:spcPct val="70000"/>
              </a:lnSpc>
            </a:pPr>
            <a:r>
              <a:rPr lang="en-US" altLang="en-US" sz="1800" b="1" dirty="0"/>
              <a:t>Preferred provider organizations (PPOs)</a:t>
            </a:r>
          </a:p>
          <a:p>
            <a:pPr lvl="2" eaLnBrk="1" hangingPunct="1">
              <a:lnSpc>
                <a:spcPct val="70000"/>
              </a:lnSpc>
            </a:pPr>
            <a:r>
              <a:rPr lang="en-US" altLang="en-US" sz="1800" dirty="0"/>
              <a:t>Independent groups of physicians or hospitals </a:t>
            </a:r>
          </a:p>
          <a:p>
            <a:pPr lvl="2" eaLnBrk="1" hangingPunct="1">
              <a:lnSpc>
                <a:spcPct val="70000"/>
              </a:lnSpc>
            </a:pPr>
            <a:r>
              <a:rPr lang="en-US" altLang="en-US" sz="1800" dirty="0"/>
              <a:t>Exchange discounted services for steady supply of patients</a:t>
            </a:r>
          </a:p>
          <a:p>
            <a:pPr lvl="1" eaLnBrk="1" hangingPunct="1">
              <a:lnSpc>
                <a:spcPct val="70000"/>
              </a:lnSpc>
            </a:pPr>
            <a:r>
              <a:rPr lang="en-US" altLang="en-US" sz="1800" dirty="0">
                <a:solidFill>
                  <a:srgbClr val="000000"/>
                </a:solidFill>
              </a:rPr>
              <a:t>Integrated Delivery Networks (IDNs/IDSs)</a:t>
            </a:r>
          </a:p>
          <a:p>
            <a:pPr lvl="2" eaLnBrk="1" hangingPunct="1">
              <a:lnSpc>
                <a:spcPct val="70000"/>
              </a:lnSpc>
            </a:pPr>
            <a:r>
              <a:rPr lang="en-US" altLang="en-US" sz="1800" dirty="0">
                <a:solidFill>
                  <a:srgbClr val="000000"/>
                </a:solidFill>
              </a:rPr>
              <a:t>Number of different types of associated medical facilities</a:t>
            </a:r>
          </a:p>
          <a:p>
            <a:pPr lvl="2" eaLnBrk="1" hangingPunct="1">
              <a:lnSpc>
                <a:spcPct val="70000"/>
              </a:lnSpc>
            </a:pPr>
            <a:r>
              <a:rPr lang="en-US" altLang="en-US" sz="1800" dirty="0">
                <a:solidFill>
                  <a:srgbClr val="000000"/>
                </a:solidFill>
              </a:rPr>
              <a:t>Offers cost-effective holistic and coordinated care</a:t>
            </a:r>
          </a:p>
          <a:p>
            <a:pPr lvl="2" eaLnBrk="1" hangingPunct="1">
              <a:lnSpc>
                <a:spcPct val="70000"/>
              </a:lnSpc>
            </a:pPr>
            <a:endParaRPr lang="en-US" altLang="en-US" sz="1800" dirty="0"/>
          </a:p>
        </p:txBody>
      </p:sp>
    </p:spTree>
    <p:extLst>
      <p:ext uri="{BB962C8B-B14F-4D97-AF65-F5344CB8AC3E}">
        <p14:creationId xmlns:p14="http://schemas.microsoft.com/office/powerpoint/2010/main" val="19863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Services</a:t>
            </a:r>
          </a:p>
        </p:txBody>
      </p:sp>
      <p:pic>
        <p:nvPicPr>
          <p:cNvPr id="5" name="Picture 7" descr="The illustration shows an example of a clinical laboratory organizational chart. Under Department of laboratory medicine and pathology Laboratory administrator and director, Director anatomical and surgical pathology, Supervisor point of care, Supervisor blood bank immuno and hematology, Supervisor chemistry, Supervisor hematology, Supervisor microbiology, and Supervisor flow cytometry function. Director anatomical and surgical pathology deals with Histology, Cytology, and Surgical pathology. Supervisor point of care deals with Outpatient service and Nursing P O C T. Supervisor blood bank immuno and hematology deals with Transfusion medicine. Supervisor chemistry deals with Toxicology, Therapeutic drug monitoring, and Molecular diagnostics. Supervisor hematology deals with Coagulation, Immunology, and Urinalysis. Supervisor microbiology deals with Bacteriology, Mycology, Virology, and Parasitology. Supervisor flow cytometry deals with H L A and Stem cell analysis. Department of laboratory medicine and pathology Laboratory administrator and director also guides Manager support services, that deal with Phlebotomy and Central processing, Coordinator quality and compliance, and Coordinator education.">
            <a:extLst>
              <a:ext uri="{FF2B5EF4-FFF2-40B4-BE49-F238E27FC236}">
                <a16:creationId xmlns:a16="http://schemas.microsoft.com/office/drawing/2014/main" id="{ECED11AD-DA55-42AD-B4E9-E6B9079E0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07"/>
          <a:stretch>
            <a:fillRect/>
          </a:stretch>
        </p:blipFill>
        <p:spPr bwMode="auto">
          <a:xfrm>
            <a:off x="3780630" y="1717102"/>
            <a:ext cx="74914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87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Services</a:t>
            </a:r>
          </a:p>
        </p:txBody>
      </p:sp>
      <p:sp>
        <p:nvSpPr>
          <p:cNvPr id="5" name="Rectangle 3">
            <a:extLst>
              <a:ext uri="{FF2B5EF4-FFF2-40B4-BE49-F238E27FC236}">
                <a16:creationId xmlns:a16="http://schemas.microsoft.com/office/drawing/2014/main" id="{FDF2BF67-4E95-4783-BBEE-3DA929B5837F}"/>
              </a:ext>
            </a:extLst>
          </p:cNvPr>
          <p:cNvSpPr>
            <a:spLocks noGrp="1" noChangeArrowheads="1"/>
          </p:cNvSpPr>
          <p:nvPr>
            <p:ph idx="1"/>
          </p:nvPr>
        </p:nvSpPr>
        <p:spPr>
          <a:xfrm>
            <a:off x="3868738" y="863600"/>
            <a:ext cx="7315200" cy="5121275"/>
          </a:xfrm>
        </p:spPr>
        <p:txBody>
          <a:bodyPr/>
          <a:lstStyle/>
          <a:p>
            <a:r>
              <a:rPr lang="en-US" altLang="en-US" sz="2000" dirty="0"/>
              <a:t>Clinical laboratories generally have two major divisions/areas:</a:t>
            </a:r>
          </a:p>
          <a:p>
            <a:pPr lvl="1"/>
            <a:r>
              <a:rPr lang="en-US" altLang="en-US" sz="2000" dirty="0"/>
              <a:t>Clinical analysis area</a:t>
            </a:r>
          </a:p>
          <a:p>
            <a:pPr lvl="1"/>
            <a:r>
              <a:rPr lang="en-US" altLang="en-US" sz="2000" dirty="0"/>
              <a:t>Anatomical &amp; surgical pathology area</a:t>
            </a:r>
          </a:p>
          <a:p>
            <a:r>
              <a:rPr lang="en-US" altLang="en-US" sz="2000" dirty="0"/>
              <a:t>All laboratory testing is associated with one of these two areas </a:t>
            </a:r>
          </a:p>
          <a:p>
            <a:r>
              <a:rPr lang="en-US" altLang="en-US" sz="2000" dirty="0"/>
              <a:t>Similar tasks are grouped into departments, the goal being to perform each task</a:t>
            </a:r>
          </a:p>
          <a:p>
            <a:pPr lvl="1"/>
            <a:r>
              <a:rPr lang="en-US" altLang="en-US" sz="2000" dirty="0"/>
              <a:t>Accurately</a:t>
            </a:r>
          </a:p>
          <a:p>
            <a:pPr lvl="1"/>
            <a:r>
              <a:rPr lang="en-US" altLang="en-US" sz="2000" dirty="0"/>
              <a:t>Efficiently</a:t>
            </a:r>
          </a:p>
          <a:p>
            <a:pPr lvl="1"/>
            <a:r>
              <a:rPr lang="en-US" altLang="en-US" sz="2000" dirty="0"/>
              <a:t>Cost-effectively</a:t>
            </a:r>
          </a:p>
        </p:txBody>
      </p:sp>
      <p:sp>
        <p:nvSpPr>
          <p:cNvPr id="6" name="Rectangle: Rounded Corners 5">
            <a:extLst>
              <a:ext uri="{FF2B5EF4-FFF2-40B4-BE49-F238E27FC236}">
                <a16:creationId xmlns:a16="http://schemas.microsoft.com/office/drawing/2014/main" id="{D3977649-F614-471B-ADE3-30DB27149A36}"/>
              </a:ext>
            </a:extLst>
          </p:cNvPr>
          <p:cNvSpPr/>
          <p:nvPr/>
        </p:nvSpPr>
        <p:spPr>
          <a:xfrm>
            <a:off x="630490" y="6141555"/>
            <a:ext cx="10931019" cy="506896"/>
          </a:xfrm>
          <a:prstGeom prst="round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636880E-E798-47B4-A77C-2967EDE4C02D}"/>
              </a:ext>
            </a:extLst>
          </p:cNvPr>
          <p:cNvSpPr txBox="1"/>
          <p:nvPr/>
        </p:nvSpPr>
        <p:spPr>
          <a:xfrm>
            <a:off x="1079426" y="6248441"/>
            <a:ext cx="10567481" cy="369332"/>
          </a:xfrm>
          <a:prstGeom prst="rect">
            <a:avLst/>
          </a:prstGeom>
          <a:noFill/>
        </p:spPr>
        <p:txBody>
          <a:bodyPr wrap="square">
            <a:spAutoFit/>
          </a:bodyPr>
          <a:lstStyle/>
          <a:p>
            <a:r>
              <a:rPr lang="en-US" altLang="en-US" sz="1800" dirty="0">
                <a:solidFill>
                  <a:schemeClr val="bg1"/>
                </a:solidFill>
                <a:latin typeface="Arial" panose="020B0604020202020204" pitchFamily="34" charset="0"/>
              </a:rPr>
              <a:t>Match laboratory departments with laboratory tests in Matching 1-4 in the WORKBOOK</a:t>
            </a:r>
            <a:endParaRPr lang="en-US" dirty="0">
              <a:solidFill>
                <a:schemeClr val="bg1"/>
              </a:solidFill>
            </a:endParaRPr>
          </a:p>
        </p:txBody>
      </p:sp>
    </p:spTree>
    <p:extLst>
      <p:ext uri="{BB962C8B-B14F-4D97-AF65-F5344CB8AC3E}">
        <p14:creationId xmlns:p14="http://schemas.microsoft.com/office/powerpoint/2010/main" val="2073834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Services</a:t>
            </a:r>
          </a:p>
        </p:txBody>
      </p:sp>
      <p:sp>
        <p:nvSpPr>
          <p:cNvPr id="5" name="Rectangle 3">
            <a:extLst>
              <a:ext uri="{FF2B5EF4-FFF2-40B4-BE49-F238E27FC236}">
                <a16:creationId xmlns:a16="http://schemas.microsoft.com/office/drawing/2014/main" id="{7815103B-A9E1-4ADC-AF83-0789B066C611}"/>
              </a:ext>
            </a:extLst>
          </p:cNvPr>
          <p:cNvSpPr>
            <a:spLocks noGrp="1" noChangeArrowheads="1"/>
          </p:cNvSpPr>
          <p:nvPr>
            <p:ph idx="1"/>
          </p:nvPr>
        </p:nvSpPr>
        <p:spPr>
          <a:xfrm>
            <a:off x="3868738" y="1123837"/>
            <a:ext cx="7315200" cy="4861038"/>
          </a:xfrm>
        </p:spPr>
        <p:txBody>
          <a:bodyPr/>
          <a:lstStyle/>
          <a:p>
            <a:r>
              <a:rPr lang="en-US" altLang="en-US" dirty="0"/>
              <a:t>Clinical analysis areas:</a:t>
            </a:r>
          </a:p>
          <a:p>
            <a:pPr lvl="1"/>
            <a:r>
              <a:rPr lang="en-US" altLang="en-US" sz="1700" b="1" dirty="0"/>
              <a:t>Chemistry:</a:t>
            </a:r>
            <a:r>
              <a:rPr lang="en-US" altLang="en-US" sz="1700" dirty="0"/>
              <a:t> detect &amp;measure chemical substances in body fluids</a:t>
            </a:r>
          </a:p>
          <a:p>
            <a:pPr lvl="1"/>
            <a:r>
              <a:rPr lang="en-US" altLang="en-US" sz="1700" b="1" dirty="0"/>
              <a:t>Hematology:</a:t>
            </a:r>
            <a:r>
              <a:rPr lang="en-US" altLang="en-US" sz="1700" dirty="0"/>
              <a:t> discover, identify, &amp; monitor diseases in blood and blood-forming tissues</a:t>
            </a:r>
          </a:p>
          <a:p>
            <a:pPr lvl="1"/>
            <a:r>
              <a:rPr lang="en-US" altLang="en-US" sz="1700" b="1" dirty="0"/>
              <a:t>Coagulation:</a:t>
            </a:r>
            <a:r>
              <a:rPr lang="en-US" altLang="en-US" sz="1700" dirty="0"/>
              <a:t> discover, identify, &amp; monitor defects in blood clotting mechanism</a:t>
            </a:r>
          </a:p>
          <a:p>
            <a:pPr lvl="1"/>
            <a:r>
              <a:rPr lang="en-US" altLang="en-US" sz="1700" b="1" dirty="0"/>
              <a:t>Serology/immunology:</a:t>
            </a:r>
            <a:r>
              <a:rPr lang="en-US" altLang="en-US" sz="1700" dirty="0"/>
              <a:t> identify antibodies and antigens</a:t>
            </a:r>
          </a:p>
          <a:p>
            <a:pPr lvl="1"/>
            <a:r>
              <a:rPr lang="en-US" altLang="en-US" sz="1700" b="1" dirty="0"/>
              <a:t>Urinalysis:</a:t>
            </a:r>
            <a:r>
              <a:rPr lang="en-US" altLang="en-US" sz="1700" dirty="0"/>
              <a:t> test urine specimens</a:t>
            </a:r>
          </a:p>
          <a:p>
            <a:pPr lvl="1"/>
            <a:r>
              <a:rPr lang="en-US" altLang="en-US" sz="1700" b="1" dirty="0"/>
              <a:t>Microbiology:</a:t>
            </a:r>
            <a:r>
              <a:rPr lang="en-US" altLang="en-US" sz="1700" dirty="0"/>
              <a:t> analyze blood and other body tissues for microorganisms</a:t>
            </a:r>
          </a:p>
          <a:p>
            <a:pPr lvl="1"/>
            <a:r>
              <a:rPr lang="en-US" altLang="en-US" sz="1700" b="1" dirty="0"/>
              <a:t>Blood bank/immunohematology:</a:t>
            </a:r>
            <a:r>
              <a:rPr lang="en-US" altLang="en-US" sz="1700" dirty="0"/>
              <a:t> prepare blood for transfusion</a:t>
            </a:r>
          </a:p>
          <a:p>
            <a:pPr lvl="1"/>
            <a:r>
              <a:rPr lang="en-US" altLang="en-US" sz="1700" b="1" dirty="0"/>
              <a:t>Cytogenetics</a:t>
            </a:r>
            <a:r>
              <a:rPr lang="en-US" altLang="en-US" sz="1700" dirty="0"/>
              <a:t>: examine sample for genetic diseases</a:t>
            </a:r>
          </a:p>
          <a:p>
            <a:pPr lvl="1"/>
            <a:r>
              <a:rPr lang="en-US" altLang="en-US" sz="1700" dirty="0"/>
              <a:t>Flow cytometry: analyze and sort cells</a:t>
            </a:r>
          </a:p>
        </p:txBody>
      </p:sp>
    </p:spTree>
    <p:extLst>
      <p:ext uri="{BB962C8B-B14F-4D97-AF65-F5344CB8AC3E}">
        <p14:creationId xmlns:p14="http://schemas.microsoft.com/office/powerpoint/2010/main" val="403236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Services</a:t>
            </a:r>
          </a:p>
        </p:txBody>
      </p:sp>
      <p:sp>
        <p:nvSpPr>
          <p:cNvPr id="5" name="Rectangle 3">
            <a:extLst>
              <a:ext uri="{FF2B5EF4-FFF2-40B4-BE49-F238E27FC236}">
                <a16:creationId xmlns:a16="http://schemas.microsoft.com/office/drawing/2014/main" id="{A1D5F010-F5D9-4D9E-8960-B8B8472F6B2B}"/>
              </a:ext>
            </a:extLst>
          </p:cNvPr>
          <p:cNvSpPr>
            <a:spLocks noGrp="1" noChangeArrowheads="1"/>
          </p:cNvSpPr>
          <p:nvPr>
            <p:ph idx="1"/>
          </p:nvPr>
        </p:nvSpPr>
        <p:spPr>
          <a:xfrm>
            <a:off x="3868738" y="1771908"/>
            <a:ext cx="7315200" cy="4601183"/>
          </a:xfrm>
        </p:spPr>
        <p:txBody>
          <a:bodyPr>
            <a:normAutofit lnSpcReduction="10000"/>
          </a:bodyPr>
          <a:lstStyle/>
          <a:p>
            <a:pPr eaLnBrk="1" hangingPunct="1"/>
            <a:r>
              <a:rPr lang="en-US" altLang="en-US" dirty="0"/>
              <a:t>Anatomical &amp; Surgical Pathology </a:t>
            </a:r>
          </a:p>
          <a:p>
            <a:pPr lvl="1" eaLnBrk="1" hangingPunct="1"/>
            <a:r>
              <a:rPr lang="en-US" altLang="en-US" sz="1800" b="1" dirty="0"/>
              <a:t>Histology: </a:t>
            </a:r>
            <a:r>
              <a:rPr lang="en-US" altLang="en-US" sz="1800" dirty="0"/>
              <a:t>evaluate tissue samples (biopsy or frozen section) for pathology</a:t>
            </a:r>
          </a:p>
          <a:p>
            <a:pPr lvl="1" eaLnBrk="1" hangingPunct="1"/>
            <a:r>
              <a:rPr lang="en-US" altLang="en-US" sz="1800" b="1" dirty="0"/>
              <a:t>Cytology:</a:t>
            </a:r>
            <a:r>
              <a:rPr lang="en-US" altLang="en-US" sz="1800" dirty="0"/>
              <a:t> identify, county, &amp; study cells to diagnose malignant and premalignant conditions</a:t>
            </a:r>
            <a:endParaRPr lang="en-US" altLang="en-US" dirty="0"/>
          </a:p>
          <a:p>
            <a:pPr eaLnBrk="1" hangingPunct="1"/>
            <a:r>
              <a:rPr lang="en-US" altLang="en-US" dirty="0"/>
              <a:t>Satellite Laboratories</a:t>
            </a:r>
          </a:p>
          <a:p>
            <a:pPr lvl="1" eaLnBrk="1" hangingPunct="1"/>
            <a:r>
              <a:rPr lang="en-US" altLang="en-US" sz="1800" dirty="0"/>
              <a:t>Established in some tertiary care facilities</a:t>
            </a:r>
          </a:p>
          <a:p>
            <a:pPr lvl="1" eaLnBrk="1" hangingPunct="1"/>
            <a:r>
              <a:rPr lang="en-US" altLang="en-US" sz="1800" dirty="0"/>
              <a:t>Located close to populations served (e.g., NICU or ED)</a:t>
            </a:r>
          </a:p>
          <a:p>
            <a:pPr lvl="1" eaLnBrk="1" hangingPunct="1"/>
            <a:r>
              <a:rPr lang="en-US" altLang="en-US" sz="1800" dirty="0"/>
              <a:t>For procedures &amp; tests needed immediately</a:t>
            </a:r>
          </a:p>
          <a:p>
            <a:pPr eaLnBrk="1" hangingPunct="1"/>
            <a:r>
              <a:rPr lang="en-US" altLang="en-US" dirty="0"/>
              <a:t>Reference Laboratories</a:t>
            </a:r>
          </a:p>
          <a:p>
            <a:pPr lvl="1" eaLnBrk="1" hangingPunct="1"/>
            <a:r>
              <a:rPr lang="en-US" altLang="en-US" sz="1800" dirty="0"/>
              <a:t>Large, independent labs</a:t>
            </a:r>
          </a:p>
          <a:p>
            <a:pPr lvl="1" eaLnBrk="1" hangingPunct="1"/>
            <a:r>
              <a:rPr lang="en-US" altLang="en-US" sz="1800" dirty="0"/>
              <a:t>Receive specimens from many facilities in city, state, or region</a:t>
            </a:r>
          </a:p>
          <a:p>
            <a:pPr lvl="1" eaLnBrk="1" hangingPunct="1"/>
            <a:r>
              <a:rPr lang="en-US" altLang="en-US" sz="1800" dirty="0"/>
              <a:t>Provide routine &amp; specialized analysis of blood, urine, tissue</a:t>
            </a:r>
          </a:p>
          <a:p>
            <a:pPr lvl="1" eaLnBrk="1" hangingPunct="1"/>
            <a:r>
              <a:rPr lang="en-US" altLang="en-US" sz="1800" dirty="0"/>
              <a:t>Offer fast turnaround times &amp; reduced cost due to high volume</a:t>
            </a:r>
          </a:p>
          <a:p>
            <a:pPr lvl="1" eaLnBrk="1" hangingPunct="1"/>
            <a:endParaRPr lang="en-US" altLang="en-US" sz="1800" dirty="0"/>
          </a:p>
        </p:txBody>
      </p:sp>
    </p:spTree>
    <p:extLst>
      <p:ext uri="{BB962C8B-B14F-4D97-AF65-F5344CB8AC3E}">
        <p14:creationId xmlns:p14="http://schemas.microsoft.com/office/powerpoint/2010/main" val="2457651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8C38B1-9281-49E8-B38E-F12B4284DCBD}"/>
              </a:ext>
            </a:extLst>
          </p:cNvPr>
          <p:cNvSpPr>
            <a:spLocks noGrp="1"/>
          </p:cNvSpPr>
          <p:nvPr>
            <p:ph idx="1"/>
          </p:nvPr>
        </p:nvSpPr>
        <p:spPr>
          <a:xfrm>
            <a:off x="3869269" y="1793301"/>
            <a:ext cx="2947482" cy="3055789"/>
          </a:xfrm>
        </p:spPr>
        <p:txBody>
          <a:bodyPr/>
          <a:lstStyle/>
          <a:p>
            <a:r>
              <a:rPr lang="en-US" altLang="en-US" dirty="0"/>
              <a:t>Medical Laboratory Scientist loads BC </a:t>
            </a:r>
            <a:r>
              <a:rPr lang="en-US" altLang="en-US" dirty="0" err="1"/>
              <a:t>FACSCalibur</a:t>
            </a:r>
            <a:r>
              <a:rPr lang="en-US" altLang="en-US" baseline="30000" dirty="0" err="1"/>
              <a:t>TM</a:t>
            </a:r>
            <a:r>
              <a:rPr lang="en-US" altLang="en-US" dirty="0"/>
              <a:t> modular flow cytometry analyzer with tissue samples for HLA testing</a:t>
            </a:r>
            <a:endParaRPr lang="en-US" altLang="en-US" sz="1600" dirty="0"/>
          </a:p>
          <a:p>
            <a:endParaRPr lang="en-US" dirty="0"/>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Services</a:t>
            </a:r>
          </a:p>
        </p:txBody>
      </p:sp>
      <p:pic>
        <p:nvPicPr>
          <p:cNvPr id="5" name="Picture 1" descr="A photo of a medical professional using a circular device on a flat device.&#10;">
            <a:extLst>
              <a:ext uri="{FF2B5EF4-FFF2-40B4-BE49-F238E27FC236}">
                <a16:creationId xmlns:a16="http://schemas.microsoft.com/office/drawing/2014/main" id="{0C77145A-1CD7-43F8-B230-ED4158E708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378" y="1896625"/>
            <a:ext cx="4103860" cy="337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40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Personnel</a:t>
            </a:r>
          </a:p>
        </p:txBody>
      </p:sp>
      <p:sp>
        <p:nvSpPr>
          <p:cNvPr id="5" name="Rectangle 3">
            <a:extLst>
              <a:ext uri="{FF2B5EF4-FFF2-40B4-BE49-F238E27FC236}">
                <a16:creationId xmlns:a16="http://schemas.microsoft.com/office/drawing/2014/main" id="{2CF34B85-F272-46DB-81E1-F148EBD599F0}"/>
              </a:ext>
            </a:extLst>
          </p:cNvPr>
          <p:cNvSpPr>
            <a:spLocks noGrp="1" noChangeArrowheads="1"/>
          </p:cNvSpPr>
          <p:nvPr>
            <p:ph idx="1"/>
          </p:nvPr>
        </p:nvSpPr>
        <p:spPr>
          <a:xfrm>
            <a:off x="3868738" y="1793302"/>
            <a:ext cx="7315200" cy="4191573"/>
          </a:xfrm>
        </p:spPr>
        <p:txBody>
          <a:bodyPr/>
          <a:lstStyle/>
          <a:p>
            <a:pPr eaLnBrk="1" hangingPunct="1"/>
            <a:r>
              <a:rPr lang="en-US" altLang="en-US" dirty="0"/>
              <a:t>Laboratory Director/Pathologist</a:t>
            </a:r>
          </a:p>
          <a:p>
            <a:pPr lvl="1" eaLnBrk="1" hangingPunct="1"/>
            <a:r>
              <a:rPr lang="en-US" altLang="en-US" sz="1800" dirty="0"/>
              <a:t>Manages lab (along with lab administrator)</a:t>
            </a:r>
          </a:p>
          <a:p>
            <a:pPr lvl="1" eaLnBrk="1" hangingPunct="1"/>
            <a:r>
              <a:rPr lang="en-US" altLang="en-US" sz="1800" dirty="0"/>
              <a:t>May be a pathologist or clinical lab scientist with a doctorate</a:t>
            </a:r>
          </a:p>
          <a:p>
            <a:pPr eaLnBrk="1" hangingPunct="1"/>
            <a:r>
              <a:rPr lang="en-US" altLang="en-US" dirty="0"/>
              <a:t>Laboratory Administrator/Laboratory Manager</a:t>
            </a:r>
          </a:p>
          <a:p>
            <a:pPr lvl="1" eaLnBrk="1" hangingPunct="1"/>
            <a:r>
              <a:rPr lang="en-US" altLang="en-US" sz="1800" dirty="0"/>
              <a:t>Usually a technologist </a:t>
            </a:r>
            <a:r>
              <a:rPr lang="en-US" altLang="en-US" sz="1800" dirty="0">
                <a:solidFill>
                  <a:srgbClr val="000000"/>
                </a:solidFill>
              </a:rPr>
              <a:t>with </a:t>
            </a:r>
            <a:r>
              <a:rPr lang="en-US" altLang="en-US" sz="1800" dirty="0"/>
              <a:t>advanced degree &amp; experience</a:t>
            </a:r>
          </a:p>
          <a:p>
            <a:pPr lvl="1" eaLnBrk="1" hangingPunct="1"/>
            <a:r>
              <a:rPr lang="en-US" altLang="en-US" sz="1800" dirty="0"/>
              <a:t>Oversees all operations involving physician &amp; patient services</a:t>
            </a:r>
          </a:p>
          <a:p>
            <a:pPr lvl="1" eaLnBrk="1" hangingPunct="1"/>
            <a:r>
              <a:rPr lang="en-US" altLang="en-US" sz="1800" dirty="0"/>
              <a:t>May supervise ancillary services (radiology &amp; respiratory therapy)</a:t>
            </a:r>
          </a:p>
          <a:p>
            <a:pPr eaLnBrk="1" hangingPunct="1"/>
            <a:r>
              <a:rPr lang="en-US" altLang="en-US" dirty="0"/>
              <a:t>Technical Supervisor</a:t>
            </a:r>
          </a:p>
          <a:p>
            <a:pPr lvl="1" eaLnBrk="1" hangingPunct="1"/>
            <a:r>
              <a:rPr lang="en-US" altLang="en-US" sz="1800" dirty="0"/>
              <a:t>Administers a lab section or subsection</a:t>
            </a:r>
          </a:p>
          <a:p>
            <a:pPr lvl="1" eaLnBrk="1" hangingPunct="1"/>
            <a:r>
              <a:rPr lang="en-US" altLang="en-US" sz="1800" dirty="0"/>
              <a:t>Reports to lab administrator</a:t>
            </a:r>
          </a:p>
          <a:p>
            <a:pPr lvl="1" eaLnBrk="1" hangingPunct="1"/>
            <a:r>
              <a:rPr lang="en-US" altLang="en-US" sz="1800" dirty="0"/>
              <a:t>Has additional education in </a:t>
            </a:r>
            <a:r>
              <a:rPr lang="en-US" altLang="en-US" sz="1800" dirty="0">
                <a:solidFill>
                  <a:srgbClr val="000000"/>
                </a:solidFill>
              </a:rPr>
              <a:t>one </a:t>
            </a:r>
            <a:r>
              <a:rPr lang="en-US" altLang="en-US" sz="1800" dirty="0"/>
              <a:t>or more clinical lab areas</a:t>
            </a:r>
          </a:p>
          <a:p>
            <a:pPr lvl="1" eaLnBrk="1" hangingPunct="1"/>
            <a:endParaRPr lang="en-US" altLang="en-US" sz="1800" dirty="0"/>
          </a:p>
        </p:txBody>
      </p:sp>
    </p:spTree>
    <p:extLst>
      <p:ext uri="{BB962C8B-B14F-4D97-AF65-F5344CB8AC3E}">
        <p14:creationId xmlns:p14="http://schemas.microsoft.com/office/powerpoint/2010/main" val="71192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0457-83D6-4065-91AA-21A7071066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B0FD3C-3D36-4AD9-B100-0EFBC35AAAFC}"/>
              </a:ext>
            </a:extLst>
          </p:cNvPr>
          <p:cNvSpPr>
            <a:spLocks noGrp="1"/>
          </p:cNvSpPr>
          <p:nvPr>
            <p:ph idx="1"/>
          </p:nvPr>
        </p:nvSpPr>
        <p:spPr/>
        <p:txBody>
          <a:bodyPr/>
          <a:lstStyle/>
          <a:p>
            <a:r>
              <a:rPr lang="en-US" b="0" i="0" dirty="0">
                <a:solidFill>
                  <a:srgbClr val="333333"/>
                </a:solidFill>
                <a:effectLst/>
                <a:latin typeface="+mj-lt"/>
              </a:rPr>
              <a:t>Among those who perform phlebotomy task are clinical or medical laboratory personnel (including certified phlebotomists), nurses, nurse aides, respiratory therapists, medical assistants, home health personnel, and others. Lab results are critical to patient care. Some of the most important aspects of lab tests are:</a:t>
            </a:r>
            <a:br>
              <a:rPr lang="en-US" b="0" i="0" dirty="0">
                <a:solidFill>
                  <a:srgbClr val="333333"/>
                </a:solidFill>
                <a:effectLst/>
                <a:latin typeface="+mj-lt"/>
              </a:rPr>
            </a:br>
            <a:br>
              <a:rPr lang="en-US" b="0" i="0" dirty="0">
                <a:solidFill>
                  <a:srgbClr val="333333"/>
                </a:solidFill>
                <a:effectLst/>
                <a:latin typeface="+mj-lt"/>
              </a:rPr>
            </a:br>
            <a:r>
              <a:rPr lang="en-US" b="0" i="0" dirty="0">
                <a:solidFill>
                  <a:srgbClr val="333333"/>
                </a:solidFill>
                <a:effectLst/>
                <a:latin typeface="+mj-lt"/>
              </a:rPr>
              <a:t>- Diagnostic and screening – to figure out what is wrong with a patient</a:t>
            </a:r>
            <a:br>
              <a:rPr lang="en-US" b="0" i="0" dirty="0">
                <a:solidFill>
                  <a:srgbClr val="333333"/>
                </a:solidFill>
                <a:effectLst/>
                <a:latin typeface="+mj-lt"/>
              </a:rPr>
            </a:br>
            <a:r>
              <a:rPr lang="en-US" b="0" i="0" dirty="0">
                <a:solidFill>
                  <a:srgbClr val="333333"/>
                </a:solidFill>
                <a:effectLst/>
                <a:latin typeface="+mj-lt"/>
              </a:rPr>
              <a:t>- Therapeutic assessment – to develop the correct treatment or choose right drugs</a:t>
            </a:r>
            <a:br>
              <a:rPr lang="en-US" b="0" i="0" dirty="0">
                <a:solidFill>
                  <a:srgbClr val="333333"/>
                </a:solidFill>
                <a:effectLst/>
                <a:latin typeface="+mj-lt"/>
              </a:rPr>
            </a:br>
            <a:r>
              <a:rPr lang="en-US" b="0" i="0" dirty="0">
                <a:solidFill>
                  <a:srgbClr val="333333"/>
                </a:solidFill>
                <a:effectLst/>
                <a:latin typeface="+mj-lt"/>
              </a:rPr>
              <a:t>- Monitoring health – to make sure the therapy or treatment is working</a:t>
            </a:r>
            <a:endParaRPr lang="en-US" dirty="0">
              <a:latin typeface="+mj-lt"/>
            </a:endParaRPr>
          </a:p>
        </p:txBody>
      </p:sp>
      <p:sp>
        <p:nvSpPr>
          <p:cNvPr id="4" name="Rectangle 2">
            <a:extLst>
              <a:ext uri="{FF2B5EF4-FFF2-40B4-BE49-F238E27FC236}">
                <a16:creationId xmlns:a16="http://schemas.microsoft.com/office/drawing/2014/main" id="{3786947E-8CDC-49FE-AED9-EA0B3C271110}"/>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Overview</a:t>
            </a:r>
          </a:p>
        </p:txBody>
      </p:sp>
    </p:spTree>
    <p:extLst>
      <p:ext uri="{BB962C8B-B14F-4D97-AF65-F5344CB8AC3E}">
        <p14:creationId xmlns:p14="http://schemas.microsoft.com/office/powerpoint/2010/main" val="3297812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8C38B1-9281-49E8-B38E-F12B4284DCBD}"/>
              </a:ext>
            </a:extLst>
          </p:cNvPr>
          <p:cNvSpPr>
            <a:spLocks noGrp="1"/>
          </p:cNvSpPr>
          <p:nvPr>
            <p:ph idx="1"/>
          </p:nvPr>
        </p:nvSpPr>
        <p:spPr>
          <a:xfrm>
            <a:off x="3869268" y="864109"/>
            <a:ext cx="7315200" cy="3707892"/>
          </a:xfrm>
        </p:spPr>
        <p:txBody>
          <a:bodyPr/>
          <a:lstStyle/>
          <a:p>
            <a:pPr eaLnBrk="1" hangingPunct="1"/>
            <a:r>
              <a:rPr lang="en-US" altLang="en-US" dirty="0"/>
              <a:t>Medical Technologist/Medical Laboratory Scientist</a:t>
            </a:r>
          </a:p>
          <a:p>
            <a:pPr lvl="1" eaLnBrk="1" hangingPunct="1"/>
            <a:r>
              <a:rPr lang="en-US" altLang="en-US" sz="1800" dirty="0"/>
              <a:t>Typically has bachelor</a:t>
            </a:r>
            <a:r>
              <a:rPr lang="ja-JP" altLang="en-US" sz="1800" dirty="0">
                <a:latin typeface="Arial" panose="020B0604020202020204" pitchFamily="34" charset="0"/>
              </a:rPr>
              <a:t>’</a:t>
            </a:r>
            <a:r>
              <a:rPr lang="en-US" altLang="ja-JP" sz="1800" dirty="0"/>
              <a:t>s degree plus study in MT program</a:t>
            </a:r>
          </a:p>
          <a:p>
            <a:pPr lvl="1" eaLnBrk="1" hangingPunct="1"/>
            <a:r>
              <a:rPr lang="en-US" altLang="en-US" sz="1800" dirty="0"/>
              <a:t>Performs all levels of testing in any area of lab &amp; reports results</a:t>
            </a:r>
          </a:p>
          <a:p>
            <a:pPr lvl="1" eaLnBrk="1" hangingPunct="1"/>
            <a:r>
              <a:rPr lang="en-US" altLang="en-US" sz="1800" dirty="0"/>
              <a:t>Performs quality control &amp; evaluates new procedures</a:t>
            </a:r>
          </a:p>
          <a:p>
            <a:pPr lvl="1" eaLnBrk="1" hangingPunct="1"/>
            <a:r>
              <a:rPr lang="en-US" altLang="en-US" sz="1800" dirty="0"/>
              <a:t>Maintains instruments</a:t>
            </a:r>
          </a:p>
          <a:p>
            <a:r>
              <a:rPr lang="en-US" sz="2000" kern="0" dirty="0">
                <a:latin typeface="+mn-lt"/>
                <a:ea typeface="+mn-ea"/>
              </a:rPr>
              <a:t>A medical technologist checks a differential in the ED STAT lab.</a:t>
            </a:r>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Personnel</a:t>
            </a:r>
          </a:p>
        </p:txBody>
      </p:sp>
      <p:pic>
        <p:nvPicPr>
          <p:cNvPr id="5" name="Picture 1" descr="A photo of a young woman viewing through a microscope.">
            <a:extLst>
              <a:ext uri="{FF2B5EF4-FFF2-40B4-BE49-F238E27FC236}">
                <a16:creationId xmlns:a16="http://schemas.microsoft.com/office/drawing/2014/main" id="{D2A5ABAF-6B90-4E77-8A18-E58255355B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0120" y="3835923"/>
            <a:ext cx="2210556" cy="242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85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Personnel</a:t>
            </a:r>
          </a:p>
        </p:txBody>
      </p:sp>
      <p:sp>
        <p:nvSpPr>
          <p:cNvPr id="5" name="Content Placeholder 2">
            <a:extLst>
              <a:ext uri="{FF2B5EF4-FFF2-40B4-BE49-F238E27FC236}">
                <a16:creationId xmlns:a16="http://schemas.microsoft.com/office/drawing/2014/main" id="{6F00A423-8EE9-441E-8247-F5A49E69D1BE}"/>
              </a:ext>
            </a:extLst>
          </p:cNvPr>
          <p:cNvSpPr>
            <a:spLocks noGrp="1" noChangeArrowheads="1"/>
          </p:cNvSpPr>
          <p:nvPr>
            <p:ph idx="1"/>
          </p:nvPr>
        </p:nvSpPr>
        <p:spPr>
          <a:xfrm>
            <a:off x="3868738" y="863600"/>
            <a:ext cx="7315200" cy="5121275"/>
          </a:xfrm>
        </p:spPr>
        <p:txBody>
          <a:bodyPr/>
          <a:lstStyle/>
          <a:p>
            <a:r>
              <a:rPr lang="en-US" altLang="en-US" dirty="0"/>
              <a:t>Medical Laboratory Technician</a:t>
            </a:r>
          </a:p>
          <a:p>
            <a:pPr lvl="1" eaLnBrk="1" hangingPunct="1"/>
            <a:r>
              <a:rPr lang="en-US" altLang="en-US" sz="1800" dirty="0"/>
              <a:t>Typically has associate</a:t>
            </a:r>
            <a:r>
              <a:rPr lang="en-US" altLang="en-US" sz="1800" dirty="0">
                <a:latin typeface="Arial" panose="020B0604020202020204" pitchFamily="34" charset="0"/>
              </a:rPr>
              <a:t>’</a:t>
            </a:r>
            <a:r>
              <a:rPr lang="en-US" altLang="ja-JP" sz="1800" dirty="0"/>
              <a:t>s degree</a:t>
            </a:r>
          </a:p>
          <a:p>
            <a:pPr lvl="1" eaLnBrk="1" hangingPunct="1"/>
            <a:r>
              <a:rPr lang="en-US" altLang="en-US" sz="1800" dirty="0"/>
              <a:t>Performs routine testing</a:t>
            </a:r>
          </a:p>
          <a:p>
            <a:pPr lvl="1" eaLnBrk="1" hangingPunct="1"/>
            <a:r>
              <a:rPr lang="en-US" altLang="en-US" sz="1800" dirty="0"/>
              <a:t>Operates &amp; maintains all equipment</a:t>
            </a:r>
            <a:endParaRPr lang="en-US" altLang="en-US" dirty="0"/>
          </a:p>
          <a:p>
            <a:r>
              <a:rPr lang="en-US" altLang="en-US" dirty="0"/>
              <a:t>Clinical Laboratory Assistant</a:t>
            </a:r>
          </a:p>
          <a:p>
            <a:pPr lvl="1" eaLnBrk="1" hangingPunct="1"/>
            <a:r>
              <a:rPr lang="en-US" altLang="en-US" sz="1800" dirty="0"/>
              <a:t>Has phlebotomy experience</a:t>
            </a:r>
          </a:p>
          <a:p>
            <a:pPr lvl="1" eaLnBrk="1" hangingPunct="1"/>
            <a:r>
              <a:rPr lang="en-US" altLang="en-US" sz="1800" dirty="0"/>
              <a:t>Has skills in specimen processing &amp; basic lab testing</a:t>
            </a:r>
          </a:p>
          <a:p>
            <a:pPr lvl="1" eaLnBrk="1" hangingPunct="1"/>
            <a:r>
              <a:rPr lang="en-US" altLang="en-US" sz="1800" dirty="0"/>
              <a:t>Is a generalist; assists MLS or MLT in any area</a:t>
            </a:r>
          </a:p>
          <a:p>
            <a:endParaRPr lang="en-US" altLang="en-US" dirty="0"/>
          </a:p>
        </p:txBody>
      </p:sp>
    </p:spTree>
    <p:extLst>
      <p:ext uri="{BB962C8B-B14F-4D97-AF65-F5344CB8AC3E}">
        <p14:creationId xmlns:p14="http://schemas.microsoft.com/office/powerpoint/2010/main" val="626170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Clinical Laboratory Personnel</a:t>
            </a:r>
          </a:p>
        </p:txBody>
      </p:sp>
      <p:sp>
        <p:nvSpPr>
          <p:cNvPr id="5" name="Rectangle 3">
            <a:extLst>
              <a:ext uri="{FF2B5EF4-FFF2-40B4-BE49-F238E27FC236}">
                <a16:creationId xmlns:a16="http://schemas.microsoft.com/office/drawing/2014/main" id="{690F7B43-4764-4CF7-AD4F-6DF92BBA7B03}"/>
              </a:ext>
            </a:extLst>
          </p:cNvPr>
          <p:cNvSpPr>
            <a:spLocks noGrp="1" noChangeArrowheads="1"/>
          </p:cNvSpPr>
          <p:nvPr>
            <p:ph idx="1"/>
          </p:nvPr>
        </p:nvSpPr>
        <p:spPr>
          <a:xfrm>
            <a:off x="3868738" y="1383692"/>
            <a:ext cx="7315200" cy="4601183"/>
          </a:xfrm>
        </p:spPr>
        <p:txBody>
          <a:bodyPr/>
          <a:lstStyle/>
          <a:p>
            <a:pPr eaLnBrk="1" hangingPunct="1"/>
            <a:r>
              <a:rPr lang="en-US" altLang="en-US" sz="2000" dirty="0"/>
              <a:t>Phlebotomist</a:t>
            </a:r>
          </a:p>
          <a:p>
            <a:pPr lvl="1" eaLnBrk="1" hangingPunct="1"/>
            <a:r>
              <a:rPr lang="en-US" altLang="en-US" sz="1700" dirty="0"/>
              <a:t>Collects blood for lab tests for diagnosis &amp; care of patients</a:t>
            </a:r>
          </a:p>
          <a:p>
            <a:pPr lvl="1" eaLnBrk="1" hangingPunct="1"/>
            <a:r>
              <a:rPr lang="en-US" altLang="en-US" sz="1700" dirty="0"/>
              <a:t>Often serves in role of lab assistant or specimen processor</a:t>
            </a:r>
          </a:p>
          <a:p>
            <a:pPr lvl="1" eaLnBrk="1" hangingPunct="1"/>
            <a:r>
              <a:rPr lang="en-US" altLang="en-US" sz="1700" dirty="0"/>
              <a:t>Formal programs usually require high school diploma or equivalent to enroll</a:t>
            </a:r>
          </a:p>
          <a:p>
            <a:pPr eaLnBrk="1" hangingPunct="1"/>
            <a:r>
              <a:rPr lang="en-US" altLang="en-US" sz="2000" dirty="0"/>
              <a:t>Other Laboratory Personnel</a:t>
            </a:r>
          </a:p>
          <a:p>
            <a:pPr lvl="1" eaLnBrk="1" hangingPunct="1"/>
            <a:r>
              <a:rPr lang="en-US" altLang="en-US" sz="1700" dirty="0"/>
              <a:t>Laboratory information systems managers</a:t>
            </a:r>
          </a:p>
          <a:p>
            <a:pPr lvl="1" eaLnBrk="1" hangingPunct="1"/>
            <a:r>
              <a:rPr lang="en-US" altLang="en-US" sz="1700" dirty="0"/>
              <a:t>Quality and compliance coordinator</a:t>
            </a:r>
          </a:p>
          <a:p>
            <a:pPr lvl="1" eaLnBrk="1" hangingPunct="1"/>
            <a:r>
              <a:rPr lang="en-US" altLang="en-US" sz="1700" dirty="0"/>
              <a:t>Point-of-care </a:t>
            </a:r>
            <a:r>
              <a:rPr lang="en-US" altLang="en-US" sz="1700" dirty="0">
                <a:solidFill>
                  <a:srgbClr val="000000"/>
                </a:solidFill>
              </a:rPr>
              <a:t>supervisor</a:t>
            </a:r>
          </a:p>
          <a:p>
            <a:pPr lvl="1" eaLnBrk="1" hangingPunct="1"/>
            <a:r>
              <a:rPr lang="en-US" altLang="en-US" sz="1700" dirty="0">
                <a:solidFill>
                  <a:srgbClr val="000000"/>
                </a:solidFill>
              </a:rPr>
              <a:t>Education coordinator</a:t>
            </a:r>
          </a:p>
          <a:p>
            <a:pPr lvl="1" eaLnBrk="1" hangingPunct="1"/>
            <a:r>
              <a:rPr lang="en-US" altLang="en-US" sz="1700" dirty="0">
                <a:solidFill>
                  <a:srgbClr val="000000"/>
                </a:solidFill>
              </a:rPr>
              <a:t>Supervisor of support services</a:t>
            </a:r>
          </a:p>
          <a:p>
            <a:pPr lvl="1" eaLnBrk="1" hangingPunct="1"/>
            <a:endParaRPr lang="en-US" altLang="en-US" sz="1800" dirty="0">
              <a:solidFill>
                <a:srgbClr val="000000"/>
              </a:solidFill>
            </a:endParaRPr>
          </a:p>
        </p:txBody>
      </p:sp>
    </p:spTree>
    <p:extLst>
      <p:ext uri="{BB962C8B-B14F-4D97-AF65-F5344CB8AC3E}">
        <p14:creationId xmlns:p14="http://schemas.microsoft.com/office/powerpoint/2010/main" val="2885293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r>
              <a:rPr lang="en-US" dirty="0">
                <a:solidFill>
                  <a:schemeClr val="bg1"/>
                </a:solidFill>
              </a:rPr>
              <a:t>NAACLS Entry Level Competencies Met in This Chapter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008C38B1-9281-49E8-B38E-F12B4284DCBD}"/>
              </a:ext>
            </a:extLst>
          </p:cNvPr>
          <p:cNvSpPr>
            <a:spLocks noGrp="1"/>
          </p:cNvSpPr>
          <p:nvPr>
            <p:ph idx="1"/>
          </p:nvPr>
        </p:nvSpPr>
        <p:spPr/>
        <p:txBody>
          <a:bodyPr/>
          <a:lstStyle/>
          <a:p>
            <a:pPr>
              <a:tabLst>
                <a:tab pos="1150938" algn="l"/>
              </a:tabLst>
            </a:pPr>
            <a:r>
              <a:rPr lang="en-US" altLang="en-US" dirty="0">
                <a:solidFill>
                  <a:srgbClr val="FF0000"/>
                </a:solidFill>
              </a:rPr>
              <a:t>1.00</a:t>
            </a:r>
            <a:r>
              <a:rPr lang="en-US" altLang="en-US" dirty="0"/>
              <a:t>  	Demonstrate knowledge of the healthcare delivery   	system and medical terminology. </a:t>
            </a:r>
          </a:p>
          <a:p>
            <a:pPr>
              <a:tabLst>
                <a:tab pos="1150938" algn="l"/>
              </a:tabLst>
            </a:pPr>
            <a:r>
              <a:rPr lang="en-US" altLang="en-US" dirty="0">
                <a:solidFill>
                  <a:srgbClr val="FF0000"/>
                </a:solidFill>
              </a:rPr>
              <a:t>4.2</a:t>
            </a:r>
            <a:r>
              <a:rPr lang="en-US" altLang="en-US" dirty="0"/>
              <a:t>   	Describe the types of patient specimens that are 	analyzed in the clinical laboratory. </a:t>
            </a:r>
          </a:p>
          <a:p>
            <a:pPr>
              <a:tabLst>
                <a:tab pos="1150938" algn="l"/>
              </a:tabLst>
            </a:pPr>
            <a:r>
              <a:rPr lang="en-US" altLang="en-US" dirty="0">
                <a:solidFill>
                  <a:srgbClr val="FF0000"/>
                </a:solidFill>
              </a:rPr>
              <a:t>4.3</a:t>
            </a:r>
            <a:r>
              <a:rPr lang="en-US" altLang="en-US" dirty="0"/>
              <a:t> 	Define the phlebotomist</a:t>
            </a:r>
            <a:r>
              <a:rPr lang="ja-JP" altLang="en-US" dirty="0"/>
              <a:t>’</a:t>
            </a:r>
            <a:r>
              <a:rPr lang="en-US" altLang="ja-JP" dirty="0"/>
              <a:t>s role in collecting and/or 	transporting these specimens to the laboratory. </a:t>
            </a:r>
          </a:p>
          <a:p>
            <a:pPr>
              <a:tabLst>
                <a:tab pos="1150938" algn="l"/>
              </a:tabLst>
            </a:pPr>
            <a:r>
              <a:rPr lang="en-US" altLang="en-US" dirty="0">
                <a:solidFill>
                  <a:srgbClr val="FF0000"/>
                </a:solidFill>
              </a:rPr>
              <a:t>9.00</a:t>
            </a:r>
            <a:r>
              <a:rPr lang="en-US" altLang="en-US" dirty="0"/>
              <a:t>  	Communicate (verbally and nonverbally) effectively 	and appropriately in the workplace</a:t>
            </a:r>
            <a:endParaRPr lang="en-US" dirty="0"/>
          </a:p>
        </p:txBody>
      </p:sp>
      <p:sp>
        <p:nvSpPr>
          <p:cNvPr id="5" name="Rectangle 2">
            <a:extLst>
              <a:ext uri="{FF2B5EF4-FFF2-40B4-BE49-F238E27FC236}">
                <a16:creationId xmlns:a16="http://schemas.microsoft.com/office/drawing/2014/main" id="{BDED76F7-15AE-4454-8FBA-E02590D9A90C}"/>
              </a:ext>
            </a:extLst>
          </p:cNvPr>
          <p:cNvSpPr txBox="1">
            <a:spLocks noChangeArrowheads="1"/>
          </p:cNvSpPr>
          <p:nvPr/>
        </p:nvSpPr>
        <p:spPr>
          <a:xfrm>
            <a:off x="3667125" y="1123837"/>
            <a:ext cx="8524875" cy="776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endParaRPr lang="en-US" dirty="0">
              <a:solidFill>
                <a:srgbClr val="FF0000"/>
              </a:solidFill>
            </a:endParaRPr>
          </a:p>
        </p:txBody>
      </p:sp>
    </p:spTree>
    <p:extLst>
      <p:ext uri="{BB962C8B-B14F-4D97-AF65-F5344CB8AC3E}">
        <p14:creationId xmlns:p14="http://schemas.microsoft.com/office/powerpoint/2010/main" val="2068754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r>
              <a:rPr lang="en-US" dirty="0">
                <a:solidFill>
                  <a:schemeClr val="bg1"/>
                </a:solidFill>
              </a:rPr>
              <a:t>NAACLS Entry Level Competencies Met in This Chapter</a:t>
            </a:r>
            <a:endParaRPr lang="en-US" dirty="0"/>
          </a:p>
        </p:txBody>
      </p:sp>
      <p:sp>
        <p:nvSpPr>
          <p:cNvPr id="3" name="Content Placeholder 2">
            <a:extLst>
              <a:ext uri="{FF2B5EF4-FFF2-40B4-BE49-F238E27FC236}">
                <a16:creationId xmlns:a16="http://schemas.microsoft.com/office/drawing/2014/main" id="{008C38B1-9281-49E8-B38E-F12B4284DCBD}"/>
              </a:ext>
            </a:extLst>
          </p:cNvPr>
          <p:cNvSpPr>
            <a:spLocks noGrp="1"/>
          </p:cNvSpPr>
          <p:nvPr>
            <p:ph idx="1"/>
          </p:nvPr>
        </p:nvSpPr>
        <p:spPr/>
        <p:txBody>
          <a:bodyPr/>
          <a:lstStyle/>
          <a:p>
            <a:pPr>
              <a:tabLst>
                <a:tab pos="914400" algn="l"/>
              </a:tabLst>
            </a:pPr>
            <a:r>
              <a:rPr lang="en-US" altLang="en-US" dirty="0">
                <a:solidFill>
                  <a:srgbClr val="FF0000"/>
                </a:solidFill>
              </a:rPr>
              <a:t>9.1</a:t>
            </a:r>
            <a:r>
              <a:rPr lang="en-US" altLang="en-US" dirty="0"/>
              <a:t>  	Maintain confidentiality of privileged information on 	individuals according to federal regulations </a:t>
            </a:r>
            <a:br>
              <a:rPr lang="en-US" altLang="en-US" dirty="0"/>
            </a:br>
            <a:r>
              <a:rPr lang="en-US" altLang="en-US" dirty="0"/>
              <a:t>	(e.g., HIPAA). </a:t>
            </a:r>
          </a:p>
          <a:p>
            <a:pPr>
              <a:tabLst>
                <a:tab pos="914400" algn="l"/>
              </a:tabLst>
            </a:pPr>
            <a:r>
              <a:rPr lang="en-US" altLang="en-US" dirty="0">
                <a:solidFill>
                  <a:srgbClr val="FF0000"/>
                </a:solidFill>
              </a:rPr>
              <a:t>9.2</a:t>
            </a:r>
            <a:r>
              <a:rPr lang="en-US" altLang="en-US" dirty="0"/>
              <a:t> 	Demonstrate respect for diversity in the workplace. </a:t>
            </a:r>
          </a:p>
          <a:p>
            <a:pPr>
              <a:tabLst>
                <a:tab pos="914400" algn="l"/>
              </a:tabLst>
            </a:pPr>
            <a:r>
              <a:rPr lang="en-US" altLang="en-US" dirty="0">
                <a:solidFill>
                  <a:srgbClr val="FF0000"/>
                </a:solidFill>
              </a:rPr>
              <a:t>9.3 </a:t>
            </a:r>
            <a:r>
              <a:rPr lang="en-US" altLang="en-US" dirty="0"/>
              <a:t>	Interact appropriately and professionally. </a:t>
            </a:r>
          </a:p>
          <a:p>
            <a:pPr>
              <a:tabLst>
                <a:tab pos="914400" algn="l"/>
              </a:tabLst>
            </a:pPr>
            <a:r>
              <a:rPr lang="en-US" altLang="en-US" dirty="0">
                <a:solidFill>
                  <a:srgbClr val="FF0000"/>
                </a:solidFill>
              </a:rPr>
              <a:t>9.5</a:t>
            </a:r>
            <a:r>
              <a:rPr lang="en-US" altLang="en-US" dirty="0"/>
              <a:t> 	Comply with the American Hospital Association’s</a:t>
            </a:r>
            <a:r>
              <a:rPr lang="en-US" altLang="ja-JP" dirty="0"/>
              <a:t> 		Patient’s Bill of Rights and the Patient’s Bill of Rights 	from the workplace. </a:t>
            </a:r>
          </a:p>
          <a:p>
            <a:pPr>
              <a:tabLst>
                <a:tab pos="914400" algn="l"/>
              </a:tabLst>
            </a:pPr>
            <a:r>
              <a:rPr lang="en-US" altLang="en-US" dirty="0">
                <a:solidFill>
                  <a:srgbClr val="FF0000"/>
                </a:solidFill>
              </a:rPr>
              <a:t>9.6</a:t>
            </a:r>
            <a:r>
              <a:rPr lang="en-US" altLang="en-US" dirty="0"/>
              <a:t> 	Model professional appearance and appropriate 	behavior.</a:t>
            </a:r>
          </a:p>
        </p:txBody>
      </p:sp>
    </p:spTree>
    <p:extLst>
      <p:ext uri="{BB962C8B-B14F-4D97-AF65-F5344CB8AC3E}">
        <p14:creationId xmlns:p14="http://schemas.microsoft.com/office/powerpoint/2010/main" val="3544946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928E-5A34-4F53-8490-208BA1EF39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8C38B1-9281-49E8-B38E-F12B4284DCBD}"/>
              </a:ext>
            </a:extLst>
          </p:cNvPr>
          <p:cNvSpPr>
            <a:spLocks noGrp="1"/>
          </p:cNvSpPr>
          <p:nvPr>
            <p:ph idx="1"/>
          </p:nvPr>
        </p:nvSpPr>
        <p:spPr/>
        <p:txBody>
          <a:bodyPr/>
          <a:lstStyle/>
          <a:p>
            <a:r>
              <a:rPr lang="en-US" dirty="0"/>
              <a:t>Send all questions, concerns and/or comments to:</a:t>
            </a:r>
          </a:p>
          <a:p>
            <a:pPr marL="0" indent="0">
              <a:buNone/>
            </a:pPr>
            <a:r>
              <a:rPr lang="en-US" dirty="0">
                <a:hlinkClick r:id="rId2"/>
              </a:rPr>
              <a:t>info@llhschoolofphlebotomy.com</a:t>
            </a:r>
            <a:endParaRPr lang="en-US" dirty="0"/>
          </a:p>
          <a:p>
            <a:pPr marL="0" indent="0">
              <a:buNone/>
            </a:pPr>
            <a:endParaRPr lang="en-US" dirty="0"/>
          </a:p>
        </p:txBody>
      </p:sp>
      <p:sp>
        <p:nvSpPr>
          <p:cNvPr id="4" name="Rectangle 2">
            <a:extLst>
              <a:ext uri="{FF2B5EF4-FFF2-40B4-BE49-F238E27FC236}">
                <a16:creationId xmlns:a16="http://schemas.microsoft.com/office/drawing/2014/main" id="{A0E9BBBA-895D-4B14-8A9B-CBE2CA2FFA43}"/>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Questions?</a:t>
            </a:r>
          </a:p>
        </p:txBody>
      </p:sp>
    </p:spTree>
    <p:extLst>
      <p:ext uri="{BB962C8B-B14F-4D97-AF65-F5344CB8AC3E}">
        <p14:creationId xmlns:p14="http://schemas.microsoft.com/office/powerpoint/2010/main" val="14392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65B-CAE1-4C19-9E52-055A4BBC51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A0D70-7E6B-4080-B6C0-18E344A79E87}"/>
              </a:ext>
            </a:extLst>
          </p:cNvPr>
          <p:cNvSpPr>
            <a:spLocks noGrp="1"/>
          </p:cNvSpPr>
          <p:nvPr>
            <p:ph idx="1"/>
          </p:nvPr>
        </p:nvSpPr>
        <p:spPr/>
        <p:txBody>
          <a:bodyPr/>
          <a:lstStyle/>
          <a:p>
            <a:r>
              <a:rPr lang="en-US" b="0" i="0" dirty="0">
                <a:solidFill>
                  <a:srgbClr val="333333"/>
                </a:solidFill>
                <a:effectLst/>
                <a:latin typeface="+mj-lt"/>
              </a:rPr>
              <a:t>The term phlebotomy is derived from the Greek words, </a:t>
            </a:r>
            <a:r>
              <a:rPr lang="en-US" b="0" i="1" dirty="0" err="1">
                <a:solidFill>
                  <a:srgbClr val="333333"/>
                </a:solidFill>
                <a:effectLst/>
                <a:latin typeface="+mj-lt"/>
              </a:rPr>
              <a:t>phlebo</a:t>
            </a:r>
            <a:r>
              <a:rPr lang="en-US" b="0" i="0" dirty="0">
                <a:solidFill>
                  <a:srgbClr val="333333"/>
                </a:solidFill>
                <a:effectLst/>
                <a:latin typeface="+mj-lt"/>
              </a:rPr>
              <a:t>, which relates to veins, and </a:t>
            </a:r>
            <a:r>
              <a:rPr lang="en-US" b="0" i="1" dirty="0" err="1">
                <a:solidFill>
                  <a:srgbClr val="333333"/>
                </a:solidFill>
                <a:effectLst/>
                <a:latin typeface="+mj-lt"/>
              </a:rPr>
              <a:t>tomy</a:t>
            </a:r>
            <a:r>
              <a:rPr lang="en-US" b="0" i="0" dirty="0">
                <a:solidFill>
                  <a:srgbClr val="333333"/>
                </a:solidFill>
                <a:effectLst/>
                <a:latin typeface="+mj-lt"/>
              </a:rPr>
              <a:t>, which relates to cutting. The practice of drawing blood from a vein or through a cut in the skin is called phlebotomy, and the person who draws the blood is called a phlebotomist.</a:t>
            </a:r>
            <a:br>
              <a:rPr lang="en-US" dirty="0">
                <a:latin typeface="+mj-lt"/>
              </a:rPr>
            </a:br>
            <a:br>
              <a:rPr lang="en-US" dirty="0">
                <a:latin typeface="+mj-lt"/>
              </a:rPr>
            </a:br>
            <a:r>
              <a:rPr lang="en-US" b="0" i="0" dirty="0">
                <a:solidFill>
                  <a:srgbClr val="333333"/>
                </a:solidFill>
                <a:effectLst/>
                <a:latin typeface="+mj-lt"/>
              </a:rPr>
              <a:t>Phlebotomists have played an important role is blood collection. In addition to blood collection skills, successful specimen collection requires the phlebotomist to demonstrate competence, professionalism, good communication and public relations skills, working knowledge of the healthcare delivery system, and familiarity with clinical laboratory services.</a:t>
            </a:r>
            <a:endParaRPr lang="en-US" dirty="0">
              <a:latin typeface="+mj-lt"/>
            </a:endParaRPr>
          </a:p>
        </p:txBody>
      </p:sp>
      <p:sp>
        <p:nvSpPr>
          <p:cNvPr id="4" name="Rectangle 2">
            <a:extLst>
              <a:ext uri="{FF2B5EF4-FFF2-40B4-BE49-F238E27FC236}">
                <a16:creationId xmlns:a16="http://schemas.microsoft.com/office/drawing/2014/main" id="{3403D19B-6FE9-4092-A192-18EF8A4AFFD4}"/>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Overview</a:t>
            </a:r>
          </a:p>
        </p:txBody>
      </p:sp>
    </p:spTree>
    <p:extLst>
      <p:ext uri="{BB962C8B-B14F-4D97-AF65-F5344CB8AC3E}">
        <p14:creationId xmlns:p14="http://schemas.microsoft.com/office/powerpoint/2010/main" val="82257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B162A1C-C831-4FC5-9201-ED4851537D0C}"/>
              </a:ext>
            </a:extLst>
          </p:cNvPr>
          <p:cNvSpPr>
            <a:spLocks noGrp="1" noChangeArrowheads="1"/>
          </p:cNvSpPr>
          <p:nvPr>
            <p:ph type="title"/>
          </p:nvPr>
        </p:nvSpPr>
        <p:spPr>
          <a:xfrm>
            <a:off x="3537744" y="863600"/>
            <a:ext cx="7977187" cy="929702"/>
          </a:xfrm>
        </p:spPr>
        <p:txBody>
          <a:bodyPr>
            <a:normAutofit/>
          </a:bodyPr>
          <a:lstStyle/>
          <a:p>
            <a:pPr eaLnBrk="1" hangingPunct="1">
              <a:defRPr/>
            </a:pPr>
            <a:r>
              <a:rPr lang="en-US" dirty="0">
                <a:solidFill>
                  <a:schemeClr val="tx1"/>
                </a:solidFill>
                <a:cs typeface="+mj-cs"/>
              </a:rPr>
              <a:t>Phlebotomy:  A Historical Perspective</a:t>
            </a:r>
          </a:p>
        </p:txBody>
      </p:sp>
      <p:sp>
        <p:nvSpPr>
          <p:cNvPr id="7" name="Rectangle 3">
            <a:extLst>
              <a:ext uri="{FF2B5EF4-FFF2-40B4-BE49-F238E27FC236}">
                <a16:creationId xmlns:a16="http://schemas.microsoft.com/office/drawing/2014/main" id="{6B5F7AC4-D62C-4E9D-868D-F32BF1AE1B9B}"/>
              </a:ext>
            </a:extLst>
          </p:cNvPr>
          <p:cNvSpPr>
            <a:spLocks noGrp="1" noChangeArrowheads="1"/>
          </p:cNvSpPr>
          <p:nvPr>
            <p:ph idx="1"/>
          </p:nvPr>
        </p:nvSpPr>
        <p:spPr>
          <a:xfrm>
            <a:off x="3868738" y="863600"/>
            <a:ext cx="7315200" cy="5121275"/>
          </a:xfrm>
        </p:spPr>
        <p:txBody>
          <a:bodyPr/>
          <a:lstStyle/>
          <a:p>
            <a:pPr eaLnBrk="1" hangingPunct="1"/>
            <a:r>
              <a:rPr lang="en-US" altLang="en-US" dirty="0"/>
              <a:t>Stone Age</a:t>
            </a:r>
          </a:p>
          <a:p>
            <a:pPr lvl="1" eaLnBrk="1" hangingPunct="1"/>
            <a:r>
              <a:rPr lang="en-US" altLang="en-US" sz="1800" dirty="0"/>
              <a:t>Crude tools used to cut vessels &amp; drain blood from body</a:t>
            </a:r>
          </a:p>
          <a:p>
            <a:pPr eaLnBrk="1" hangingPunct="1"/>
            <a:r>
              <a:rPr lang="en-US" altLang="en-US" dirty="0"/>
              <a:t>Egypt (1400 BC)</a:t>
            </a:r>
          </a:p>
          <a:p>
            <a:pPr lvl="1" eaLnBrk="1" hangingPunct="1"/>
            <a:r>
              <a:rPr lang="en-US" altLang="en-US" sz="1800" dirty="0"/>
              <a:t>Tomb painting shows leech applied to patient for bloodletting</a:t>
            </a:r>
          </a:p>
          <a:p>
            <a:pPr eaLnBrk="1" hangingPunct="1"/>
            <a:r>
              <a:rPr lang="en-US" altLang="en-US" dirty="0"/>
              <a:t>Hippocrates (460-377 BC)</a:t>
            </a:r>
          </a:p>
          <a:p>
            <a:pPr lvl="1" eaLnBrk="1" hangingPunct="1"/>
            <a:r>
              <a:rPr lang="en-US" altLang="en-US" sz="1800" dirty="0"/>
              <a:t>Health depended on balance of four humors in body</a:t>
            </a:r>
            <a:br>
              <a:rPr lang="en-US" altLang="en-US" sz="1800" dirty="0"/>
            </a:br>
            <a:r>
              <a:rPr lang="en-US" altLang="en-US" sz="1800" dirty="0"/>
              <a:t>	(blood, phlegm, black bile, yellow bile)</a:t>
            </a:r>
          </a:p>
          <a:p>
            <a:pPr lvl="1" eaLnBrk="1" hangingPunct="1"/>
            <a:r>
              <a:rPr lang="en-US" altLang="en-US" sz="1800" dirty="0"/>
              <a:t>Bloodletting was used to remove excess humor</a:t>
            </a:r>
          </a:p>
          <a:p>
            <a:pPr lvl="1" eaLnBrk="1" hangingPunct="1"/>
            <a:r>
              <a:rPr lang="en-US" altLang="en-US" sz="1800" dirty="0"/>
              <a:t>Venesection: cutting vein to bleed patient</a:t>
            </a:r>
            <a:endParaRPr lang="en-US" altLang="en-US" dirty="0"/>
          </a:p>
        </p:txBody>
      </p:sp>
    </p:spTree>
    <p:extLst>
      <p:ext uri="{BB962C8B-B14F-4D97-AF65-F5344CB8AC3E}">
        <p14:creationId xmlns:p14="http://schemas.microsoft.com/office/powerpoint/2010/main" val="256004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5A7EDF-D236-4D48-9EAF-7D005E4AB648}"/>
              </a:ext>
            </a:extLst>
          </p:cNvPr>
          <p:cNvSpPr>
            <a:spLocks noGrp="1" noChangeArrowheads="1"/>
          </p:cNvSpPr>
          <p:nvPr>
            <p:ph idx="1"/>
          </p:nvPr>
        </p:nvSpPr>
        <p:spPr>
          <a:xfrm>
            <a:off x="3868738" y="863600"/>
            <a:ext cx="7315200" cy="5121275"/>
          </a:xfrm>
        </p:spPr>
        <p:txBody>
          <a:bodyPr/>
          <a:lstStyle/>
          <a:p>
            <a:pPr eaLnBrk="1" hangingPunct="1"/>
            <a:r>
              <a:rPr lang="en-US" altLang="en-US" dirty="0"/>
              <a:t>Middle Ages of Europe (5th to 15th century)</a:t>
            </a:r>
          </a:p>
          <a:p>
            <a:pPr lvl="1" eaLnBrk="1" hangingPunct="1"/>
            <a:r>
              <a:rPr lang="en-US" altLang="en-US" sz="1800" dirty="0"/>
              <a:t>Barber-surgeons performed bloodletting &amp; leeching</a:t>
            </a:r>
          </a:p>
          <a:p>
            <a:pPr lvl="1" eaLnBrk="1" hangingPunct="1"/>
            <a:r>
              <a:rPr lang="en-US" altLang="en-US" sz="1800" dirty="0"/>
              <a:t>Barber pole (red &amp; white): represented blood of patient</a:t>
            </a:r>
          </a:p>
          <a:p>
            <a:pPr lvl="1" eaLnBrk="1" hangingPunct="1"/>
            <a:r>
              <a:rPr lang="en-US" altLang="en-US" sz="1800" dirty="0"/>
              <a:t>Bleeding bowl: used to collect blood from patient</a:t>
            </a:r>
          </a:p>
          <a:p>
            <a:pPr eaLnBrk="1" hangingPunct="1"/>
            <a:r>
              <a:rPr lang="en-US" altLang="en-US" dirty="0"/>
              <a:t>17th &amp; 18th Centuries</a:t>
            </a:r>
          </a:p>
          <a:p>
            <a:pPr lvl="1" eaLnBrk="1" hangingPunct="1"/>
            <a:r>
              <a:rPr lang="en-US" altLang="en-US" sz="1800" dirty="0"/>
              <a:t>Phlebotomy became a major therapy</a:t>
            </a:r>
          </a:p>
          <a:p>
            <a:pPr lvl="1" eaLnBrk="1" hangingPunct="1"/>
            <a:r>
              <a:rPr lang="en-US" altLang="en-US" sz="1800" dirty="0"/>
              <a:t>Lancets were used during venesection</a:t>
            </a:r>
          </a:p>
          <a:p>
            <a:pPr lvl="1" eaLnBrk="1" hangingPunct="1"/>
            <a:r>
              <a:rPr lang="en-US" altLang="en-US" sz="1800" dirty="0"/>
              <a:t>Cupping &amp; leeching were used</a:t>
            </a:r>
            <a:endParaRPr lang="en-US" altLang="en-US" dirty="0"/>
          </a:p>
        </p:txBody>
      </p:sp>
      <p:sp>
        <p:nvSpPr>
          <p:cNvPr id="5" name="Rectangle 2">
            <a:extLst>
              <a:ext uri="{FF2B5EF4-FFF2-40B4-BE49-F238E27FC236}">
                <a16:creationId xmlns:a16="http://schemas.microsoft.com/office/drawing/2014/main" id="{B6F6B15B-1F96-4C0C-B178-2C3542861B81}"/>
              </a:ext>
            </a:extLst>
          </p:cNvPr>
          <p:cNvSpPr>
            <a:spLocks noGrp="1" noChangeArrowheads="1"/>
          </p:cNvSpPr>
          <p:nvPr>
            <p:ph type="title"/>
          </p:nvPr>
        </p:nvSpPr>
        <p:spPr>
          <a:xfrm>
            <a:off x="252413" y="1123950"/>
            <a:ext cx="2947987" cy="4600575"/>
          </a:xfrm>
        </p:spPr>
        <p:txBody>
          <a:bodyPr/>
          <a:lstStyle/>
          <a:p>
            <a:pPr eaLnBrk="1" hangingPunct="1">
              <a:defRPr/>
            </a:pPr>
            <a:endParaRPr lang="en-US" dirty="0">
              <a:cs typeface="+mj-cs"/>
            </a:endParaRPr>
          </a:p>
        </p:txBody>
      </p:sp>
      <p:sp>
        <p:nvSpPr>
          <p:cNvPr id="6" name="Rectangle 2">
            <a:extLst>
              <a:ext uri="{FF2B5EF4-FFF2-40B4-BE49-F238E27FC236}">
                <a16:creationId xmlns:a16="http://schemas.microsoft.com/office/drawing/2014/main" id="{94ED87A2-5D8E-40B9-9590-0DD69AADBF61}"/>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Phlebotomy:  A Historical Perspective</a:t>
            </a:r>
          </a:p>
        </p:txBody>
      </p:sp>
    </p:spTree>
    <p:extLst>
      <p:ext uri="{BB962C8B-B14F-4D97-AF65-F5344CB8AC3E}">
        <p14:creationId xmlns:p14="http://schemas.microsoft.com/office/powerpoint/2010/main" val="126926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15F9EE-6E70-46A0-8D33-3DF441141D7E}"/>
              </a:ext>
            </a:extLst>
          </p:cNvPr>
          <p:cNvSpPr>
            <a:spLocks noGrp="1" noChangeArrowheads="1"/>
          </p:cNvSpPr>
          <p:nvPr>
            <p:ph idx="1"/>
          </p:nvPr>
        </p:nvSpPr>
        <p:spPr>
          <a:xfrm>
            <a:off x="3868738" y="863600"/>
            <a:ext cx="7315200" cy="5121275"/>
          </a:xfrm>
        </p:spPr>
        <p:txBody>
          <a:bodyPr/>
          <a:lstStyle/>
          <a:p>
            <a:pPr eaLnBrk="1" hangingPunct="1">
              <a:defRPr/>
            </a:pPr>
            <a:r>
              <a:rPr lang="en-US" altLang="en-US" dirty="0">
                <a:cs typeface="+mn-cs"/>
              </a:rPr>
              <a:t>Process</a:t>
            </a:r>
          </a:p>
          <a:p>
            <a:pPr lvl="1" eaLnBrk="1" hangingPunct="1">
              <a:defRPr/>
            </a:pPr>
            <a:r>
              <a:rPr lang="en-US" altLang="en-US" sz="1800" dirty="0"/>
              <a:t>Application of heated suction device, the cup</a:t>
            </a:r>
          </a:p>
          <a:p>
            <a:pPr lvl="1" eaLnBrk="1" hangingPunct="1">
              <a:defRPr/>
            </a:pPr>
            <a:r>
              <a:rPr lang="en-US" altLang="en-US" sz="1800" dirty="0"/>
              <a:t>Multiple incisions of capillaries with lancet or fleam</a:t>
            </a:r>
          </a:p>
          <a:p>
            <a:pPr lvl="2" eaLnBrk="1" hangingPunct="1">
              <a:defRPr/>
            </a:pPr>
            <a:r>
              <a:rPr lang="en-US" altLang="en-US" sz="1800" dirty="0"/>
              <a:t>Single- or double-edged blade</a:t>
            </a:r>
          </a:p>
          <a:p>
            <a:pPr lvl="2" eaLnBrk="1" hangingPunct="1">
              <a:defRPr/>
            </a:pPr>
            <a:r>
              <a:rPr lang="en-US" altLang="en-US" sz="1800" dirty="0"/>
              <a:t>Multiple fleams attached &amp; folded for ease of carrying</a:t>
            </a:r>
          </a:p>
          <a:p>
            <a:pPr lvl="1" eaLnBrk="1" hangingPunct="1">
              <a:defRPr/>
            </a:pPr>
            <a:r>
              <a:rPr lang="en-US" altLang="en-US" sz="1800" dirty="0"/>
              <a:t>Blades wiped clean with a rag</a:t>
            </a:r>
          </a:p>
          <a:p>
            <a:pPr eaLnBrk="1" hangingPunct="1">
              <a:defRPr/>
            </a:pPr>
            <a:r>
              <a:rPr lang="en-US" altLang="en-US" sz="1800" dirty="0">
                <a:cs typeface="+mn-cs"/>
              </a:rPr>
              <a:t>Fleams were also used for general phlebotomy to directly access and open arteries and veins to remove large amounts of blood.</a:t>
            </a:r>
          </a:p>
          <a:p>
            <a:pPr marL="0" indent="0" eaLnBrk="1" hangingPunct="1">
              <a:buFontTx/>
              <a:buNone/>
              <a:defRPr/>
            </a:pPr>
            <a:endParaRPr lang="en-US" altLang="en-US" sz="1800" dirty="0">
              <a:cs typeface="+mn-cs"/>
            </a:endParaRPr>
          </a:p>
        </p:txBody>
      </p:sp>
      <p:sp>
        <p:nvSpPr>
          <p:cNvPr id="5" name="Rectangle 2">
            <a:extLst>
              <a:ext uri="{FF2B5EF4-FFF2-40B4-BE49-F238E27FC236}">
                <a16:creationId xmlns:a16="http://schemas.microsoft.com/office/drawing/2014/main" id="{33B7B240-4F0D-4A78-8606-C98C1ACAA3A6}"/>
              </a:ext>
            </a:extLst>
          </p:cNvPr>
          <p:cNvSpPr>
            <a:spLocks noGrp="1" noChangeArrowheads="1"/>
          </p:cNvSpPr>
          <p:nvPr>
            <p:ph type="title"/>
          </p:nvPr>
        </p:nvSpPr>
        <p:spPr>
          <a:xfrm>
            <a:off x="252413" y="1123950"/>
            <a:ext cx="2947987" cy="4600575"/>
          </a:xfrm>
        </p:spPr>
        <p:txBody>
          <a:bodyPr/>
          <a:lstStyle/>
          <a:p>
            <a:pPr eaLnBrk="1" hangingPunct="1">
              <a:defRPr/>
            </a:pPr>
            <a:endParaRPr lang="en-US" dirty="0">
              <a:solidFill>
                <a:schemeClr val="hlink"/>
              </a:solidFill>
              <a:cs typeface="+mj-cs"/>
            </a:endParaRPr>
          </a:p>
        </p:txBody>
      </p:sp>
      <p:sp>
        <p:nvSpPr>
          <p:cNvPr id="6" name="Rectangle 2">
            <a:extLst>
              <a:ext uri="{FF2B5EF4-FFF2-40B4-BE49-F238E27FC236}">
                <a16:creationId xmlns:a16="http://schemas.microsoft.com/office/drawing/2014/main" id="{103CB22F-A8DD-4F5A-BE35-A6C9DC5900F9}"/>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Cupping</a:t>
            </a:r>
          </a:p>
        </p:txBody>
      </p:sp>
    </p:spTree>
    <p:extLst>
      <p:ext uri="{BB962C8B-B14F-4D97-AF65-F5344CB8AC3E}">
        <p14:creationId xmlns:p14="http://schemas.microsoft.com/office/powerpoint/2010/main" val="100964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B3E209-3EE8-4D74-9E42-3CB1243CAD3C}"/>
              </a:ext>
            </a:extLst>
          </p:cNvPr>
          <p:cNvSpPr>
            <a:spLocks noGrp="1" noChangeArrowheads="1"/>
          </p:cNvSpPr>
          <p:nvPr>
            <p:ph idx="1"/>
          </p:nvPr>
        </p:nvSpPr>
        <p:spPr>
          <a:xfrm>
            <a:off x="3868738" y="863600"/>
            <a:ext cx="7315200" cy="5121275"/>
          </a:xfrm>
        </p:spPr>
        <p:txBody>
          <a:bodyPr/>
          <a:lstStyle/>
          <a:p>
            <a:pPr eaLnBrk="1" hangingPunct="1"/>
            <a:r>
              <a:rPr lang="en-US" altLang="en-US" dirty="0"/>
              <a:t>Process</a:t>
            </a:r>
          </a:p>
          <a:p>
            <a:pPr lvl="1" eaLnBrk="1" hangingPunct="1"/>
            <a:r>
              <a:rPr lang="en-US" altLang="en-US" sz="1800" dirty="0"/>
              <a:t>Place drop of milk or blood on the patient</a:t>
            </a:r>
            <a:r>
              <a:rPr lang="ja-JP" altLang="en-US" sz="1800" dirty="0">
                <a:latin typeface="Arial" panose="020B0604020202020204" pitchFamily="34" charset="0"/>
              </a:rPr>
              <a:t>’</a:t>
            </a:r>
            <a:r>
              <a:rPr lang="en-US" altLang="ja-JP" sz="1800" dirty="0"/>
              <a:t>s skin to entice the leech to patient’s location needing bloodletting</a:t>
            </a:r>
          </a:p>
          <a:p>
            <a:pPr lvl="1" eaLnBrk="1" hangingPunct="1"/>
            <a:r>
              <a:rPr lang="en-US" altLang="en-US" sz="1800" dirty="0"/>
              <a:t>Introduce </a:t>
            </a:r>
            <a:r>
              <a:rPr lang="en-US" altLang="en-US" sz="1800" i="1" dirty="0" err="1"/>
              <a:t>Hirudo</a:t>
            </a:r>
            <a:r>
              <a:rPr lang="en-US" altLang="en-US" sz="1800" i="1" dirty="0"/>
              <a:t> </a:t>
            </a:r>
            <a:r>
              <a:rPr lang="en-US" altLang="en-US" sz="1800" i="1" dirty="0" err="1"/>
              <a:t>medicinalis</a:t>
            </a:r>
            <a:r>
              <a:rPr lang="en-US" altLang="en-US" sz="1800" dirty="0"/>
              <a:t> to the site that injects:</a:t>
            </a:r>
          </a:p>
          <a:p>
            <a:pPr lvl="2" eaLnBrk="1" hangingPunct="1"/>
            <a:r>
              <a:rPr lang="en-US" altLang="en-US" sz="1800" dirty="0"/>
              <a:t>Local vasodilator</a:t>
            </a:r>
          </a:p>
          <a:p>
            <a:pPr lvl="2" eaLnBrk="1" hangingPunct="1"/>
            <a:r>
              <a:rPr lang="en-US" altLang="en-US" sz="1800" dirty="0"/>
              <a:t>Local anesthetic</a:t>
            </a:r>
          </a:p>
          <a:p>
            <a:pPr lvl="2" eaLnBrk="1" hangingPunct="1"/>
            <a:r>
              <a:rPr lang="en-US" altLang="en-US" sz="1800" dirty="0"/>
              <a:t>Hirudin, an anticoagulant</a:t>
            </a:r>
          </a:p>
          <a:p>
            <a:pPr lvl="1" eaLnBrk="1" hangingPunct="1"/>
            <a:r>
              <a:rPr lang="en-US" altLang="en-US" sz="1800" dirty="0"/>
              <a:t>Allow the leech to engorge and fall off</a:t>
            </a:r>
          </a:p>
          <a:p>
            <a:pPr eaLnBrk="1" hangingPunct="1"/>
            <a:r>
              <a:rPr lang="en-US" altLang="en-US" dirty="0"/>
              <a:t>Present day</a:t>
            </a:r>
          </a:p>
          <a:p>
            <a:pPr lvl="1" eaLnBrk="1" hangingPunct="1"/>
            <a:r>
              <a:rPr lang="en-US" altLang="en-US" sz="1800" dirty="0"/>
              <a:t>Used in microsurgical replantation </a:t>
            </a:r>
          </a:p>
        </p:txBody>
      </p:sp>
      <p:sp>
        <p:nvSpPr>
          <p:cNvPr id="5" name="Rectangle 2">
            <a:extLst>
              <a:ext uri="{FF2B5EF4-FFF2-40B4-BE49-F238E27FC236}">
                <a16:creationId xmlns:a16="http://schemas.microsoft.com/office/drawing/2014/main" id="{062031C3-7D24-4C87-94F5-37EFE9F1FDE8}"/>
              </a:ext>
            </a:extLst>
          </p:cNvPr>
          <p:cNvSpPr>
            <a:spLocks noGrp="1" noChangeArrowheads="1"/>
          </p:cNvSpPr>
          <p:nvPr>
            <p:ph type="title"/>
          </p:nvPr>
        </p:nvSpPr>
        <p:spPr>
          <a:xfrm>
            <a:off x="252413" y="1123950"/>
            <a:ext cx="2947987" cy="4600575"/>
          </a:xfrm>
        </p:spPr>
        <p:txBody>
          <a:bodyPr/>
          <a:lstStyle/>
          <a:p>
            <a:pPr eaLnBrk="1" hangingPunct="1">
              <a:defRPr/>
            </a:pPr>
            <a:endParaRPr lang="en-US" dirty="0">
              <a:solidFill>
                <a:schemeClr val="hlink"/>
              </a:solidFill>
              <a:cs typeface="+mj-cs"/>
            </a:endParaRPr>
          </a:p>
        </p:txBody>
      </p:sp>
      <p:sp>
        <p:nvSpPr>
          <p:cNvPr id="6" name="Rectangle 2">
            <a:extLst>
              <a:ext uri="{FF2B5EF4-FFF2-40B4-BE49-F238E27FC236}">
                <a16:creationId xmlns:a16="http://schemas.microsoft.com/office/drawing/2014/main" id="{DA9F2D2F-F84D-43AC-8CA3-5A02ED17375A}"/>
              </a:ext>
            </a:extLst>
          </p:cNvPr>
          <p:cNvSpPr txBox="1">
            <a:spLocks noChangeArrowheads="1"/>
          </p:cNvSpPr>
          <p:nvPr/>
        </p:nvSpPr>
        <p:spPr>
          <a:xfrm>
            <a:off x="3537744" y="863600"/>
            <a:ext cx="7977187" cy="929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r>
              <a:rPr lang="en-US" dirty="0">
                <a:solidFill>
                  <a:schemeClr val="tx1"/>
                </a:solidFill>
              </a:rPr>
              <a:t>Leeching</a:t>
            </a:r>
          </a:p>
        </p:txBody>
      </p:sp>
    </p:spTree>
    <p:extLst>
      <p:ext uri="{BB962C8B-B14F-4D97-AF65-F5344CB8AC3E}">
        <p14:creationId xmlns:p14="http://schemas.microsoft.com/office/powerpoint/2010/main" val="29613836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98</TotalTime>
  <Words>2573</Words>
  <Application>Microsoft Office PowerPoint</Application>
  <PresentationFormat>Widescreen</PresentationFormat>
  <Paragraphs>343</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Corbel</vt:lpstr>
      <vt:lpstr>Trebuchet MS</vt:lpstr>
      <vt:lpstr>Verdana</vt:lpstr>
      <vt:lpstr>Wingdings 2</vt:lpstr>
      <vt:lpstr>Frame</vt:lpstr>
      <vt:lpstr>Phlebotomy Technician Program</vt:lpstr>
      <vt:lpstr>Chapter 1: Phlebotomy: Past and Present and the Healthcare Setting</vt:lpstr>
      <vt:lpstr>PowerPoint Presentation</vt:lpstr>
      <vt:lpstr>PowerPoint Presentation</vt:lpstr>
      <vt:lpstr>PowerPoint Presentation</vt:lpstr>
      <vt:lpstr>Phlebotomy:  A Historical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NAACLS Entry Level Competencies Met in This Chapter  </vt:lpstr>
      <vt:lpstr>NAACLS Entry Level Competencies Met in This Chapter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Phlebotomy Technician Program</dc:title>
  <dc:creator>eyvate thompson</dc:creator>
  <cp:lastModifiedBy>eyvate thompson</cp:lastModifiedBy>
  <cp:revision>1</cp:revision>
  <dcterms:created xsi:type="dcterms:W3CDTF">2021-12-18T00:43:06Z</dcterms:created>
  <dcterms:modified xsi:type="dcterms:W3CDTF">2021-12-18T13:00:18Z</dcterms:modified>
</cp:coreProperties>
</file>