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4" r:id="rId1"/>
  </p:sldMasterIdLst>
  <p:notesMasterIdLst>
    <p:notesMasterId r:id="rId61"/>
  </p:notesMasterIdLst>
  <p:handoutMasterIdLst>
    <p:handoutMasterId r:id="rId62"/>
  </p:handoutMasterIdLst>
  <p:sldIdLst>
    <p:sldId id="256" r:id="rId2"/>
    <p:sldId id="412" r:id="rId3"/>
    <p:sldId id="369" r:id="rId4"/>
    <p:sldId id="370" r:id="rId5"/>
    <p:sldId id="372" r:id="rId6"/>
    <p:sldId id="373" r:id="rId7"/>
    <p:sldId id="375" r:id="rId8"/>
    <p:sldId id="376" r:id="rId9"/>
    <p:sldId id="409" r:id="rId10"/>
    <p:sldId id="377" r:id="rId11"/>
    <p:sldId id="378" r:id="rId12"/>
    <p:sldId id="379" r:id="rId13"/>
    <p:sldId id="352" r:id="rId14"/>
    <p:sldId id="368" r:id="rId15"/>
    <p:sldId id="357" r:id="rId16"/>
    <p:sldId id="366" r:id="rId17"/>
    <p:sldId id="347" r:id="rId18"/>
    <p:sldId id="332" r:id="rId19"/>
    <p:sldId id="358" r:id="rId20"/>
    <p:sldId id="359" r:id="rId21"/>
    <p:sldId id="363" r:id="rId22"/>
    <p:sldId id="365" r:id="rId23"/>
    <p:sldId id="349" r:id="rId24"/>
    <p:sldId id="350" r:id="rId25"/>
    <p:sldId id="335" r:id="rId26"/>
    <p:sldId id="323" r:id="rId27"/>
    <p:sldId id="307" r:id="rId28"/>
    <p:sldId id="308" r:id="rId29"/>
    <p:sldId id="346" r:id="rId30"/>
    <p:sldId id="351" r:id="rId31"/>
    <p:sldId id="309" r:id="rId32"/>
    <p:sldId id="336" r:id="rId33"/>
    <p:sldId id="371" r:id="rId34"/>
    <p:sldId id="361" r:id="rId35"/>
    <p:sldId id="338" r:id="rId36"/>
    <p:sldId id="367" r:id="rId37"/>
    <p:sldId id="381" r:id="rId38"/>
    <p:sldId id="382" r:id="rId39"/>
    <p:sldId id="383" r:id="rId40"/>
    <p:sldId id="388" r:id="rId41"/>
    <p:sldId id="389" r:id="rId42"/>
    <p:sldId id="411" r:id="rId43"/>
    <p:sldId id="410" r:id="rId44"/>
    <p:sldId id="384" r:id="rId45"/>
    <p:sldId id="385" r:id="rId46"/>
    <p:sldId id="386" r:id="rId47"/>
    <p:sldId id="387" r:id="rId48"/>
    <p:sldId id="408" r:id="rId49"/>
    <p:sldId id="390" r:id="rId50"/>
    <p:sldId id="395" r:id="rId51"/>
    <p:sldId id="397" r:id="rId52"/>
    <p:sldId id="406" r:id="rId53"/>
    <p:sldId id="391" r:id="rId54"/>
    <p:sldId id="399" r:id="rId55"/>
    <p:sldId id="401" r:id="rId56"/>
    <p:sldId id="393" r:id="rId57"/>
    <p:sldId id="403" r:id="rId58"/>
    <p:sldId id="404" r:id="rId59"/>
    <p:sldId id="407" r:id="rId6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4CF"/>
    <a:srgbClr val="1B7EE1"/>
    <a:srgbClr val="1973CD"/>
    <a:srgbClr val="1666B6"/>
    <a:srgbClr val="0C66C0"/>
    <a:srgbClr val="0066CC"/>
    <a:srgbClr val="0099FF"/>
    <a:srgbClr val="186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5201" autoAdjust="0"/>
  </p:normalViewPr>
  <p:slideViewPr>
    <p:cSldViewPr snapToGrid="0">
      <p:cViewPr varScale="1">
        <p:scale>
          <a:sx n="70" d="100"/>
          <a:sy n="70" d="100"/>
        </p:scale>
        <p:origin x="2840" y="192"/>
      </p:cViewPr>
      <p:guideLst>
        <p:guide orient="horz" pos="2160"/>
        <p:guide pos="2880"/>
        <p:guide pos="2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680" y="-72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02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fld id="{AAF45E09-8893-274D-9200-00138F12A3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4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696913"/>
            <a:ext cx="4640262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200" y="4389438"/>
            <a:ext cx="50292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02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fld id="{5A32238B-527A-ED42-9E9D-2C5C91CC9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6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Geneva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Geneva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Geneva" charset="-128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7BE6D4-C6BC-CA44-B395-4EE43F0D038D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1250" y="696913"/>
            <a:ext cx="4643438" cy="34813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8AEF50-C3F5-5440-A421-80713232FED8}" type="slidenum">
              <a:rPr lang="en-US" sz="1200">
                <a:latin typeface="Times New Roman" charset="0"/>
              </a:rPr>
              <a:pPr/>
              <a:t>10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1250" y="696913"/>
            <a:ext cx="4643438" cy="3481387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9101F8-13D5-7A4F-89DB-4DF502D191C3}" type="slidenum">
              <a:rPr lang="en-US" sz="1200">
                <a:latin typeface="Times New Roman" charset="0"/>
              </a:rPr>
              <a:pPr/>
              <a:t>11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9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17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984B4F-3F0C-414E-9418-CDE3E6620C81}" type="slidenum">
              <a:rPr lang="en-US" sz="1200">
                <a:latin typeface="Calibri" charset="0"/>
              </a:rPr>
              <a:pPr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1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2F90D4-F1D8-F74E-A7BB-269F8A7B8483}" type="slidenum">
              <a:rPr lang="en-US" sz="1200">
                <a:latin typeface="Calibri" charset="0"/>
              </a:rPr>
              <a:pPr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52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14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8759BE-57C4-9A40-BAF5-35A71AEFC61F}" type="slidenum">
              <a:rPr lang="en-US" sz="1200">
                <a:latin typeface="Times New Roman" charset="0"/>
              </a:rPr>
              <a:pPr/>
              <a:t>18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1EC73D-FAAA-2D48-8C8F-43EEC692C040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C8C738-DC08-344F-8871-5054950BEBA7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4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sz="1100" dirty="0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75AD11-A55D-5245-A17C-6C0A77E9C962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010F32-4E89-F846-8A09-5BE9C5AE134D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57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878C72-19C6-194B-BC3D-57C0680E7EE7}" type="slidenum">
              <a:rPr lang="en-US" sz="1200">
                <a:latin typeface="Times New Roman" charset="0"/>
              </a:rPr>
              <a:pPr/>
              <a:t>25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BEDC14-23CD-4148-8E32-437E9DD58D4E}" type="slidenum">
              <a:rPr lang="en-US" sz="1200">
                <a:latin typeface="Times New Roman" charset="0"/>
              </a:rPr>
              <a:pPr/>
              <a:t>26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B7C5F4-03F9-4D41-BF8C-9174288811C1}" type="slidenum">
              <a:rPr lang="en-US" sz="1200">
                <a:latin typeface="Times New Roman" charset="0"/>
              </a:rPr>
              <a:pPr/>
              <a:t>27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7623C6-A229-4548-A79B-8A0BEA9F7753}" type="slidenum">
              <a:rPr lang="en-US" sz="1200">
                <a:latin typeface="Times New Roman" charset="0"/>
              </a:rPr>
              <a:pPr/>
              <a:t>28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95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4C3D2C-ACEB-6342-AF2D-8D49D1E7E7F9}" type="slidenum">
              <a:rPr lang="en-US" sz="1200">
                <a:latin typeface="Times New Roman" charset="0"/>
              </a:rPr>
              <a:pPr/>
              <a:t>30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156F6D-73DA-FA4C-BFD5-D726089229FF}" type="slidenum">
              <a:rPr lang="en-US" sz="1200">
                <a:latin typeface="Times New Roman" charset="0"/>
              </a:rPr>
              <a:pPr/>
              <a:t>31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C8C738-DC08-344F-8871-5054950BEBA7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DF078D-BDC9-6D46-B015-6ACF839880EA}" type="slidenum">
              <a:rPr lang="en-US" sz="1200">
                <a:latin typeface="Times New Roman" charset="0"/>
              </a:rPr>
              <a:pPr/>
              <a:t>32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1DF405-EB56-B44C-AF58-3E0102D8E105}" type="slidenum">
              <a:rPr lang="en-US" sz="1200">
                <a:latin typeface="Calibri" charset="0"/>
              </a:rPr>
              <a:pPr/>
              <a:t>33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31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49F68D-E79C-EA41-8921-36A92AE4050B}" type="slidenum">
              <a:rPr lang="en-US" sz="1200">
                <a:latin typeface="Times New Roman" charset="0"/>
              </a:rPr>
              <a:pPr/>
              <a:t>35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8517C3-2DA9-4940-9C4B-7A482798EAC2}" type="slidenum">
              <a:rPr lang="en-US" sz="1200">
                <a:latin typeface="Calibri" charset="0"/>
              </a:rPr>
              <a:pPr/>
              <a:t>36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38C469-9BF5-2146-A31A-D95A215F4F4D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84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710F1C-4784-B046-A139-8F3AF1F1A3C1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D71FEE-DC66-2242-83E0-211FB86203BA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D71FEE-DC66-2242-83E0-211FB86203BA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3937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67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D71FEE-DC66-2242-83E0-211FB86203BA}" type="slidenum">
              <a:rPr lang="en-US" sz="1200"/>
              <a:pPr eaLnBrk="1" hangingPunct="1"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384544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7A8BDE-2260-F24D-9A58-941A35326FC3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D01370-0820-0049-A73F-227E28278DBA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243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348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443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E7FA51-F0B1-AB40-BF18-31221917E074}" type="slidenum">
              <a:rPr lang="en-US" sz="1200"/>
              <a:pPr eaLnBrk="1" hangingPunct="1"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sym typeface="Wingdings" panose="05000000000000000000" pitchFamily="2" charset="2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8127E7-A4E1-EB4B-8C88-F03791FA3579}" type="slidenum">
              <a:rPr lang="en-US" sz="1200"/>
              <a:pPr eaLnBrk="1" hangingPunct="1"/>
              <a:t>50</a:t>
            </a:fld>
            <a:endParaRPr 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E412C3-7B16-F443-8E08-FE835E9F34E7}" type="slidenum">
              <a:rPr lang="en-US" sz="1200"/>
              <a:pPr eaLnBrk="1" hangingPunct="1"/>
              <a:t>51</a:t>
            </a:fld>
            <a:endParaRPr 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1250" y="696913"/>
            <a:ext cx="4643438" cy="34813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D6599A-1C1C-8F49-AB6D-E9B0B57E76FE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EB294D-50E7-4E48-968D-819CC5D0280B}" type="slidenum">
              <a:rPr lang="en-US" sz="1200"/>
              <a:pPr eaLnBrk="1" hangingPunct="1"/>
              <a:t>53</a:t>
            </a:fld>
            <a:endParaRPr 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302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CDC808-30B8-094D-A356-007ADB6025BE}" type="slidenum">
              <a:rPr lang="en-US" sz="1200"/>
              <a:pPr eaLnBrk="1" hangingPunct="1"/>
              <a:t>55</a:t>
            </a:fld>
            <a:endParaRPr lang="en-US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914B94-710A-1F48-ACB7-AAD710C133F7}" type="slidenum">
              <a:rPr lang="en-US" sz="1200"/>
              <a:pPr eaLnBrk="1" hangingPunct="1"/>
              <a:t>56</a:t>
            </a:fld>
            <a:endParaRPr 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03ED32-6353-E145-8CF2-404FDDF3F473}" type="slidenum">
              <a:rPr lang="en-US" sz="1200"/>
              <a:pPr eaLnBrk="1" hangingPunct="1"/>
              <a:t>57</a:t>
            </a:fld>
            <a:endParaRPr lang="en-US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DEA098-91FB-9542-B053-75194070CDC8}" type="slidenum">
              <a:rPr lang="en-US" sz="1200"/>
              <a:pPr eaLnBrk="1" hangingPunct="1"/>
              <a:t>58</a:t>
            </a:fld>
            <a:endParaRPr lang="en-US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238B-527A-ED42-9E9D-2C5C91CC94C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1250" y="696913"/>
            <a:ext cx="4643438" cy="3481387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sym typeface="Wingdings" panose="05000000000000000000" pitchFamily="2" charset="2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C44F06-E114-204C-BBFD-C96385FC6DB4}" type="slidenum">
              <a:rPr lang="en-US" sz="1200">
                <a:latin typeface="Times New Roman" charset="0"/>
              </a:rPr>
              <a:pPr/>
              <a:t>6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1250" y="696913"/>
            <a:ext cx="4643438" cy="3481387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48A85A-31A9-1145-9079-0DA85DBDC009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1250" y="696913"/>
            <a:ext cx="4643438" cy="3481387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7A8325-4B1E-1A40-A92F-341FE0E3A57E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1250" y="696913"/>
            <a:ext cx="4643438" cy="3481387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7A8325-4B1E-1A40-A92F-341FE0E3A57E}" type="slidenum">
              <a:rPr lang="en-US" sz="1200">
                <a:latin typeface="Times New Roman" charset="0"/>
              </a:rPr>
              <a:pPr/>
              <a:t>9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7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5AEF-B73E-9441-AE28-B605B0176269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EAA97-39A1-F14F-806A-C36265149F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Master slide">
            <a:extLst>
              <a:ext uri="{FF2B5EF4-FFF2-40B4-BE49-F238E27FC236}">
                <a16:creationId xmlns:a16="http://schemas.microsoft.com/office/drawing/2014/main" id="{E29D87BE-1F36-49DE-8A01-495853A5F1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CF14EE9A-6E98-4C9A-B78D-1C28259E13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/>
              <a:t>Copyright © 2014 Wolters Kluwer Health | Lippincott Williams &amp; Wilkins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931EA3E3-4A8C-4C97-91F3-5C3A753C31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9200" y="2667000"/>
            <a:ext cx="6705600" cy="3505200"/>
          </a:xfrm>
          <a:prstGeom prst="rect">
            <a:avLst/>
          </a:prstGeom>
          <a:noFill/>
          <a:ln w="19050">
            <a:solidFill>
              <a:srgbClr val="1974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41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000-DC7A-6F49-8A90-6E315A2A07A4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FC24-9C05-FE4B-B541-36AB0095F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8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000-DC7A-6F49-8A90-6E315A2A07A4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FC24-9C05-FE4B-B541-36AB0095F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9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000-DC7A-6F49-8A90-6E315A2A07A4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FC24-9C05-FE4B-B541-36AB0095FE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66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000-DC7A-6F49-8A90-6E315A2A07A4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FC24-9C05-FE4B-B541-36AB0095F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64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000-DC7A-6F49-8A90-6E315A2A07A4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FC24-9C05-FE4B-B541-36AB0095F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12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000-DC7A-6F49-8A90-6E315A2A07A4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FC24-9C05-FE4B-B541-36AB0095F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8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4A70-E4C7-5248-B42C-39D2A9950896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7507-3DF7-6C4C-832B-12DFB5121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1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9036-F890-2F4C-ADA9-6610443A78C8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9D016-A485-AF41-A03E-7C1C441E9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12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00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75B5-D658-0F48-9F2C-7D326B94FF17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D424-59F5-6C46-9276-8EFE107BE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7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F069-DDA4-1D42-A4BF-2B261E30B434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CFDB-C31F-184E-8E12-CB9BB0017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E8A9-B835-484D-84E5-4C2042B3C6D0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D67A-DA05-A24C-B65E-3BE34F1D0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0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D52-5148-BC40-B350-F3112682D292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158-134F-2F4B-9BFE-7E3183738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9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0F59-770E-0D4B-9185-42C0BC833CE6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8860-D8EF-3948-B5CB-8829AC92C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B30E-AB07-BE46-B791-F00856F2B35C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8DDE-D075-CA43-A2B3-7DFD30129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7926-4285-E247-AD28-6500539E8949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7A7-1569-754A-A1F3-79CCFB782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0F1A-32EF-FD4A-8F59-8FC89B2989EB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09EC-DECB-294D-B1FF-AFC609F86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1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D30000-DC7A-6F49-8A90-6E315A2A07A4}" type="datetimeFigureOut">
              <a:rPr lang="en-US" smtClean="0"/>
              <a:pPr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7FC24-9C05-FE4B-B541-36AB0095FE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6" descr="All Slide">
            <a:extLst>
              <a:ext uri="{FF2B5EF4-FFF2-40B4-BE49-F238E27FC236}">
                <a16:creationId xmlns:a16="http://schemas.microsoft.com/office/drawing/2014/main" id="{4DD7E905-37F3-4E35-8839-9B3DDB05AD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2CA51523-5A60-479F-9DE2-FA83C147E7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/>
              <a:t>Copyright © 2014 Wolters Kluwer Health |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2630302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lG_pxiKz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81124"/>
          </a:xfrm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br>
              <a:rPr lang="en-US" sz="4000" dirty="0">
                <a:solidFill>
                  <a:schemeClr val="accent1">
                    <a:tint val="83000"/>
                    <a:satMod val="150000"/>
                  </a:schemeClr>
                </a:solidFill>
                <a:latin typeface="Verdana" charset="0"/>
                <a:ea typeface="+mj-ea"/>
              </a:rPr>
            </a:br>
            <a:br>
              <a:rPr lang="en-US" sz="4000" dirty="0">
                <a:solidFill>
                  <a:schemeClr val="accent1">
                    <a:tint val="83000"/>
                    <a:satMod val="150000"/>
                  </a:schemeClr>
                </a:solidFill>
                <a:latin typeface="Verdana" charset="0"/>
                <a:ea typeface="+mj-ea"/>
              </a:rPr>
            </a:br>
            <a:r>
              <a:rPr lang="en-US" sz="1800" dirty="0">
                <a:solidFill>
                  <a:schemeClr val="accent1">
                    <a:tint val="83000"/>
                    <a:satMod val="150000"/>
                  </a:schemeClr>
                </a:solidFill>
                <a:latin typeface="Verdana" charset="0"/>
                <a:ea typeface="+mj-ea"/>
              </a:rPr>
              <a:t> </a:t>
            </a:r>
            <a:r>
              <a:rPr lang="en-US" sz="3600" dirty="0">
                <a:solidFill>
                  <a:schemeClr val="accent1">
                    <a:tint val="83000"/>
                    <a:satMod val="150000"/>
                  </a:schemeClr>
                </a:solidFill>
                <a:latin typeface="Verdana" charset="0"/>
                <a:ea typeface="+mj-ea"/>
              </a:rPr>
              <a:t>Heart Failure, Pulmonary Hypertension, CAD, Angina, &amp; MI</a:t>
            </a:r>
            <a:endParaRPr lang="en-US" sz="4000" dirty="0">
              <a:solidFill>
                <a:schemeClr val="accent1">
                  <a:tint val="83000"/>
                  <a:satMod val="150000"/>
                </a:schemeClr>
              </a:solidFill>
              <a:latin typeface="Verdana" charset="0"/>
              <a:ea typeface="+mj-ea"/>
            </a:endParaRP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925"/>
            <a:ext cx="91440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225070"/>
            <a:ext cx="8778240" cy="140053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Pulmonary Hypertension—Management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39" y="1300480"/>
            <a:ext cx="8453120" cy="500733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ea typeface="+mn-ea"/>
              </a:rPr>
              <a:t>What is the ultimate goal?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>
                <a:ea typeface="+mn-ea"/>
              </a:rPr>
              <a:t>Standardized treatment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>
                <a:ea typeface="+mn-ea"/>
              </a:rPr>
              <a:t>O2 with ____________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>
                <a:ea typeface="+mn-ea"/>
              </a:rPr>
              <a:t>Diuretics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>
                <a:ea typeface="+mn-ea"/>
              </a:rPr>
              <a:t>Anticoagulants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>
                <a:ea typeface="+mn-ea"/>
              </a:rPr>
              <a:t>Digoxin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>
                <a:ea typeface="+mn-ea"/>
              </a:rPr>
              <a:t>Calcium Channel Blockers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000" dirty="0">
                <a:ea typeface="+mn-ea"/>
              </a:rPr>
              <a:t>Vasodilators</a:t>
            </a:r>
          </a:p>
          <a:p>
            <a:pPr marL="45720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240" y="282788"/>
            <a:ext cx="9144000" cy="706964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Pulmonary Hypertension—Nursing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95" y="1276668"/>
            <a:ext cx="8460105" cy="5298544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>
                <a:ea typeface="+mn-ea"/>
              </a:rPr>
              <a:t>Know the medications that are given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>
                <a:ea typeface="+mn-ea"/>
              </a:rPr>
              <a:t>Know the procedures and post care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>
                <a:ea typeface="+mn-ea"/>
              </a:rPr>
              <a:t>Know who is at risk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>
                <a:ea typeface="+mn-ea"/>
              </a:rPr>
              <a:t>Knowledge about oxygen and home oxygen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09562" y="410845"/>
            <a:ext cx="8524875" cy="388938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Heart Failure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46075" y="1352550"/>
            <a:ext cx="8509000" cy="5162550"/>
          </a:xfrm>
        </p:spPr>
        <p:txBody>
          <a:bodyPr rtlCol="0"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A myocardial disease in which there is a problem with either the __________ of the heart or the __________ of the heart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Two Forms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Systolic Failure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Diastolic Failure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The heart is unable to pump sufficient blood to meet the needs of the tissues for oxygen and other nutrients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Characterized by two things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Progressive, lifelong disorder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How is it managed?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5600"/>
            <a:ext cx="8905875" cy="1143000"/>
          </a:xfrm>
        </p:spPr>
        <p:txBody>
          <a:bodyPr rtlCol="0"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Acute vs. Chronic Heart Failure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>
          <a:xfrm>
            <a:off x="441620" y="1498600"/>
            <a:ext cx="8235020" cy="50038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entury Gothic" charset="0"/>
                <a:cs typeface="Times New Roman" charset="0"/>
              </a:rPr>
              <a:t>Used to describe the ________ and __________ of symptoms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entury Gothic" charset="0"/>
                <a:cs typeface="Times New Roman" charset="0"/>
              </a:rPr>
              <a:t>Acute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entury Gothic" charset="0"/>
                <a:cs typeface="Times New Roman" charset="0"/>
              </a:rPr>
              <a:t>Chronic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entury Gothic" charset="0"/>
                <a:cs typeface="Times New Roman" charset="0"/>
              </a:rPr>
              <a:t>If the cause of acute symptoms are not reversed </a:t>
            </a:r>
            <a:r>
              <a:rPr lang="en-US" sz="2400" dirty="0">
                <a:latin typeface="Century Gothic" charset="0"/>
                <a:cs typeface="Times New Roman" charset="0"/>
                <a:sym typeface="Wingdings" panose="05000000000000000000" pitchFamily="2" charset="2"/>
              </a:rPr>
              <a:t> then heart failure becomes __________</a:t>
            </a:r>
            <a:endParaRPr lang="en-US" sz="2400" dirty="0"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8F9B064-985A-4308-A814-C01F706A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600"/>
            <a:ext cx="8905875" cy="1143000"/>
          </a:xfrm>
        </p:spPr>
        <p:txBody>
          <a:bodyPr rtlCol="0"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Acute vs. Chronic Heart Failure cont.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38AD65-4455-4EBA-993D-1B96CC42C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77073"/>
            <a:ext cx="8601075" cy="4687887"/>
          </a:xfrm>
        </p:spPr>
        <p:txBody>
          <a:bodyPr rtlCol="0"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Geneva" charset="-128"/>
              </a:rPr>
              <a:t>Acute Heart Failure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Geneva" charset="-128"/>
              </a:rPr>
              <a:t>Occurs _____________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Geneva" charset="-128"/>
              </a:rPr>
              <a:t>Symptoms progressive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Geneva" charset="-128"/>
              </a:rPr>
              <a:t>Reverse the cause if possible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Geneva" charset="-128"/>
              </a:rPr>
              <a:t>Chronic Heart Failure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Geneva" charset="-128"/>
              </a:rPr>
              <a:t>Occurs ______________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Geneva" charset="-128"/>
              </a:rPr>
              <a:t>Symptoms represent patient’s baseline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Geneva" charset="-128"/>
              </a:rPr>
              <a:t>Symptoms don’t disappear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Geneva" charset="-128"/>
              </a:rPr>
              <a:t>Stable periods interrupted by acute episodes</a:t>
            </a:r>
            <a:endParaRPr lang="en-US" sz="1800" dirty="0">
              <a:solidFill>
                <a:schemeClr val="accent2">
                  <a:lumMod val="40000"/>
                  <a:lumOff val="60000"/>
                </a:schemeClr>
              </a:solidFill>
              <a:ea typeface="+mn-ea"/>
            </a:endParaRP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NCLEX Question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>
          <a:xfrm>
            <a:off x="258740" y="1504285"/>
            <a:ext cx="8400550" cy="4900997"/>
          </a:xfrm>
        </p:spPr>
        <p:txBody>
          <a:bodyPr/>
          <a:lstStyle/>
          <a:p>
            <a:r>
              <a:rPr lang="en-US" dirty="0">
                <a:latin typeface="Century Gothic" charset="0"/>
                <a:cs typeface="ＭＳ Ｐゴシック" charset="0"/>
              </a:rPr>
              <a:t>A 56-year-old male presented to the emergency department with chest pain and shortness of breath that occurred suddenly. He was admitted to the unit for management of a myocardial infarction and heart failure. Measurement of his heart size and ejection fraction (EF) at the catheterization showed an EF of 30% and a normal size heart. Which of the following statements best describes acute heart failure?</a:t>
            </a:r>
          </a:p>
          <a:p>
            <a:pPr lvl="1"/>
            <a:r>
              <a:rPr lang="en-US" sz="2000" dirty="0">
                <a:latin typeface="Century Gothic" charset="0"/>
                <a:cs typeface="ＭＳ Ｐゴシック" charset="0"/>
              </a:rPr>
              <a:t>A. Symptoms develop gradually over months.</a:t>
            </a:r>
          </a:p>
          <a:p>
            <a:pPr lvl="1"/>
            <a:r>
              <a:rPr lang="en-US" sz="2000" dirty="0">
                <a:latin typeface="Century Gothic" charset="0"/>
                <a:cs typeface="ＭＳ Ｐゴシック" charset="0"/>
              </a:rPr>
              <a:t>B. Symptoms develop quickly over hours to days.</a:t>
            </a:r>
          </a:p>
          <a:p>
            <a:pPr lvl="1"/>
            <a:r>
              <a:rPr lang="en-US" sz="2000" dirty="0">
                <a:latin typeface="Century Gothic" charset="0"/>
                <a:cs typeface="ＭＳ Ｐゴシック" charset="0"/>
              </a:rPr>
              <a:t>C. Symptoms occur with exertion.</a:t>
            </a:r>
          </a:p>
          <a:p>
            <a:pPr lvl="1"/>
            <a:r>
              <a:rPr lang="en-US" sz="2000" dirty="0">
                <a:latin typeface="Century Gothic" charset="0"/>
                <a:cs typeface="ＭＳ Ｐゴシック" charset="0"/>
              </a:rPr>
              <a:t>D. Symptoms are minimal even with exertion.</a:t>
            </a:r>
          </a:p>
          <a:p>
            <a:endParaRPr lang="en-US" sz="1800" dirty="0">
              <a:latin typeface="Century Gothic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82881" y="346075"/>
            <a:ext cx="8776970" cy="820738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Right-Sided vs. Left-Sided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3" y="1256666"/>
            <a:ext cx="8460105" cy="5345112"/>
          </a:xfrm>
        </p:spPr>
        <p:txBody>
          <a:bodyPr rtlCol="0">
            <a:normAutofit/>
          </a:bodyPr>
          <a:lstStyle/>
          <a:p>
            <a:pPr marL="406908" indent="-342900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Geneva" charset="-128"/>
              </a:rPr>
              <a:t>Right-sided heart failure</a:t>
            </a:r>
          </a:p>
          <a:p>
            <a:pPr marL="880105" lvl="1" indent="-342900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Inability of the right ventricle to ________ or __________ sufficient blood into the peripheral tissues </a:t>
            </a:r>
          </a:p>
          <a:p>
            <a:pPr marL="537198" indent="-457200">
              <a:defRPr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ea typeface="Geneva" charset="-128"/>
              </a:rPr>
              <a:t>Left-sided heart failure </a:t>
            </a:r>
          </a:p>
          <a:p>
            <a:pPr marL="937254" lvl="1" indent="-457200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Left ventricle cannot effectively ____________ blood out of the ventricle</a:t>
            </a: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2000" i="1" dirty="0"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</a:rPr>
              <a:t>**Remember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</a:rPr>
              <a:t> in chronic HF patients may have both.</a:t>
            </a: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217713" y="296523"/>
            <a:ext cx="8540207" cy="13990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Clinical Manifestations</a:t>
            </a:r>
            <a:br>
              <a:rPr lang="en-US" alt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</a:br>
            <a:r>
              <a:rPr lang="en-US" alt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Right-Sided vs. Left-Sided Heart Failure</a:t>
            </a:r>
          </a:p>
        </p:txBody>
      </p:sp>
      <p:sp>
        <p:nvSpPr>
          <p:cNvPr id="29699" name="Content Placeholder 7"/>
          <p:cNvSpPr>
            <a:spLocks noGrp="1"/>
          </p:cNvSpPr>
          <p:nvPr>
            <p:ph sz="half" idx="1"/>
          </p:nvPr>
        </p:nvSpPr>
        <p:spPr>
          <a:xfrm>
            <a:off x="726100" y="1544320"/>
            <a:ext cx="8031820" cy="501715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entury Gothic" charset="0"/>
              </a:rPr>
              <a:t>Right-Sided</a:t>
            </a:r>
          </a:p>
          <a:p>
            <a:pPr lvl="1"/>
            <a:r>
              <a:rPr lang="en-US" dirty="0">
                <a:latin typeface="Century Gothic" charset="0"/>
              </a:rPr>
              <a:t>Viscera and __________ congestion</a:t>
            </a:r>
          </a:p>
          <a:p>
            <a:pPr lvl="1"/>
            <a:r>
              <a:rPr lang="en-US" dirty="0">
                <a:latin typeface="Century Gothic" charset="0"/>
              </a:rPr>
              <a:t>Jugular venous distention (JVD)</a:t>
            </a:r>
          </a:p>
          <a:p>
            <a:pPr lvl="1"/>
            <a:r>
              <a:rPr lang="en-US" dirty="0">
                <a:latin typeface="Century Gothic" charset="0"/>
              </a:rPr>
              <a:t>Dependent ________</a:t>
            </a:r>
          </a:p>
          <a:p>
            <a:pPr lvl="1"/>
            <a:r>
              <a:rPr lang="en-US" dirty="0">
                <a:latin typeface="Century Gothic" charset="0"/>
              </a:rPr>
              <a:t>Hepatomegaly</a:t>
            </a:r>
          </a:p>
          <a:p>
            <a:pPr lvl="1"/>
            <a:r>
              <a:rPr lang="en-US" dirty="0">
                <a:latin typeface="Century Gothic" charset="0"/>
              </a:rPr>
              <a:t>Ascites</a:t>
            </a:r>
          </a:p>
          <a:p>
            <a:pPr lvl="1"/>
            <a:r>
              <a:rPr lang="en-US" dirty="0">
                <a:latin typeface="Century Gothic" charset="0"/>
              </a:rPr>
              <a:t>Weight ________</a:t>
            </a:r>
          </a:p>
          <a:p>
            <a:r>
              <a:rPr lang="en-US" dirty="0">
                <a:latin typeface="Century Gothic" charset="0"/>
              </a:rPr>
              <a:t>Left-Sided</a:t>
            </a:r>
          </a:p>
          <a:p>
            <a:pPr lvl="1"/>
            <a:r>
              <a:rPr lang="en-US" dirty="0">
                <a:latin typeface="Century Gothic" charset="0"/>
              </a:rPr>
              <a:t>Pulmonary congestion, ____________</a:t>
            </a:r>
          </a:p>
          <a:p>
            <a:pPr lvl="1"/>
            <a:r>
              <a:rPr lang="en-US" dirty="0">
                <a:latin typeface="Century Gothic" charset="0"/>
              </a:rPr>
              <a:t>Ventricular gallop</a:t>
            </a:r>
          </a:p>
          <a:p>
            <a:pPr lvl="1"/>
            <a:r>
              <a:rPr lang="en-US" dirty="0">
                <a:latin typeface="Century Gothic" charset="0"/>
              </a:rPr>
              <a:t>Dyspnea on __________</a:t>
            </a:r>
          </a:p>
          <a:p>
            <a:pPr lvl="1"/>
            <a:r>
              <a:rPr lang="en-US" dirty="0">
                <a:latin typeface="Century Gothic" charset="0"/>
              </a:rPr>
              <a:t>Orthopnea</a:t>
            </a:r>
          </a:p>
          <a:p>
            <a:pPr lvl="1"/>
            <a:r>
              <a:rPr lang="en-US" dirty="0">
                <a:latin typeface="Century Gothic" charset="0"/>
              </a:rPr>
              <a:t>Dry, _______________ cough initially</a:t>
            </a:r>
          </a:p>
          <a:p>
            <a:pPr lvl="1"/>
            <a:r>
              <a:rPr lang="en-US" dirty="0">
                <a:latin typeface="Century Gothic" charset="0"/>
              </a:rPr>
              <a:t>Oliguria </a:t>
            </a:r>
          </a:p>
          <a:p>
            <a:pPr lvl="1"/>
            <a:endParaRPr lang="en-US" dirty="0">
              <a:latin typeface="Century Gothic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the nursing process as a framework for care of patients with heart failure.</a:t>
            </a:r>
          </a:p>
          <a:p>
            <a:r>
              <a:rPr lang="en-US" dirty="0"/>
              <a:t>Explain manifestations, medical and nursing management and their treatment to patients experiencing pulmonary hypertension.</a:t>
            </a:r>
          </a:p>
          <a:p>
            <a:r>
              <a:rPr lang="en-US" dirty="0"/>
              <a:t>Explain manifestations, medical and nursing management and their treatment to patients experiencing CAD or angina.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53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09600"/>
            <a:ext cx="8524875" cy="395288"/>
          </a:xfrm>
        </p:spPr>
        <p:txBody>
          <a:bodyPr rtlCol="0"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Question	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entury Gothic" charset="0"/>
                <a:cs typeface="ＭＳ Ｐゴシック" charset="0"/>
              </a:rPr>
              <a:t>Is the following statement true or false?</a:t>
            </a:r>
          </a:p>
          <a:p>
            <a:endParaRPr lang="en-US">
              <a:latin typeface="Century Gothic" charset="0"/>
              <a:cs typeface="ＭＳ Ｐゴシック" charset="0"/>
            </a:endParaRPr>
          </a:p>
          <a:p>
            <a:r>
              <a:rPr lang="en-US">
                <a:latin typeface="Century Gothic" charset="0"/>
                <a:cs typeface="ＭＳ Ｐゴシック" charset="0"/>
              </a:rPr>
              <a:t>The underlying result of heart failure is insufficient cardiac output.</a:t>
            </a:r>
          </a:p>
          <a:p>
            <a:endParaRPr lang="en-US">
              <a:latin typeface="Century Gothic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" y="330200"/>
            <a:ext cx="8634730" cy="823913"/>
          </a:xfrm>
        </p:spPr>
        <p:txBody>
          <a:bodyPr rtlCol="0"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Cardiac Output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>
          <a:xfrm>
            <a:off x="285750" y="1154113"/>
            <a:ext cx="8572500" cy="5373687"/>
          </a:xfrm>
        </p:spPr>
        <p:txBody>
          <a:bodyPr/>
          <a:lstStyle/>
          <a:p>
            <a:r>
              <a:rPr lang="en-US" dirty="0">
                <a:latin typeface="Century Gothic" charset="0"/>
                <a:cs typeface="Times New Roman" charset="0"/>
              </a:rPr>
              <a:t>Underlying result of heart failure is insufficient ___________________</a:t>
            </a:r>
          </a:p>
          <a:p>
            <a:r>
              <a:rPr lang="en-US" dirty="0">
                <a:latin typeface="Century Gothic" charset="0"/>
                <a:cs typeface="Times New Roman" charset="0"/>
              </a:rPr>
              <a:t>Oxygen demand</a:t>
            </a:r>
          </a:p>
          <a:p>
            <a:r>
              <a:rPr lang="en-US" dirty="0">
                <a:latin typeface="Century Gothic" charset="0"/>
                <a:cs typeface="Times New Roman" charset="0"/>
              </a:rPr>
              <a:t>Mechanical factors </a:t>
            </a:r>
          </a:p>
          <a:p>
            <a:pPr lvl="1"/>
            <a:r>
              <a:rPr lang="en-US" dirty="0">
                <a:latin typeface="Century Gothic" charset="0"/>
                <a:cs typeface="Times New Roman" charset="0"/>
              </a:rPr>
              <a:t>Stroke volume and heart rate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345440" y="371438"/>
            <a:ext cx="8453120" cy="140053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Heart Failure—Diagnostic Testing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583860" y="1504285"/>
            <a:ext cx="8214700" cy="47949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Echocardiogram-provides pictures of the heart valves and chambers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EF: How well your heart is pumping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What % is considered heart failure?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Chest x-ray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EKG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Electrolytes, BUN, Creatinine, CBC, UA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Assess factors that may be contributing to hear failure and/or the impact of the heart failure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BNP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23863" y="425450"/>
            <a:ext cx="8524875" cy="488950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Heart Failure—Medical Management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23863" y="1316673"/>
            <a:ext cx="7827962" cy="5270500"/>
          </a:xfrm>
        </p:spPr>
        <p:txBody>
          <a:bodyPr/>
          <a:lstStyle/>
          <a:p>
            <a:r>
              <a:rPr lang="en-US" dirty="0">
                <a:latin typeface="Verdana" charset="0"/>
                <a:cs typeface="ＭＳ Ｐゴシック" charset="0"/>
              </a:rPr>
              <a:t>Focuses on:</a:t>
            </a:r>
          </a:p>
          <a:p>
            <a:pPr lvl="1"/>
            <a:r>
              <a:rPr lang="en-US" dirty="0">
                <a:latin typeface="Verdana" charset="0"/>
                <a:cs typeface="ＭＳ Ｐゴシック" charset="0"/>
              </a:rPr>
              <a:t>Improvement of cardiac function by reducing preload and afterload</a:t>
            </a:r>
          </a:p>
          <a:p>
            <a:pPr lvl="1"/>
            <a:r>
              <a:rPr lang="en-US" dirty="0">
                <a:latin typeface="Verdana" charset="0"/>
                <a:cs typeface="ＭＳ Ｐゴシック" charset="0"/>
              </a:rPr>
              <a:t>Reduction of symptoms and improvement of functional status</a:t>
            </a:r>
          </a:p>
          <a:p>
            <a:pPr lvl="1"/>
            <a:r>
              <a:rPr lang="en-US" dirty="0">
                <a:latin typeface="Verdana" charset="0"/>
                <a:cs typeface="ＭＳ Ｐゴシック" charset="0"/>
              </a:rPr>
              <a:t>Stabilization of patient condition and lowering of the risk of hospitalization</a:t>
            </a:r>
          </a:p>
          <a:p>
            <a:pPr lvl="1"/>
            <a:r>
              <a:rPr lang="en-US" dirty="0">
                <a:latin typeface="Verdana" charset="0"/>
                <a:cs typeface="ＭＳ Ｐゴシック" charset="0"/>
              </a:rPr>
              <a:t>Delay of the progression of HF and extension of life expectancy</a:t>
            </a:r>
          </a:p>
          <a:p>
            <a:pPr lvl="1"/>
            <a:r>
              <a:rPr lang="en-US" dirty="0">
                <a:latin typeface="Verdana" charset="0"/>
                <a:cs typeface="ＭＳ Ｐゴシック" charset="0"/>
              </a:rPr>
              <a:t>Promotion of a lifestyle conducive to cardiac health</a:t>
            </a:r>
          </a:p>
          <a:p>
            <a:endParaRPr lang="en-US" dirty="0">
              <a:latin typeface="Verdana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309562"/>
            <a:ext cx="8524875" cy="387350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Heart Failure—Nursing Assessment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9562" y="1389063"/>
            <a:ext cx="7908925" cy="51593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Focus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Effectiveness of therapy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Patient’s ______________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S&amp;S of increased HF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Emotional or psychosocial response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Health history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Focus on S &amp; S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Physical Exam</a:t>
            </a:r>
          </a:p>
          <a:p>
            <a:pPr lvl="1"/>
            <a:r>
              <a:rPr lang="en-US" dirty="0">
                <a:latin typeface="Verdana" charset="0"/>
                <a:cs typeface="ＭＳ Ｐゴシック" charset="0"/>
              </a:rPr>
              <a:t>Mental status</a:t>
            </a:r>
          </a:p>
          <a:p>
            <a:pPr lvl="1"/>
            <a:r>
              <a:rPr lang="en-US" dirty="0">
                <a:latin typeface="Verdana" charset="0"/>
                <a:cs typeface="ＭＳ Ｐゴシック" charset="0"/>
              </a:rPr>
              <a:t>Lung sounds</a:t>
            </a:r>
          </a:p>
          <a:p>
            <a:pPr lvl="1"/>
            <a:r>
              <a:rPr lang="en-US" dirty="0">
                <a:latin typeface="Verdana" charset="0"/>
                <a:cs typeface="ＭＳ Ｐゴシック" charset="0"/>
              </a:rPr>
              <a:t>Heart sounds</a:t>
            </a:r>
          </a:p>
          <a:p>
            <a:pPr lvl="1"/>
            <a:r>
              <a:rPr lang="en-US" dirty="0">
                <a:latin typeface="Verdana" charset="0"/>
                <a:cs typeface="ＭＳ Ｐゴシック" charset="0"/>
              </a:rPr>
              <a:t>Fluid status</a:t>
            </a:r>
          </a:p>
          <a:p>
            <a:pPr lvl="1"/>
            <a:r>
              <a:rPr lang="en-US" dirty="0">
                <a:latin typeface="Verdana" charset="0"/>
                <a:cs typeface="ＭＳ Ｐゴシック" charset="0"/>
              </a:rPr>
              <a:t>Daily weight</a:t>
            </a:r>
          </a:p>
          <a:p>
            <a:pPr lvl="1"/>
            <a:r>
              <a:rPr lang="en-US" dirty="0">
                <a:latin typeface="Verdana" charset="0"/>
                <a:cs typeface="ＭＳ Ｐゴシック" charset="0"/>
              </a:rPr>
              <a:t>I&amp;O</a:t>
            </a:r>
          </a:p>
          <a:p>
            <a:pPr lvl="1"/>
            <a:r>
              <a:rPr lang="en-US" dirty="0">
                <a:latin typeface="Verdana" charset="0"/>
                <a:cs typeface="ＭＳ Ｐゴシック" charset="0"/>
              </a:rPr>
              <a:t>Assess response to medications</a:t>
            </a:r>
          </a:p>
          <a:p>
            <a:pPr>
              <a:lnSpc>
                <a:spcPct val="80000"/>
              </a:lnSpc>
            </a:pPr>
            <a:endParaRPr lang="en-US" dirty="0">
              <a:latin typeface="Verdana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Verdana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Verdana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725488"/>
            <a:ext cx="8524875" cy="38735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Heart Failure—Planning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00868" y="1617980"/>
            <a:ext cx="8109745" cy="4816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Goals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Promote activity and reduce fatigue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Relieve fluid overload symptoms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Decrease anxiety or increase the patient’s ability to manage anxiety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Encourage the patient to verbalize his or her ability to make decisions and influence outcomes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Verdana" charset="0"/>
                <a:cs typeface="ＭＳ Ｐゴシック" charset="0"/>
              </a:rPr>
              <a:t>Educate the patient and family about management of the therapeutic regimen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57187"/>
            <a:ext cx="8524875" cy="384175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Heart Failure—Nursing Interventions for Activity Intolerance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784985"/>
            <a:ext cx="8359140" cy="427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Verdana" charset="0"/>
                <a:cs typeface="ＭＳ Ｐゴシック" charset="0"/>
              </a:rPr>
              <a:t>Bed rest for acute exacerbations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Verdana" charset="0"/>
                <a:cs typeface="ＭＳ Ｐゴシック" charset="0"/>
              </a:rPr>
              <a:t>Encourage regular _______________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Verdana" charset="0"/>
                <a:cs typeface="ＭＳ Ｐゴシック" charset="0"/>
              </a:rPr>
              <a:t>Exercise training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Verdana" charset="0"/>
                <a:cs typeface="ＭＳ Ｐゴシック" charset="0"/>
              </a:rPr>
              <a:t>Pacing of activities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Verdana" charset="0"/>
                <a:cs typeface="ＭＳ Ｐゴシック" charset="0"/>
              </a:rPr>
              <a:t>Wait _______ hours after eating for physical activity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Verdana" charset="0"/>
                <a:cs typeface="ＭＳ Ｐゴシック" charset="0"/>
              </a:rPr>
              <a:t>Avoid activities in extreme hot, cold, or humid weather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Verdana" charset="0"/>
                <a:cs typeface="ＭＳ Ｐゴシック" charset="0"/>
              </a:rPr>
              <a:t>Modify activities to __________ energy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Verdana" charset="0"/>
                <a:cs typeface="ＭＳ Ｐゴシック" charset="0"/>
              </a:rPr>
              <a:t>Positioning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576263"/>
            <a:ext cx="8524875" cy="384175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Heart Failure—Nursing Interventions for Fluid Volume Excess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cs typeface="ＭＳ Ｐゴシック" charset="0"/>
              </a:rPr>
              <a:t>Assessment for ____________ of fluid overload 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Daily _________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I&amp;O 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Diuretic therapy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Fluid ________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Maintenance of _________ restriction</a:t>
            </a:r>
            <a:br>
              <a:rPr lang="en-US" dirty="0">
                <a:latin typeface="Verdana" charset="0"/>
                <a:cs typeface="ＭＳ Ｐゴシック" charset="0"/>
              </a:rPr>
            </a:br>
            <a:endParaRPr lang="en-US" b="1" dirty="0">
              <a:latin typeface="Verdana" charset="0"/>
              <a:cs typeface="ＭＳ Ｐゴシック" charset="0"/>
            </a:endParaRPr>
          </a:p>
          <a:p>
            <a:endParaRPr lang="en-US" b="1" dirty="0">
              <a:latin typeface="Verdana" charset="0"/>
              <a:cs typeface="ＭＳ Ｐゴシック" charset="0"/>
            </a:endParaRPr>
          </a:p>
          <a:p>
            <a:endParaRPr lang="en-US" dirty="0">
              <a:latin typeface="Verdana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12750" y="549275"/>
            <a:ext cx="8524875" cy="388938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Heart Failure—Nursing Interventions for Anxiety &amp; Powerlessness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1039813" y="1958975"/>
            <a:ext cx="7815262" cy="42799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Minimize stress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Promote physical comfort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Provide psychological support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Reassurance and taking part in decision making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Education on techniques to control anxiety and promote relaxation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Family support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Screen for depression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altLang="en-US" dirty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30213" y="830263"/>
            <a:ext cx="8524875" cy="395287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Pulmonary Hypertension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ea typeface="ＭＳ Ｐゴシック" pitchFamily="34" charset="-128"/>
              </a:rPr>
              <a:t>Elevated ________________ arterial pressure and secondary _______________ventricular failure.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ea typeface="ＭＳ Ｐゴシック" pitchFamily="34" charset="-128"/>
              </a:rPr>
              <a:t>Can not be measured indirectly 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altLang="en-US" dirty="0">
                <a:ea typeface="ＭＳ Ｐゴシック" pitchFamily="34" charset="-128"/>
              </a:rPr>
              <a:t>Recognition becomes hard until late progression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ea typeface="ＭＳ Ｐゴシック" pitchFamily="34" charset="-128"/>
              </a:rPr>
              <a:t>What are the risk factors?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altLang="en-US" dirty="0">
                <a:ea typeface="ＭＳ Ｐゴシック" pitchFamily="34" charset="-128"/>
                <a:hlinkClick r:id="rId3"/>
              </a:rPr>
              <a:t>https://www.youtube.com/watch?v=LzlG_pxiKzY</a:t>
            </a:r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564356" y="434975"/>
            <a:ext cx="8234204" cy="159226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Heart Failure—Collaborative Problems and Potential Complications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138238" y="2373313"/>
            <a:ext cx="7805737" cy="4049712"/>
          </a:xfrm>
        </p:spPr>
        <p:txBody>
          <a:bodyPr/>
          <a:lstStyle/>
          <a:p>
            <a:r>
              <a:rPr lang="en-US" dirty="0">
                <a:latin typeface="Verdana" charset="0"/>
                <a:cs typeface="ＭＳ Ｐゴシック" charset="0"/>
              </a:rPr>
              <a:t>Hypotension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Poor perfusion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Cardiogenic shock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Dysrhythmias 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Thromboembolism 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Pericardial effusion 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Cardiac tamponade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Pulmonary edema</a:t>
            </a:r>
          </a:p>
          <a:p>
            <a:endParaRPr lang="en-US" dirty="0">
              <a:latin typeface="Verdana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00088"/>
            <a:ext cx="8524875" cy="384175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Heart Failure—Patient Education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89025" y="1649413"/>
            <a:ext cx="7854950" cy="4621212"/>
          </a:xfrm>
        </p:spPr>
        <p:txBody>
          <a:bodyPr rtlCol="0"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Medications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Dietary recommendations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Monitoring for signs of excess fluid, hypotension, and symptoms of disease exacerbation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Exercise and activity program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Stress management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Prevention of infection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Know how and when to contact health care provider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+mn-ea"/>
              </a:rPr>
              <a:t>Include family in education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  <a:ea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309562" y="231775"/>
            <a:ext cx="8524875" cy="388938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Heart Failure—Medications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0" y="1116013"/>
            <a:ext cx="8943975" cy="5510212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Angiotensin-converting enzyme (ACE) inhibitors (-</a:t>
            </a:r>
            <a:r>
              <a:rPr lang="en-US" altLang="en-US" dirty="0" err="1">
                <a:latin typeface="Verdana" pitchFamily="34" charset="0"/>
                <a:ea typeface="ＭＳ Ｐゴシック" pitchFamily="34" charset="-128"/>
              </a:rPr>
              <a:t>pril</a:t>
            </a: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)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Lisinopril, Enalapril, Captopril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Angiotensin II receptor blockers (ARBs) (-</a:t>
            </a:r>
            <a:r>
              <a:rPr lang="en-US" altLang="en-US" dirty="0" err="1">
                <a:latin typeface="Verdana" pitchFamily="34" charset="0"/>
                <a:ea typeface="ＭＳ Ｐゴシック" pitchFamily="34" charset="-128"/>
              </a:rPr>
              <a:t>sartan</a:t>
            </a: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)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Losartan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Beta-blockers (-lol)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Carvedilol, Metoprolol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Diuretics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Furosemide, Bumetanide, Hydrochlorothiazide, Spironolactone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Digitalis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Digoxin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</a:rPr>
              <a:t>Inotropes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Dopamine, Dobutamine, Milrinone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209550"/>
            <a:ext cx="7816850" cy="1231900"/>
          </a:xfrm>
        </p:spPr>
        <p:txBody>
          <a:bodyPr rtlCol="0"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Heart Failure—Management of Acute Decompensation 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>
          <a:xfrm>
            <a:off x="684213" y="1823403"/>
            <a:ext cx="7796212" cy="4256087"/>
          </a:xfrm>
        </p:spPr>
        <p:txBody>
          <a:bodyPr/>
          <a:lstStyle/>
          <a:p>
            <a:r>
              <a:rPr lang="en-US" dirty="0">
                <a:latin typeface="Century Gothic" charset="0"/>
                <a:cs typeface="Times New Roman" charset="0"/>
              </a:rPr>
              <a:t> Airway and breathing</a:t>
            </a:r>
          </a:p>
          <a:p>
            <a:pPr lvl="1"/>
            <a:r>
              <a:rPr lang="en-US" dirty="0">
                <a:latin typeface="Century Gothic" charset="0"/>
                <a:cs typeface="Times New Roman" charset="0"/>
              </a:rPr>
              <a:t> Intubation</a:t>
            </a:r>
          </a:p>
          <a:p>
            <a:pPr lvl="1"/>
            <a:r>
              <a:rPr lang="en-US" dirty="0">
                <a:latin typeface="Century Gothic" charset="0"/>
                <a:cs typeface="Times New Roman" charset="0"/>
              </a:rPr>
              <a:t> Diuresis</a:t>
            </a:r>
          </a:p>
          <a:p>
            <a:r>
              <a:rPr lang="en-US" dirty="0">
                <a:latin typeface="Century Gothic" charset="0"/>
                <a:cs typeface="Times New Roman" charset="0"/>
              </a:rPr>
              <a:t> Circulation</a:t>
            </a:r>
          </a:p>
          <a:p>
            <a:pPr lvl="1"/>
            <a:r>
              <a:rPr lang="en-US" dirty="0">
                <a:latin typeface="Century Gothic" charset="0"/>
                <a:cs typeface="Times New Roman" charset="0"/>
              </a:rPr>
              <a:t>Optimize hemodynamics</a:t>
            </a:r>
          </a:p>
          <a:p>
            <a:pPr lvl="1"/>
            <a:r>
              <a:rPr lang="en-US" dirty="0">
                <a:latin typeface="Century Gothic" charset="0"/>
                <a:cs typeface="Times New Roman" charset="0"/>
              </a:rPr>
              <a:t> Increase contractility</a:t>
            </a:r>
          </a:p>
          <a:p>
            <a:pPr lvl="1"/>
            <a:r>
              <a:rPr lang="en-US" dirty="0">
                <a:latin typeface="Century Gothic" charset="0"/>
                <a:cs typeface="Times New Roman" charset="0"/>
              </a:rPr>
              <a:t> Vasodilation </a:t>
            </a:r>
          </a:p>
          <a:p>
            <a:pPr lvl="1"/>
            <a:r>
              <a:rPr lang="en-US" dirty="0">
                <a:latin typeface="Century Gothic" charset="0"/>
                <a:cs typeface="Times New Roman" charset="0"/>
              </a:rPr>
              <a:t> Heart rate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5C48BF7-D3BB-439D-A392-5AE80E2DC336}"/>
              </a:ext>
            </a:extLst>
          </p:cNvPr>
          <p:cNvSpPr txBox="1">
            <a:spLocks/>
          </p:cNvSpPr>
          <p:nvPr/>
        </p:nvSpPr>
        <p:spPr>
          <a:xfrm>
            <a:off x="386080" y="209550"/>
            <a:ext cx="8371839" cy="12319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84632"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Treating Heart Failure--“UNLOAD FAST”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686261-B35F-4D41-8204-B1D799687CE6}"/>
              </a:ext>
            </a:extLst>
          </p:cNvPr>
          <p:cNvSpPr txBox="1">
            <a:spLocks/>
          </p:cNvSpPr>
          <p:nvPr/>
        </p:nvSpPr>
        <p:spPr>
          <a:xfrm>
            <a:off x="386079" y="1278573"/>
            <a:ext cx="8371840" cy="5040947"/>
          </a:xfrm>
          <a:prstGeom prst="rect">
            <a:avLst/>
          </a:prstGeom>
        </p:spPr>
        <p:txBody>
          <a:bodyPr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48056" indent="-384048">
              <a:buFont typeface="Wingdings 2"/>
              <a:buChar char="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CD7181-5EAF-4332-9325-3517E64D202E}"/>
              </a:ext>
            </a:extLst>
          </p:cNvPr>
          <p:cNvSpPr txBox="1">
            <a:spLocks/>
          </p:cNvSpPr>
          <p:nvPr/>
        </p:nvSpPr>
        <p:spPr>
          <a:xfrm>
            <a:off x="304799" y="1256666"/>
            <a:ext cx="8534400" cy="5203507"/>
          </a:xfrm>
          <a:prstGeom prst="rect">
            <a:avLst/>
          </a:prstGeom>
        </p:spPr>
        <p:txBody>
          <a:bodyPr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48056" indent="-384048">
              <a:buFont typeface="Wingdings 2"/>
              <a:buChar char=""/>
              <a:defRPr/>
            </a:pPr>
            <a:r>
              <a:rPr lang="en-US" altLang="en-US" b="1" u="sng" dirty="0">
                <a:latin typeface="Verdana" pitchFamily="34" charset="0"/>
                <a:ea typeface="ＭＳ Ｐゴシック" pitchFamily="34" charset="-128"/>
              </a:rPr>
              <a:t>U</a:t>
            </a: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pright position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itrates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asix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xygen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CE inhibitors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igoxin</a:t>
            </a:r>
          </a:p>
          <a:p>
            <a:pPr marL="448056" indent="-384048">
              <a:buFont typeface="Wingdings 2"/>
              <a:buChar char="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448056" indent="-384048">
              <a:buFont typeface="Wingdings 2"/>
              <a:buChar char="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luids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fterload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odium restriction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est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Heart Failure—Gerontologic Considerations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522900" y="1331259"/>
            <a:ext cx="8235020" cy="5074023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May present with atypical signs and symptoms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Decreased renal function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Administration of diuretics to older men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NCLEX Question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>
          <a:xfrm>
            <a:off x="484710" y="1585565"/>
            <a:ext cx="8174580" cy="4819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entury Gothic" charset="0"/>
                <a:cs typeface="ＭＳ Ｐゴシック" charset="0"/>
              </a:rPr>
              <a:t>Which of the following statements describes the relationship between heart failure and cardiomyopathy?</a:t>
            </a:r>
          </a:p>
          <a:p>
            <a:pPr lvl="1"/>
            <a:r>
              <a:rPr lang="en-US" sz="2400" dirty="0">
                <a:latin typeface="Century Gothic" charset="0"/>
                <a:cs typeface="ＭＳ Ｐゴシック" charset="0"/>
              </a:rPr>
              <a:t>A. Heart failure is synonymous with cardiomyopathy</a:t>
            </a:r>
          </a:p>
          <a:p>
            <a:pPr lvl="1"/>
            <a:r>
              <a:rPr lang="en-US" sz="2400" dirty="0">
                <a:latin typeface="Century Gothic" charset="0"/>
                <a:cs typeface="ＭＳ Ｐゴシック" charset="0"/>
              </a:rPr>
              <a:t>B. Heart failure is caused by a cardiomyopathy </a:t>
            </a:r>
          </a:p>
          <a:p>
            <a:pPr lvl="1"/>
            <a:r>
              <a:rPr lang="en-US" sz="2400" dirty="0">
                <a:latin typeface="Century Gothic" charset="0"/>
                <a:cs typeface="ＭＳ Ｐゴシック" charset="0"/>
              </a:rPr>
              <a:t>C. Cardiomyopathy is caused by heart failure</a:t>
            </a:r>
          </a:p>
          <a:p>
            <a:pPr lvl="1"/>
            <a:r>
              <a:rPr lang="en-US" sz="2400" dirty="0">
                <a:latin typeface="Century Gothic" charset="0"/>
                <a:cs typeface="ＭＳ Ｐゴシック" charset="0"/>
              </a:rPr>
              <a:t>D. Heart failure and cardiomyopathy are unrelated</a:t>
            </a:r>
          </a:p>
          <a:p>
            <a:endParaRPr lang="en-US" dirty="0">
              <a:latin typeface="Century Gothic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ＭＳ Ｐゴシック" pitchFamily="34" charset="-128"/>
                <a:cs typeface="+mj-cs"/>
                <a:sym typeface="Symbol" pitchFamily="18" charset="2"/>
              </a:rPr>
              <a:t>CAD-Atherosclerosis: </a:t>
            </a:r>
            <a:r>
              <a:rPr lang="en-US" sz="3600" dirty="0">
                <a:ea typeface="ＭＳ Ｐゴシック" pitchFamily="34" charset="-128"/>
                <a:cs typeface="Times New Roman" pitchFamily="18" charset="0"/>
              </a:rPr>
              <a:t>Pathophysiology</a:t>
            </a:r>
          </a:p>
        </p:txBody>
      </p:sp>
      <p:sp>
        <p:nvSpPr>
          <p:cNvPr id="16386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Franklin Gothic Book" charset="0"/>
              </a:rPr>
              <a:t>Triglycerides, hypertension, and cigarette smoking cause damage to the endothelium.</a:t>
            </a:r>
          </a:p>
          <a:p>
            <a:pPr eaLnBrk="1" hangingPunct="1"/>
            <a:r>
              <a:rPr lang="en-US" sz="2000" dirty="0">
                <a:latin typeface="Franklin Gothic Book" charset="0"/>
              </a:rPr>
              <a:t>Fatty substances, cholesterol, cellular waste products, calcium, and fibrin pass are deposited forming lipid plaque (atheroma)</a:t>
            </a:r>
          </a:p>
          <a:p>
            <a:pPr eaLnBrk="1" hangingPunct="1"/>
            <a:r>
              <a:rPr lang="en-US" sz="2000" dirty="0">
                <a:latin typeface="Franklin Gothic Book" charset="0"/>
              </a:rPr>
              <a:t>Blood flow is reduced, decreasing oxygen supply to tissues</a:t>
            </a:r>
          </a:p>
          <a:p>
            <a:pPr eaLnBrk="1" hangingPunct="1"/>
            <a:r>
              <a:rPr lang="en-US" sz="2000" dirty="0">
                <a:latin typeface="Franklin Gothic Book" charset="0"/>
              </a:rPr>
              <a:t>Symptoms occur with 75% or more occlusion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20" y="1600200"/>
            <a:ext cx="419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248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2" y="609600"/>
            <a:ext cx="8524875" cy="387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+mj-cs"/>
              </a:rPr>
              <a:t>Atherosclerotic Plaque </a:t>
            </a:r>
          </a:p>
        </p:txBody>
      </p:sp>
      <p:pic>
        <p:nvPicPr>
          <p:cNvPr id="18434" name="Picture 5" descr="D:\arun\Project\Morton 10e\JPG\figure_21.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780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+mj-cs"/>
              </a:rPr>
              <a:t>Thrombosis</a:t>
            </a:r>
          </a:p>
        </p:txBody>
      </p:sp>
      <p:pic>
        <p:nvPicPr>
          <p:cNvPr id="19458" name="Picture 5" descr="D:\arun\Project\Morton 10e\JPG\figure_21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2"/>
            <a:ext cx="914400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03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09562" y="609594"/>
            <a:ext cx="8524875" cy="395287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tint val="83000"/>
                    <a:satMod val="150000"/>
                  </a:schemeClr>
                </a:solidFill>
                <a:ea typeface="ＭＳ Ｐゴシック" pitchFamily="34" charset="-128"/>
              </a:rPr>
              <a:t>Pulmonary Hypertension cont.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625420" cy="419548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charset="0"/>
                <a:cs typeface="ＭＳ Ｐゴシック" charset="0"/>
              </a:rPr>
              <a:t>Pathophysiology</a:t>
            </a:r>
          </a:p>
          <a:p>
            <a:pPr lvl="1"/>
            <a:r>
              <a:rPr lang="en-US" sz="2000" dirty="0">
                <a:latin typeface="Century Gothic" charset="0"/>
                <a:cs typeface="ＭＳ Ｐゴシック" charset="0"/>
              </a:rPr>
              <a:t>As vessels become destroyed or obstructed the heart is not able to handle the flow and volume.</a:t>
            </a:r>
          </a:p>
          <a:p>
            <a:pPr lvl="1"/>
            <a:r>
              <a:rPr lang="en-US" sz="2000" dirty="0">
                <a:latin typeface="Century Gothic" charset="0"/>
                <a:cs typeface="ＭＳ Ｐゴシック" charset="0"/>
              </a:rPr>
              <a:t>Pressure and resistance increases. </a:t>
            </a:r>
          </a:p>
          <a:p>
            <a:pPr lvl="1"/>
            <a:r>
              <a:rPr lang="en-US" sz="2000" dirty="0">
                <a:latin typeface="Century Gothic" charset="0"/>
                <a:cs typeface="ＭＳ Ｐゴシック" charset="0"/>
              </a:rPr>
              <a:t>Affects the hearts workload and right ventricular function. Right ventricle becomes hypertrophy (enlarged) which leads to heart failure.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85800"/>
            <a:ext cx="8524875" cy="384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CAD—Risk Factors</a:t>
            </a:r>
            <a:r>
              <a:rPr lang="en-US" dirty="0">
                <a:ea typeface="ＭＳ Ｐゴシック" pitchFamily="34" charset="-128"/>
                <a:cs typeface="+mj-cs"/>
              </a:rPr>
              <a:t>—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Unmodifiable 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057400"/>
            <a:ext cx="8613775" cy="3686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Franklin Gothic Book" charset="0"/>
                <a:cs typeface="Times New Roman" charset="0"/>
              </a:rPr>
              <a:t>Age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latin typeface="Calibri" charset="0"/>
                <a:cs typeface="+mn-cs"/>
              </a:rPr>
              <a:t>Heredity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latin typeface="Calibri" charset="0"/>
                <a:cs typeface="+mn-cs"/>
              </a:rPr>
              <a:t>Race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>
                <a:latin typeface="Calibri" charset="0"/>
                <a:cs typeface="+mn-cs"/>
              </a:rPr>
              <a:t>Gender</a:t>
            </a:r>
          </a:p>
          <a:p>
            <a:pPr marL="457200" lvl="1" indent="0" eaLnBrk="1" hangingPunct="1">
              <a:lnSpc>
                <a:spcPct val="80000"/>
              </a:lnSpc>
              <a:buFont typeface="Courier New" charset="0"/>
              <a:buNone/>
              <a:defRPr/>
            </a:pPr>
            <a:endParaRPr lang="en-US" dirty="0">
              <a:latin typeface="Franklin Gothic Book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16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CAD—Risk Factors</a:t>
            </a:r>
            <a:r>
              <a:rPr lang="en-US" dirty="0">
                <a:ea typeface="ＭＳ Ｐゴシック" pitchFamily="34" charset="-128"/>
                <a:cs typeface="+mj-cs"/>
              </a:rPr>
              <a:t>—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Modifiable </a:t>
            </a:r>
          </a:p>
        </p:txBody>
      </p:sp>
      <p:sp>
        <p:nvSpPr>
          <p:cNvPr id="22530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46325"/>
            <a:ext cx="8613775" cy="368617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dirty="0">
                <a:latin typeface="Franklin Gothic Book" charset="0"/>
              </a:rPr>
              <a:t>Cigarette smoking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Franklin Gothic Book" charset="0"/>
              </a:rPr>
              <a:t>High ______________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Franklin Gothic Book" charset="0"/>
              </a:rPr>
              <a:t>Hypertension 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Franklin Gothic Book" charset="0"/>
              </a:rPr>
              <a:t>Physical inactivity 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Franklin Gothic Book" charset="0"/>
              </a:rPr>
              <a:t>Obesity and overweight  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Franklin Gothic Book" charset="0"/>
              </a:rPr>
              <a:t>Stress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latin typeface="Franklin Gothic Book" charset="0"/>
              </a:rPr>
              <a:t>Excessive alcohol intake</a:t>
            </a:r>
          </a:p>
        </p:txBody>
      </p:sp>
    </p:spTree>
    <p:extLst>
      <p:ext uri="{BB962C8B-B14F-4D97-AF65-F5344CB8AC3E}">
        <p14:creationId xmlns:p14="http://schemas.microsoft.com/office/powerpoint/2010/main" val="185833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7FD395-F2E9-E84A-B2D1-A4B39403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CAD—Treatment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A48C8A-9931-0A4F-9121-943E14500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Starts with _____________</a:t>
            </a:r>
          </a:p>
          <a:p>
            <a:pPr lvl="1"/>
            <a:r>
              <a:rPr lang="en-US" altLang="en-US" dirty="0"/>
              <a:t>Controlling cholesterol</a:t>
            </a:r>
          </a:p>
          <a:p>
            <a:pPr lvl="1"/>
            <a:r>
              <a:rPr lang="en-US" altLang="en-US" dirty="0"/>
              <a:t>Dietary measures</a:t>
            </a:r>
          </a:p>
          <a:p>
            <a:pPr lvl="1"/>
            <a:r>
              <a:rPr lang="en-US" altLang="en-US" dirty="0"/>
              <a:t>Physical activity</a:t>
            </a:r>
          </a:p>
          <a:p>
            <a:r>
              <a:rPr lang="en-US" altLang="en-US" dirty="0"/>
              <a:t>Medications</a:t>
            </a:r>
          </a:p>
          <a:p>
            <a:r>
              <a:rPr lang="en-US" altLang="en-US" dirty="0"/>
              <a:t>________________ cessation</a:t>
            </a:r>
          </a:p>
          <a:p>
            <a:r>
              <a:rPr lang="en-US" altLang="en-US" dirty="0"/>
              <a:t>Management of</a:t>
            </a:r>
          </a:p>
          <a:p>
            <a:pPr lvl="1"/>
            <a:r>
              <a:rPr lang="en-US" altLang="en-US" dirty="0"/>
              <a:t>Hypertension</a:t>
            </a:r>
          </a:p>
          <a:p>
            <a:pPr lvl="1"/>
            <a:r>
              <a:rPr lang="en-US" altLang="en-US" dirty="0"/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1347291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7FD395-F2E9-E84A-B2D1-A4B39403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09" y="452718"/>
            <a:ext cx="8372419" cy="1400530"/>
          </a:xfrm>
        </p:spPr>
        <p:txBody>
          <a:bodyPr/>
          <a:lstStyle/>
          <a:p>
            <a:r>
              <a:rPr lang="en-US" dirty="0"/>
              <a:t>CAD—Potential Complications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A48C8A-9931-0A4F-9121-943E14500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Heart ____________</a:t>
            </a:r>
          </a:p>
          <a:p>
            <a:r>
              <a:rPr lang="en-US" altLang="en-US" dirty="0"/>
              <a:t>Dysrhythmias</a:t>
            </a:r>
          </a:p>
          <a:p>
            <a:r>
              <a:rPr lang="en-US" altLang="en-US" dirty="0"/>
              <a:t>Chest pain</a:t>
            </a:r>
          </a:p>
          <a:p>
            <a:r>
              <a:rPr lang="en-US" altLang="en-US" dirty="0"/>
              <a:t>Heart attack</a:t>
            </a:r>
          </a:p>
          <a:p>
            <a:r>
              <a:rPr lang="en-US" altLang="en-US" dirty="0"/>
              <a:t>Sudden death</a:t>
            </a:r>
          </a:p>
          <a:p>
            <a:r>
              <a:rPr lang="en-US" altLang="en-US" dirty="0"/>
              <a:t>_____________ diseases</a:t>
            </a:r>
          </a:p>
        </p:txBody>
      </p:sp>
    </p:spTree>
    <p:extLst>
      <p:ext uri="{BB962C8B-B14F-4D97-AF65-F5344CB8AC3E}">
        <p14:creationId xmlns:p14="http://schemas.microsoft.com/office/powerpoint/2010/main" val="1776895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4800"/>
            <a:ext cx="8524875" cy="8524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ＭＳ Ｐゴシック" pitchFamily="34" charset="-128"/>
                <a:cs typeface="+mj-cs"/>
              </a:rPr>
              <a:t>Angina Pectoris (Chest Pain)</a:t>
            </a:r>
          </a:p>
        </p:txBody>
      </p:sp>
      <p:sp>
        <p:nvSpPr>
          <p:cNvPr id="26626" name="Text Placeholder 2"/>
          <p:cNvSpPr>
            <a:spLocks noGrp="1"/>
          </p:cNvSpPr>
          <p:nvPr>
            <p:ph type="body" idx="1"/>
          </p:nvPr>
        </p:nvSpPr>
        <p:spPr>
          <a:xfrm>
            <a:off x="368300" y="1460500"/>
            <a:ext cx="8128000" cy="4371340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Chest pain or discomfort that results from _________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Causes</a:t>
            </a:r>
          </a:p>
          <a:p>
            <a:pPr lvl="1"/>
            <a:r>
              <a:rPr lang="en-US" dirty="0">
                <a:latin typeface="Franklin Gothic Book" charset="0"/>
              </a:rPr>
              <a:t>Atherosclerotic narrowing that reduces oxygen supply</a:t>
            </a:r>
          </a:p>
          <a:p>
            <a:pPr lvl="1"/>
            <a:r>
              <a:rPr lang="en-US" dirty="0">
                <a:latin typeface="Franklin Gothic Book" charset="0"/>
              </a:rPr>
              <a:t>Spasm of coronary artery</a:t>
            </a:r>
          </a:p>
          <a:p>
            <a:pPr lvl="1"/>
            <a:r>
              <a:rPr lang="en-US" dirty="0">
                <a:latin typeface="Franklin Gothic Book" charset="0"/>
              </a:rPr>
              <a:t>Arterial inflammation </a:t>
            </a:r>
          </a:p>
          <a:p>
            <a:pPr lvl="1"/>
            <a:r>
              <a:rPr lang="en-US" dirty="0">
                <a:latin typeface="Franklin Gothic Book" charset="0"/>
              </a:rPr>
              <a:t>Marked increase in oxygen demand</a:t>
            </a:r>
          </a:p>
        </p:txBody>
      </p:sp>
    </p:spTree>
    <p:extLst>
      <p:ext uri="{BB962C8B-B14F-4D97-AF65-F5344CB8AC3E}">
        <p14:creationId xmlns:p14="http://schemas.microsoft.com/office/powerpoint/2010/main" val="2604320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93700"/>
            <a:ext cx="8524875" cy="384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Classification of Angina</a:t>
            </a:r>
            <a:endParaRPr lang="en-US" dirty="0">
              <a:ea typeface="ＭＳ Ｐゴシック" pitchFamily="34" charset="-128"/>
              <a:cs typeface="+mj-cs"/>
            </a:endParaRPr>
          </a:p>
        </p:txBody>
      </p:sp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>
          <a:xfrm>
            <a:off x="330200" y="1625601"/>
            <a:ext cx="8318500" cy="3936999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Stable angina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Unstable angina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Variant (Prinzmetal’s) angina</a:t>
            </a:r>
          </a:p>
        </p:txBody>
      </p:sp>
    </p:spTree>
    <p:extLst>
      <p:ext uri="{BB962C8B-B14F-4D97-AF65-F5344CB8AC3E}">
        <p14:creationId xmlns:p14="http://schemas.microsoft.com/office/powerpoint/2010/main" val="1064080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524875" cy="3952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Angina—Assessment</a:t>
            </a:r>
          </a:p>
        </p:txBody>
      </p:sp>
      <p:sp>
        <p:nvSpPr>
          <p:cNvPr id="3379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History</a:t>
            </a:r>
          </a:p>
          <a:p>
            <a:r>
              <a:rPr lang="en-US" dirty="0">
                <a:latin typeface="Franklin Gothic Book" charset="0"/>
              </a:rPr>
              <a:t>Description of symptoms</a:t>
            </a:r>
          </a:p>
          <a:p>
            <a:r>
              <a:rPr lang="en-US" dirty="0">
                <a:latin typeface="Franklin Gothic Book" charset="0"/>
              </a:rPr>
              <a:t>Associated symptoms</a:t>
            </a:r>
          </a:p>
          <a:p>
            <a:r>
              <a:rPr lang="en-US" dirty="0">
                <a:latin typeface="Franklin Gothic Book" charset="0"/>
              </a:rPr>
              <a:t>Review of risk factors</a:t>
            </a:r>
          </a:p>
          <a:p>
            <a:r>
              <a:rPr lang="en-US" dirty="0">
                <a:latin typeface="Franklin Gothic Book" charset="0"/>
              </a:rPr>
              <a:t>Physical findings</a:t>
            </a:r>
          </a:p>
        </p:txBody>
      </p:sp>
    </p:spTree>
    <p:extLst>
      <p:ext uri="{BB962C8B-B14F-4D97-AF65-F5344CB8AC3E}">
        <p14:creationId xmlns:p14="http://schemas.microsoft.com/office/powerpoint/2010/main" val="3200052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41300"/>
            <a:ext cx="8524875" cy="3952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Angina—Diagnostic Tests</a:t>
            </a:r>
          </a:p>
        </p:txBody>
      </p:sp>
      <p:sp>
        <p:nvSpPr>
          <p:cNvPr id="38914" name="Text Placeholder 2"/>
          <p:cNvSpPr>
            <a:spLocks noGrp="1"/>
          </p:cNvSpPr>
          <p:nvPr>
            <p:ph type="body" idx="1"/>
          </p:nvPr>
        </p:nvSpPr>
        <p:spPr>
          <a:xfrm>
            <a:off x="0" y="1054100"/>
            <a:ext cx="9055100" cy="5626100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12-lead ECG</a:t>
            </a:r>
            <a:endParaRPr lang="en-US" dirty="0">
              <a:latin typeface="Franklin Gothic Book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Franklin Gothic Book" charset="0"/>
              </a:rPr>
              <a:t>Cardiac markers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Coagulation studies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Lipid profile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Exercise stress testing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Coronary angiography</a:t>
            </a:r>
          </a:p>
        </p:txBody>
      </p:sp>
    </p:spTree>
    <p:extLst>
      <p:ext uri="{BB962C8B-B14F-4D97-AF65-F5344CB8AC3E}">
        <p14:creationId xmlns:p14="http://schemas.microsoft.com/office/powerpoint/2010/main" val="3541001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1001712"/>
          </a:xfrm>
        </p:spPr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" y="1597025"/>
            <a:ext cx="8615680" cy="48444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nurse is teaching a patient who has angina about a new prescription for metoprolol. Which of the following statements by the patient indicates understanding of the teaching?</a:t>
            </a:r>
          </a:p>
          <a:p>
            <a:r>
              <a:rPr lang="en-US" dirty="0"/>
              <a:t>A. I should place the tablet under my tongue.</a:t>
            </a:r>
          </a:p>
          <a:p>
            <a:r>
              <a:rPr lang="en-US" dirty="0"/>
              <a:t>B. I should have my clotting time checked weekly.</a:t>
            </a:r>
          </a:p>
          <a:p>
            <a:r>
              <a:rPr lang="en-US" dirty="0"/>
              <a:t>C. I will report any ringing in my ears. </a:t>
            </a:r>
          </a:p>
          <a:p>
            <a:r>
              <a:rPr lang="en-US" dirty="0"/>
              <a:t>D. I will call my doctor if my pulse rate is less than 60. </a:t>
            </a:r>
          </a:p>
        </p:txBody>
      </p:sp>
    </p:spTree>
    <p:extLst>
      <p:ext uri="{BB962C8B-B14F-4D97-AF65-F5344CB8AC3E}">
        <p14:creationId xmlns:p14="http://schemas.microsoft.com/office/powerpoint/2010/main" val="4257074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97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Acute Coronary Syndrome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010400" cy="3962400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Unstable angina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Myocardial Infarction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80" y="3190240"/>
            <a:ext cx="5323840" cy="333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6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" y="487673"/>
            <a:ext cx="8757920" cy="1400530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Pulmonary Hypertension—Manifestations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6080" y="1736572"/>
            <a:ext cx="8371840" cy="5110486"/>
          </a:xfrm>
        </p:spPr>
        <p:txBody>
          <a:bodyPr/>
          <a:lstStyle/>
          <a:p>
            <a:r>
              <a:rPr lang="en-US" dirty="0">
                <a:latin typeface="Century Gothic" charset="0"/>
              </a:rPr>
              <a:t>Dyspnea</a:t>
            </a:r>
          </a:p>
          <a:p>
            <a:r>
              <a:rPr lang="en-US" dirty="0">
                <a:latin typeface="Century Gothic" charset="0"/>
              </a:rPr>
              <a:t>Chest Pain</a:t>
            </a:r>
          </a:p>
          <a:p>
            <a:r>
              <a:rPr lang="en-US" dirty="0">
                <a:latin typeface="Century Gothic" charset="0"/>
              </a:rPr>
              <a:t>Weakness</a:t>
            </a:r>
          </a:p>
          <a:p>
            <a:r>
              <a:rPr lang="en-US" dirty="0">
                <a:latin typeface="Century Gothic" charset="0"/>
              </a:rPr>
              <a:t>Fatigue</a:t>
            </a:r>
          </a:p>
          <a:p>
            <a:r>
              <a:rPr lang="en-US" dirty="0">
                <a:latin typeface="Century Gothic" charset="0"/>
              </a:rPr>
              <a:t>Syncope</a:t>
            </a:r>
          </a:p>
          <a:p>
            <a:r>
              <a:rPr lang="en-US" dirty="0">
                <a:latin typeface="Century Gothic" charset="0"/>
              </a:rPr>
              <a:t>Occasional ___________</a:t>
            </a:r>
          </a:p>
          <a:p>
            <a:r>
              <a:rPr lang="en-US" dirty="0">
                <a:latin typeface="Century Gothic" charset="0"/>
              </a:rPr>
              <a:t>Right sided heart failure</a:t>
            </a:r>
          </a:p>
          <a:p>
            <a:r>
              <a:rPr lang="en-US" dirty="0">
                <a:latin typeface="Century Gothic" charset="0"/>
              </a:rPr>
              <a:t>Anorexia</a:t>
            </a:r>
          </a:p>
          <a:p>
            <a:r>
              <a:rPr lang="en-US" dirty="0">
                <a:latin typeface="Century Gothic" charset="0"/>
              </a:rPr>
              <a:t>_____________ pain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609600"/>
            <a:ext cx="8524875" cy="395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Myocardial Infarction</a:t>
            </a:r>
          </a:p>
        </p:txBody>
      </p:sp>
      <p:sp>
        <p:nvSpPr>
          <p:cNvPr id="46082" name="Text Placeholder 2"/>
          <p:cNvSpPr>
            <a:spLocks noGrp="1"/>
          </p:cNvSpPr>
          <p:nvPr>
            <p:ph type="body" idx="1"/>
          </p:nvPr>
        </p:nvSpPr>
        <p:spPr>
          <a:xfrm>
            <a:off x="315595" y="1587501"/>
            <a:ext cx="8209280" cy="4864099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Prolonged ischemia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Plaque rupture triggers thrombus formation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Occlusion of blood flow results in MI</a:t>
            </a:r>
          </a:p>
          <a:p>
            <a:pPr eaLnBrk="1" hangingPunct="1"/>
            <a:r>
              <a:rPr lang="en-US" dirty="0">
                <a:latin typeface="Calibri" charset="0"/>
              </a:rPr>
              <a:t>Irreversible damage occurs after 20 to 40 minutes</a:t>
            </a:r>
          </a:p>
          <a:p>
            <a:pPr eaLnBrk="1" hangingPunct="1"/>
            <a:r>
              <a:rPr lang="en-US" dirty="0">
                <a:latin typeface="Calibri" charset="0"/>
              </a:rPr>
              <a:t>Tissue can be salvaged if flow is restored </a:t>
            </a:r>
          </a:p>
          <a:p>
            <a:pPr eaLnBrk="1" hangingPunct="1"/>
            <a:r>
              <a:rPr lang="en-US" dirty="0">
                <a:latin typeface="Calibri" charset="0"/>
              </a:rPr>
              <a:t>Can occur without cause</a:t>
            </a:r>
          </a:p>
          <a:p>
            <a:pPr eaLnBrk="1" hangingPunct="1"/>
            <a:endParaRPr lang="en-US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113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Location of the Infarction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half" idx="1"/>
          </p:nvPr>
        </p:nvSpPr>
        <p:spPr>
          <a:xfrm>
            <a:off x="225743" y="1806260"/>
            <a:ext cx="3799840" cy="452596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 charset="0"/>
              </a:rPr>
              <a:t>Anterior left ventricle</a:t>
            </a:r>
          </a:p>
          <a:p>
            <a:pPr eaLnBrk="1" hangingPunct="1"/>
            <a:r>
              <a:rPr lang="en-US" sz="2000" dirty="0">
                <a:latin typeface="Calibri" charset="0"/>
              </a:rPr>
              <a:t>Lateral and posterior left ventricle</a:t>
            </a:r>
          </a:p>
          <a:p>
            <a:r>
              <a:rPr lang="en-US" sz="2200" dirty="0">
                <a:latin typeface="Calibri" charset="0"/>
              </a:rPr>
              <a:t>Inferior left ventricle</a:t>
            </a:r>
          </a:p>
          <a:p>
            <a:r>
              <a:rPr lang="en-US" sz="2200" dirty="0">
                <a:latin typeface="Calibri" charset="0"/>
              </a:rPr>
              <a:t>Right ventricle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Franklin Gothic Book" charset="0"/>
            </a:endParaRPr>
          </a:p>
        </p:txBody>
      </p:sp>
      <p:pic>
        <p:nvPicPr>
          <p:cNvPr id="5018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5290"/>
            <a:ext cx="4803457" cy="480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483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977106"/>
          </a:xfrm>
        </p:spPr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0" y="1206500"/>
            <a:ext cx="8674100" cy="56515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nurse is admitting a patient who has a suspected MI and a history of angina. Which of the following findings will help the nurse distinguish angina from an MI?</a:t>
            </a:r>
          </a:p>
          <a:p>
            <a:r>
              <a:rPr lang="en-US" sz="2400" dirty="0"/>
              <a:t>A. Angina can be relieved with rest and nitroglycerin</a:t>
            </a:r>
          </a:p>
          <a:p>
            <a:r>
              <a:rPr lang="en-US" sz="2400" dirty="0"/>
              <a:t>B. The pain of an MI resolves in less than 15 minutes</a:t>
            </a:r>
          </a:p>
          <a:p>
            <a:r>
              <a:rPr lang="en-US" sz="2400" dirty="0"/>
              <a:t>C. The type of activity that causes an MI can be identified</a:t>
            </a:r>
          </a:p>
          <a:p>
            <a:r>
              <a:rPr lang="en-US" sz="2400" dirty="0"/>
              <a:t>D. Angina can occur for longer than 30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291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685800"/>
            <a:ext cx="8524875" cy="3952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MI—Physical Examination</a:t>
            </a:r>
            <a:endParaRPr lang="en-US" dirty="0">
              <a:ea typeface="ＭＳ Ｐゴシック" pitchFamily="34" charset="-128"/>
              <a:cs typeface="+mj-cs"/>
            </a:endParaRPr>
          </a:p>
        </p:txBody>
      </p:sp>
      <p:sp>
        <p:nvSpPr>
          <p:cNvPr id="34818" name="Text Placeholder 2"/>
          <p:cNvSpPr>
            <a:spLocks noGrp="1"/>
          </p:cNvSpPr>
          <p:nvPr>
            <p:ph type="body" idx="1"/>
          </p:nvPr>
        </p:nvSpPr>
        <p:spPr>
          <a:xfrm>
            <a:off x="581025" y="1585118"/>
            <a:ext cx="8229600" cy="503920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Franklin Gothic Book" charset="0"/>
              </a:rPr>
              <a:t>VS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Integumentary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Xanthomas 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Carotid/femoral bruits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Heart sounds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Lung sounds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Pulses</a:t>
            </a:r>
          </a:p>
          <a:p>
            <a:r>
              <a:rPr lang="en-US" dirty="0">
                <a:latin typeface="Franklin Gothic Book" charset="0"/>
              </a:rPr>
              <a:t>Overall appearance</a:t>
            </a:r>
          </a:p>
          <a:p>
            <a:pPr eaLnBrk="1" hangingPunct="1"/>
            <a:endParaRPr lang="en-US" dirty="0">
              <a:latin typeface="Franklin Gothic Book" charset="0"/>
            </a:endParaRP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4799647"/>
            <a:ext cx="23812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474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685800"/>
            <a:ext cx="8524875" cy="384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MI—Laboratory Tests</a:t>
            </a:r>
          </a:p>
        </p:txBody>
      </p:sp>
      <p:sp>
        <p:nvSpPr>
          <p:cNvPr id="56322" name="Text Placeholder 2"/>
          <p:cNvSpPr>
            <a:spLocks noGrp="1"/>
          </p:cNvSpPr>
          <p:nvPr>
            <p:ph type="body" idx="1"/>
          </p:nvPr>
        </p:nvSpPr>
        <p:spPr>
          <a:xfrm>
            <a:off x="430213" y="1587500"/>
            <a:ext cx="8524875" cy="4813300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Referred to as = CK ________________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Creatine kinase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Troponin – Troponin ____ &amp; Troponin ____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Myoglobin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Creatine phosphokinase (CPK)</a:t>
            </a:r>
          </a:p>
          <a:p>
            <a:r>
              <a:rPr lang="en-US" dirty="0">
                <a:latin typeface="Franklin Gothic Book" charset="0"/>
              </a:rPr>
              <a:t>Chest x-ray </a:t>
            </a:r>
          </a:p>
          <a:p>
            <a:r>
              <a:rPr lang="en-US" dirty="0">
                <a:latin typeface="Franklin Gothic Book" charset="0"/>
              </a:rPr>
              <a:t>Echocardiogram</a:t>
            </a:r>
          </a:p>
          <a:p>
            <a:r>
              <a:rPr lang="en-US" dirty="0">
                <a:latin typeface="Franklin Gothic Book" charset="0"/>
              </a:rPr>
              <a:t>EKG</a:t>
            </a:r>
          </a:p>
          <a:p>
            <a:r>
              <a:rPr lang="en-US" dirty="0">
                <a:latin typeface="Franklin Gothic Book" charset="0"/>
              </a:rPr>
              <a:t>Angiography</a:t>
            </a:r>
          </a:p>
          <a:p>
            <a:r>
              <a:rPr lang="en-US" dirty="0">
                <a:latin typeface="Franklin Gothic Book" charset="0"/>
              </a:rPr>
              <a:t>Chest MRI</a:t>
            </a:r>
            <a:endParaRPr lang="en-US" dirty="0">
              <a:latin typeface="Franklin Gothic Book" charset="0"/>
              <a:cs typeface="ＭＳ Ｐゴシック" charset="0"/>
            </a:endParaRPr>
          </a:p>
          <a:p>
            <a:pPr eaLnBrk="1" hangingPunct="1"/>
            <a:endParaRPr lang="en-US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781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215900"/>
            <a:ext cx="8524875" cy="3952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MI—Nursing Management</a:t>
            </a:r>
          </a:p>
        </p:txBody>
      </p:sp>
      <p:sp>
        <p:nvSpPr>
          <p:cNvPr id="58370" name="Text Placeholder 2"/>
          <p:cNvSpPr>
            <a:spLocks noGrp="1"/>
          </p:cNvSpPr>
          <p:nvPr>
            <p:ph type="body" idx="1"/>
          </p:nvPr>
        </p:nvSpPr>
        <p:spPr>
          <a:xfrm>
            <a:off x="0" y="952500"/>
            <a:ext cx="9144000" cy="57531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Franklin Gothic Book" charset="0"/>
              </a:rPr>
              <a:t>Initial evaluation should be quick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Patient history 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12-lead EKG 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Frequent vital signs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Obtain IV access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Continuous cardiac monitoring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Who meets you at the door? </a:t>
            </a:r>
          </a:p>
          <a:p>
            <a:pPr lvl="1"/>
            <a:r>
              <a:rPr lang="en-US" sz="2200" dirty="0">
                <a:latin typeface="Franklin Gothic Book" charset="0"/>
              </a:rPr>
              <a:t>M </a:t>
            </a:r>
          </a:p>
          <a:p>
            <a:pPr lvl="1"/>
            <a:r>
              <a:rPr lang="en-US" sz="2200" dirty="0">
                <a:latin typeface="Franklin Gothic Book" charset="0"/>
              </a:rPr>
              <a:t>O </a:t>
            </a:r>
          </a:p>
          <a:p>
            <a:pPr lvl="1"/>
            <a:r>
              <a:rPr lang="en-US" sz="2200" dirty="0">
                <a:latin typeface="Franklin Gothic Book" charset="0"/>
              </a:rPr>
              <a:t>N</a:t>
            </a:r>
          </a:p>
          <a:p>
            <a:pPr lvl="1"/>
            <a:r>
              <a:rPr lang="en-US" sz="2200" dirty="0">
                <a:latin typeface="Franklin Gothic Book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78755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24875" cy="3952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 MI—Management</a:t>
            </a:r>
          </a:p>
        </p:txBody>
      </p:sp>
      <p:sp>
        <p:nvSpPr>
          <p:cNvPr id="43010" name="Text Placeholder 2"/>
          <p:cNvSpPr>
            <a:spLocks noGrp="1"/>
          </p:cNvSpPr>
          <p:nvPr>
            <p:ph type="body" idx="1"/>
          </p:nvPr>
        </p:nvSpPr>
        <p:spPr>
          <a:xfrm>
            <a:off x="452437" y="1960880"/>
            <a:ext cx="8229600" cy="3840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Franklin Gothic Book" charset="0"/>
              </a:rPr>
              <a:t> Pharmacological therapy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Franklin Gothic Book" charset="0"/>
              </a:rPr>
              <a:t>Nitroglycerin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Franklin Gothic Book" charset="0"/>
              </a:rPr>
              <a:t>Morphine</a:t>
            </a:r>
            <a:endParaRPr lang="en-US" sz="2400" dirty="0">
              <a:latin typeface="Franklin Gothic Book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Franklin Gothic Book" charset="0"/>
                <a:cs typeface="ＭＳ Ｐゴシック" charset="0"/>
              </a:rPr>
              <a:t>β-blockers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Franklin Gothic Book" charset="0"/>
                <a:cs typeface="ＭＳ Ｐゴシック" charset="0"/>
              </a:rPr>
              <a:t>Calcium channel blockers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Franklin Gothic Book" charset="0"/>
                <a:cs typeface="ＭＳ Ｐゴシック" charset="0"/>
              </a:rPr>
              <a:t>Aspirin/Antiplatelet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Franklin Gothic Book" charset="0"/>
                <a:cs typeface="ＭＳ Ｐゴシック" charset="0"/>
              </a:rPr>
              <a:t>ACE inhibitors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Franklin Gothic Book" charset="0"/>
                <a:cs typeface="ＭＳ Ｐゴシック" charset="0"/>
              </a:rPr>
              <a:t>Fibrinolytic therapy</a:t>
            </a:r>
          </a:p>
          <a:p>
            <a:pPr>
              <a:defRPr/>
            </a:pPr>
            <a:r>
              <a:rPr lang="en-US" dirty="0">
                <a:latin typeface="Franklin Gothic Book" charset="0"/>
              </a:rPr>
              <a:t>Percutaneous coronary intervention</a:t>
            </a:r>
          </a:p>
          <a:p>
            <a:pPr>
              <a:lnSpc>
                <a:spcPct val="80000"/>
              </a:lnSpc>
            </a:pPr>
            <a:endParaRPr lang="en-US" sz="2600" dirty="0">
              <a:latin typeface="Franklin Gothic Book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Franklin Gothic Book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609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81000"/>
            <a:ext cx="8524875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ＭＳ Ｐゴシック" pitchFamily="34" charset="-128"/>
                <a:cs typeface="Times New Roman" pitchFamily="18" charset="0"/>
              </a:rPr>
              <a:t>MI—Intensive/Intermediate Care Management</a:t>
            </a:r>
            <a:endParaRPr lang="en-US" sz="4000" dirty="0">
              <a:ea typeface="ＭＳ Ｐゴシック" pitchFamily="34" charset="-128"/>
              <a:cs typeface="+mj-cs"/>
            </a:endParaRPr>
          </a:p>
        </p:txBody>
      </p:sp>
      <p:sp>
        <p:nvSpPr>
          <p:cNvPr id="61442" name="Text Placeholder 2"/>
          <p:cNvSpPr>
            <a:spLocks noGrp="1"/>
          </p:cNvSpPr>
          <p:nvPr>
            <p:ph type="body" idx="1"/>
          </p:nvPr>
        </p:nvSpPr>
        <p:spPr>
          <a:xfrm>
            <a:off x="468313" y="1905000"/>
            <a:ext cx="784352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Franklin Gothic Book" charset="0"/>
              </a:rPr>
              <a:t>Maximize cardiac output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Minimize cardiac workload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Frequent vital signs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Continuous cardiac monitoring with ST segment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Monitor pulse oximetry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Serial EKGs and serial serum cardiac markers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What should activity be?</a:t>
            </a:r>
            <a:r>
              <a:rPr lang="en-US" sz="2400" dirty="0">
                <a:latin typeface="Calibri" charset="0"/>
              </a:rPr>
              <a:t> 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What should their pain be?</a:t>
            </a:r>
          </a:p>
          <a:p>
            <a:pPr eaLnBrk="1" hangingPunct="1"/>
            <a:r>
              <a:rPr lang="en-US" sz="2400" dirty="0">
                <a:latin typeface="Franklin Gothic Book" charset="0"/>
              </a:rPr>
              <a:t>Should they eat? </a:t>
            </a:r>
          </a:p>
        </p:txBody>
      </p:sp>
    </p:spTree>
    <p:extLst>
      <p:ext uri="{BB962C8B-B14F-4D97-AF65-F5344CB8AC3E}">
        <p14:creationId xmlns:p14="http://schemas.microsoft.com/office/powerpoint/2010/main" val="27437233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3" y="557213"/>
            <a:ext cx="8524875" cy="3952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Cardiac Rehabilitation</a:t>
            </a:r>
          </a:p>
        </p:txBody>
      </p:sp>
      <p:sp>
        <p:nvSpPr>
          <p:cNvPr id="76802" name="Text Placeholder 2"/>
          <p:cNvSpPr>
            <a:spLocks noGrp="1"/>
          </p:cNvSpPr>
          <p:nvPr>
            <p:ph type="body" idx="1"/>
          </p:nvPr>
        </p:nvSpPr>
        <p:spPr>
          <a:xfrm>
            <a:off x="330200" y="1625601"/>
            <a:ext cx="8613775" cy="4699000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What is Cardiac Rehab? </a:t>
            </a:r>
          </a:p>
          <a:p>
            <a:pPr eaLnBrk="1" hangingPunct="1"/>
            <a:r>
              <a:rPr lang="en-US" dirty="0">
                <a:latin typeface="Franklin Gothic Book" charset="0"/>
              </a:rPr>
              <a:t>Goals</a:t>
            </a:r>
          </a:p>
          <a:p>
            <a:pPr lvl="1"/>
            <a:r>
              <a:rPr lang="en-US" dirty="0">
                <a:latin typeface="Franklin Gothic Book" charset="0"/>
              </a:rPr>
              <a:t>Limit the adverse physiological and psychological effects of heart disease</a:t>
            </a:r>
          </a:p>
          <a:p>
            <a:pPr lvl="1"/>
            <a:r>
              <a:rPr lang="en-US" dirty="0">
                <a:latin typeface="Franklin Gothic Book" charset="0"/>
              </a:rPr>
              <a:t>Modify risk factors</a:t>
            </a:r>
          </a:p>
          <a:p>
            <a:pPr lvl="1"/>
            <a:r>
              <a:rPr lang="en-US" dirty="0">
                <a:latin typeface="Franklin Gothic Book" charset="0"/>
              </a:rPr>
              <a:t>Reduce sudden death or re-infarction</a:t>
            </a:r>
          </a:p>
          <a:p>
            <a:pPr lvl="1"/>
            <a:r>
              <a:rPr lang="en-US" dirty="0">
                <a:latin typeface="Franklin Gothic Book" charset="0"/>
              </a:rPr>
              <a:t>Control cardiac symptoms</a:t>
            </a:r>
          </a:p>
          <a:p>
            <a:pPr lvl="1"/>
            <a:r>
              <a:rPr lang="en-US" dirty="0">
                <a:latin typeface="Franklin Gothic Book" charset="0"/>
              </a:rPr>
              <a:t>Stabilize/reverse atherosclerotic process</a:t>
            </a:r>
          </a:p>
          <a:p>
            <a:pPr lvl="1"/>
            <a:r>
              <a:rPr lang="en-US" dirty="0">
                <a:latin typeface="Franklin Gothic Book" charset="0"/>
              </a:rPr>
              <a:t>Enhance the patient’s psychosocial and vocational status</a:t>
            </a:r>
          </a:p>
        </p:txBody>
      </p:sp>
    </p:spTree>
    <p:extLst>
      <p:ext uri="{BB962C8B-B14F-4D97-AF65-F5344CB8AC3E}">
        <p14:creationId xmlns:p14="http://schemas.microsoft.com/office/powerpoint/2010/main" val="380836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3106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680"/>
            <a:ext cx="7518400" cy="4780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A nurse is caring for a patient who asks why her provider prescribed a daily aspirin. Which of the following is an appropriate response by the nurse?</a:t>
            </a:r>
          </a:p>
          <a:p>
            <a:r>
              <a:rPr lang="en-US" sz="2800" dirty="0"/>
              <a:t>A. Aspirin reduces the formation of blood clots that could cause a heart attack.</a:t>
            </a:r>
          </a:p>
          <a:p>
            <a:r>
              <a:rPr lang="en-US" sz="2800" dirty="0"/>
              <a:t>B. Aspirin relieves the pain due to myocardial ischemia.</a:t>
            </a:r>
          </a:p>
          <a:p>
            <a:r>
              <a:rPr lang="en-US" sz="2800" dirty="0"/>
              <a:t>C. Aspirin dissolves clots that are forming in your coronary arteries.</a:t>
            </a:r>
          </a:p>
          <a:p>
            <a:r>
              <a:rPr lang="en-US" sz="2800" dirty="0"/>
              <a:t>D. Aspirin relieves headaches that are causes by other medications. </a:t>
            </a:r>
          </a:p>
        </p:txBody>
      </p:sp>
    </p:spTree>
    <p:extLst>
      <p:ext uri="{BB962C8B-B14F-4D97-AF65-F5344CB8AC3E}">
        <p14:creationId xmlns:p14="http://schemas.microsoft.com/office/powerpoint/2010/main" val="280909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2718"/>
            <a:ext cx="8493760" cy="140053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Pulmonary Hypertension</a:t>
            </a:r>
            <a:r>
              <a:rPr lang="en-US" sz="32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—</a:t>
            </a:r>
            <a:r>
              <a:rPr 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Diagnostics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500" y="1715136"/>
            <a:ext cx="8174060" cy="4690146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ea typeface="+mn-ea"/>
              </a:rPr>
              <a:t>Chest x-ray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ea typeface="+mn-ea"/>
              </a:rPr>
              <a:t>Electrocardiogram (ECG/EKG)</a:t>
            </a:r>
          </a:p>
          <a:p>
            <a:pPr marL="448056" indent="-384048">
              <a:buFont typeface="Wingdings 2"/>
              <a:buChar char=""/>
              <a:defRPr/>
            </a:pPr>
            <a:r>
              <a:rPr lang="en-US" sz="2400" dirty="0">
                <a:ea typeface="+mn-ea"/>
              </a:rPr>
              <a:t>Echocardiogram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sz="2000" dirty="0">
                <a:ea typeface="+mn-ea"/>
              </a:rPr>
              <a:t>Able to see ejection fraction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sz="2000" dirty="0">
                <a:ea typeface="+mn-ea"/>
              </a:rPr>
              <a:t>Two kinds</a:t>
            </a:r>
          </a:p>
          <a:p>
            <a:pPr marL="1248170" lvl="2" indent="-384048">
              <a:buFont typeface="Wingdings 2"/>
              <a:buChar char=""/>
              <a:defRPr/>
            </a:pPr>
            <a:r>
              <a:rPr lang="en-US" sz="1800" dirty="0">
                <a:ea typeface="+mn-ea"/>
              </a:rPr>
              <a:t>Traditional</a:t>
            </a:r>
          </a:p>
          <a:p>
            <a:pPr marL="1248170" lvl="2" indent="-384048">
              <a:buFont typeface="Wingdings 2"/>
              <a:buChar char=""/>
              <a:defRPr/>
            </a:pPr>
            <a:r>
              <a:rPr lang="en-US" sz="1800" dirty="0">
                <a:ea typeface="+mn-ea"/>
              </a:rPr>
              <a:t>Transesophageal Echocardiogram (TEE)</a:t>
            </a:r>
            <a:endParaRPr lang="en-US" dirty="0">
              <a:ea typeface="+mn-ea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ea typeface="+mn-ea"/>
            </a:endParaRP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33829"/>
            <a:ext cx="8389257" cy="696685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Pulmonary Hypertension</a:t>
            </a:r>
            <a:r>
              <a:rPr lang="en-US" sz="32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—</a:t>
            </a:r>
            <a:r>
              <a:rPr 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Diagnostics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" y="1829255"/>
            <a:ext cx="8679180" cy="4838245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ea typeface="+mn-ea"/>
              </a:rPr>
              <a:t>Right Sided Heart Catheterization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dirty="0">
                <a:ea typeface="+mn-ea"/>
              </a:rPr>
              <a:t>Invasive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dirty="0">
                <a:ea typeface="+mn-ea"/>
              </a:rPr>
              <a:t>Uses __________ or __________site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dirty="0">
                <a:ea typeface="+mn-ea"/>
              </a:rPr>
              <a:t>Conscious sedation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dirty="0">
                <a:ea typeface="+mn-ea"/>
              </a:rPr>
              <a:t>Lidocaine at insertion site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dirty="0">
                <a:ea typeface="+mn-ea"/>
              </a:rPr>
              <a:t>Sheath and guide wire inserted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dirty="0">
                <a:ea typeface="+mn-ea"/>
              </a:rPr>
              <a:t>Shows pulmonary artery ____________ pressure &amp; overall heart functioning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dirty="0">
                <a:ea typeface="+mn-ea"/>
              </a:rPr>
              <a:t>Patient recovery</a:t>
            </a:r>
          </a:p>
          <a:p>
            <a:pPr marL="848112" lvl="1" indent="-384048">
              <a:buFont typeface="Wingdings 2"/>
              <a:buChar char=""/>
              <a:defRPr/>
            </a:pPr>
            <a:r>
              <a:rPr lang="en-US" dirty="0">
                <a:ea typeface="+mn-ea"/>
              </a:rPr>
              <a:t>Discharge education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>
              <a:ea typeface="+mn-ea"/>
            </a:endParaRP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9" y="501015"/>
            <a:ext cx="8254801" cy="58559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58AB03B-CC22-4840-BF1E-75B6C448D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38" y="190699"/>
            <a:ext cx="5515723" cy="647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790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12822</TotalTime>
  <Words>1972</Words>
  <Application>Microsoft Macintosh PowerPoint</Application>
  <PresentationFormat>On-screen Show (4:3)</PresentationFormat>
  <Paragraphs>459</Paragraphs>
  <Slides>59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Calibri</vt:lpstr>
      <vt:lpstr>Century Gothic</vt:lpstr>
      <vt:lpstr>Courier New</vt:lpstr>
      <vt:lpstr>Franklin Gothic Book</vt:lpstr>
      <vt:lpstr>Times New Roman</vt:lpstr>
      <vt:lpstr>Verdana</vt:lpstr>
      <vt:lpstr>Wingdings 2</vt:lpstr>
      <vt:lpstr>Wingdings 3</vt:lpstr>
      <vt:lpstr>Ion</vt:lpstr>
      <vt:lpstr>   Heart Failure, Pulmonary Hypertension, CAD, Angina, &amp; MI</vt:lpstr>
      <vt:lpstr>Objectives</vt:lpstr>
      <vt:lpstr>Pulmonary Hypertension</vt:lpstr>
      <vt:lpstr>Pulmonary Hypertension cont.</vt:lpstr>
      <vt:lpstr>Pulmonary Hypertension—Manifestations</vt:lpstr>
      <vt:lpstr>Pulmonary Hypertension—Diagnostics </vt:lpstr>
      <vt:lpstr>Pulmonary Hypertension—Diagnostics cont. </vt:lpstr>
      <vt:lpstr>PowerPoint Presentation</vt:lpstr>
      <vt:lpstr>PowerPoint Presentation</vt:lpstr>
      <vt:lpstr>Pulmonary Hypertension—Management</vt:lpstr>
      <vt:lpstr>Pulmonary Hypertension—Nursing Management</vt:lpstr>
      <vt:lpstr>Heart Failure</vt:lpstr>
      <vt:lpstr>PowerPoint Presentation</vt:lpstr>
      <vt:lpstr>Acute vs. Chronic Heart Failure</vt:lpstr>
      <vt:lpstr>Acute vs. Chronic Heart Failure cont.</vt:lpstr>
      <vt:lpstr>NCLEX Question</vt:lpstr>
      <vt:lpstr>Right-Sided vs. Left-Sided Heart Failure</vt:lpstr>
      <vt:lpstr>Clinical Manifestations Right-Sided vs. Left-Sided Heart Failure</vt:lpstr>
      <vt:lpstr>PowerPoint Presentation</vt:lpstr>
      <vt:lpstr>PowerPoint Presentation</vt:lpstr>
      <vt:lpstr>Question </vt:lpstr>
      <vt:lpstr>Cardiac Output</vt:lpstr>
      <vt:lpstr>Heart Failure—Diagnostic Testing</vt:lpstr>
      <vt:lpstr>Heart Failure—Medical Management</vt:lpstr>
      <vt:lpstr>Heart Failure—Nursing Assessment</vt:lpstr>
      <vt:lpstr>Heart Failure—Planning</vt:lpstr>
      <vt:lpstr>Heart Failure—Nursing Interventions for Activity Intolerance</vt:lpstr>
      <vt:lpstr>Heart Failure—Nursing Interventions for Fluid Volume Excess</vt:lpstr>
      <vt:lpstr>Heart Failure—Nursing Interventions for Anxiety &amp; Powerlessness</vt:lpstr>
      <vt:lpstr>Heart Failure—Collaborative Problems and Potential Complications</vt:lpstr>
      <vt:lpstr>Heart Failure—Patient Education</vt:lpstr>
      <vt:lpstr>Heart Failure—Medications</vt:lpstr>
      <vt:lpstr>Heart Failure—Management of Acute Decompensation </vt:lpstr>
      <vt:lpstr>PowerPoint Presentation</vt:lpstr>
      <vt:lpstr>Heart Failure—Gerontologic Considerations</vt:lpstr>
      <vt:lpstr>NCLEX Question</vt:lpstr>
      <vt:lpstr>CAD-Atherosclerosis: Pathophysiology</vt:lpstr>
      <vt:lpstr>Atherosclerotic Plaque </vt:lpstr>
      <vt:lpstr>Thrombosis</vt:lpstr>
      <vt:lpstr>CAD—Risk Factors—Unmodifiable </vt:lpstr>
      <vt:lpstr>CAD—Risk Factors—Modifiable </vt:lpstr>
      <vt:lpstr>CAD—Treatment </vt:lpstr>
      <vt:lpstr>CAD—Potential Complications</vt:lpstr>
      <vt:lpstr>Angina Pectoris (Chest Pain)</vt:lpstr>
      <vt:lpstr>Classification of Angina</vt:lpstr>
      <vt:lpstr>Angina—Assessment</vt:lpstr>
      <vt:lpstr>Angina—Diagnostic Tests</vt:lpstr>
      <vt:lpstr>Question</vt:lpstr>
      <vt:lpstr>Acute Coronary Syndrome</vt:lpstr>
      <vt:lpstr>Myocardial Infarction</vt:lpstr>
      <vt:lpstr>Location of the Infarction</vt:lpstr>
      <vt:lpstr>Question</vt:lpstr>
      <vt:lpstr>MI—Physical Examination</vt:lpstr>
      <vt:lpstr>MI—Laboratory Tests</vt:lpstr>
      <vt:lpstr>MI—Nursing Management</vt:lpstr>
      <vt:lpstr> MI—Management</vt:lpstr>
      <vt:lpstr>MI—Intensive/Intermediate Care Management</vt:lpstr>
      <vt:lpstr>Cardiac Rehabilitation</vt:lpstr>
      <vt:lpstr>Question</vt:lpstr>
    </vt:vector>
  </TitlesOfParts>
  <Company>Airgas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Smeltzer Textbook of Medical Surgical Nursing</dc:title>
  <dc:subject>Chapter 30, Management of PAtients With Complications From Heart Disease</dc:subject>
  <dc:creator>Jim Ely/Pamela D. Korte</dc:creator>
  <cp:lastModifiedBy>Eleni Key</cp:lastModifiedBy>
  <cp:revision>237</cp:revision>
  <cp:lastPrinted>2016-11-01T15:36:54Z</cp:lastPrinted>
  <dcterms:created xsi:type="dcterms:W3CDTF">2001-02-15T19:07:27Z</dcterms:created>
  <dcterms:modified xsi:type="dcterms:W3CDTF">2022-01-02T22:01:30Z</dcterms:modified>
</cp:coreProperties>
</file>