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4" r:id="rId1"/>
  </p:sldMasterIdLst>
  <p:notesMasterIdLst>
    <p:notesMasterId r:id="rId60"/>
  </p:notesMasterIdLst>
  <p:handoutMasterIdLst>
    <p:handoutMasterId r:id="rId61"/>
  </p:handoutMasterIdLst>
  <p:sldIdLst>
    <p:sldId id="256" r:id="rId2"/>
    <p:sldId id="369" r:id="rId3"/>
    <p:sldId id="370" r:id="rId4"/>
    <p:sldId id="372" r:id="rId5"/>
    <p:sldId id="373" r:id="rId6"/>
    <p:sldId id="375" r:id="rId7"/>
    <p:sldId id="376" r:id="rId8"/>
    <p:sldId id="409" r:id="rId9"/>
    <p:sldId id="377" r:id="rId10"/>
    <p:sldId id="378" r:id="rId11"/>
    <p:sldId id="379" r:id="rId12"/>
    <p:sldId id="352" r:id="rId13"/>
    <p:sldId id="368" r:id="rId14"/>
    <p:sldId id="357" r:id="rId15"/>
    <p:sldId id="366" r:id="rId16"/>
    <p:sldId id="347" r:id="rId17"/>
    <p:sldId id="332" r:id="rId18"/>
    <p:sldId id="358" r:id="rId19"/>
    <p:sldId id="359" r:id="rId20"/>
    <p:sldId id="363" r:id="rId21"/>
    <p:sldId id="365" r:id="rId22"/>
    <p:sldId id="349" r:id="rId23"/>
    <p:sldId id="350" r:id="rId24"/>
    <p:sldId id="335" r:id="rId25"/>
    <p:sldId id="323" r:id="rId26"/>
    <p:sldId id="307" r:id="rId27"/>
    <p:sldId id="308" r:id="rId28"/>
    <p:sldId id="346" r:id="rId29"/>
    <p:sldId id="351" r:id="rId30"/>
    <p:sldId id="309" r:id="rId31"/>
    <p:sldId id="336" r:id="rId32"/>
    <p:sldId id="371" r:id="rId33"/>
    <p:sldId id="361" r:id="rId34"/>
    <p:sldId id="338" r:id="rId35"/>
    <p:sldId id="367" r:id="rId36"/>
    <p:sldId id="381" r:id="rId37"/>
    <p:sldId id="382" r:id="rId38"/>
    <p:sldId id="383" r:id="rId39"/>
    <p:sldId id="388" r:id="rId40"/>
    <p:sldId id="389" r:id="rId41"/>
    <p:sldId id="410" r:id="rId42"/>
    <p:sldId id="411" r:id="rId43"/>
    <p:sldId id="384" r:id="rId44"/>
    <p:sldId id="385" r:id="rId45"/>
    <p:sldId id="386" r:id="rId46"/>
    <p:sldId id="387" r:id="rId47"/>
    <p:sldId id="408" r:id="rId48"/>
    <p:sldId id="390" r:id="rId49"/>
    <p:sldId id="395" r:id="rId50"/>
    <p:sldId id="397" r:id="rId51"/>
    <p:sldId id="406" r:id="rId52"/>
    <p:sldId id="391" r:id="rId53"/>
    <p:sldId id="399" r:id="rId54"/>
    <p:sldId id="401" r:id="rId55"/>
    <p:sldId id="393" r:id="rId56"/>
    <p:sldId id="403" r:id="rId57"/>
    <p:sldId id="404" r:id="rId58"/>
    <p:sldId id="407" r:id="rId59"/>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73">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6"/>
    <p:restoredTop sz="44907" autoAdjust="0"/>
  </p:normalViewPr>
  <p:slideViewPr>
    <p:cSldViewPr snapToGrid="0">
      <p:cViewPr varScale="1">
        <p:scale>
          <a:sx n="48" d="100"/>
          <a:sy n="48" d="100"/>
        </p:scale>
        <p:origin x="1728" y="48"/>
      </p:cViewPr>
      <p:guideLst>
        <p:guide orient="horz" pos="2160"/>
        <p:guide pos="2880"/>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8" d="100"/>
          <a:sy n="58" d="100"/>
        </p:scale>
        <p:origin x="-1680" y="-7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61C202B-34FC-5049-9DED-A75F8D1D8D93}"/>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defTabSz="931863" eaLnBrk="0" fontAlgn="auto" hangingPunct="0">
              <a:spcBef>
                <a:spcPts val="0"/>
              </a:spcBef>
              <a:spcAft>
                <a:spcPts val="0"/>
              </a:spcAft>
              <a:defRPr sz="1200">
                <a:latin typeface="Times New Roman" charset="0"/>
                <a:ea typeface="Geneva" charset="-128"/>
                <a:cs typeface="+mn-cs"/>
              </a:defRPr>
            </a:lvl1pPr>
          </a:lstStyle>
          <a:p>
            <a:pPr>
              <a:defRPr/>
            </a:pPr>
            <a:endParaRPr lang="en-US"/>
          </a:p>
        </p:txBody>
      </p:sp>
      <p:sp>
        <p:nvSpPr>
          <p:cNvPr id="3075" name="Rectangle 3">
            <a:extLst>
              <a:ext uri="{FF2B5EF4-FFF2-40B4-BE49-F238E27FC236}">
                <a16:creationId xmlns:a16="http://schemas.microsoft.com/office/drawing/2014/main" id="{BBCFE574-4FE7-EB40-9C87-EFF478D5F416}"/>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fontAlgn="auto" hangingPunct="0">
              <a:spcBef>
                <a:spcPts val="0"/>
              </a:spcBef>
              <a:spcAft>
                <a:spcPts val="0"/>
              </a:spcAft>
              <a:defRPr sz="1200">
                <a:latin typeface="Times New Roman" charset="0"/>
                <a:ea typeface="Geneva" charset="-128"/>
                <a:cs typeface="+mn-cs"/>
              </a:defRPr>
            </a:lvl1pPr>
          </a:lstStyle>
          <a:p>
            <a:pPr>
              <a:defRPr/>
            </a:pPr>
            <a:endParaRPr lang="en-US"/>
          </a:p>
        </p:txBody>
      </p:sp>
      <p:sp>
        <p:nvSpPr>
          <p:cNvPr id="3076" name="Rectangle 4">
            <a:extLst>
              <a:ext uri="{FF2B5EF4-FFF2-40B4-BE49-F238E27FC236}">
                <a16:creationId xmlns:a16="http://schemas.microsoft.com/office/drawing/2014/main" id="{86B36CE8-518E-F84F-8211-A995286AFC7A}"/>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defTabSz="931863" eaLnBrk="0" fontAlgn="auto" hangingPunct="0">
              <a:spcBef>
                <a:spcPts val="0"/>
              </a:spcBef>
              <a:spcAft>
                <a:spcPts val="0"/>
              </a:spcAft>
              <a:defRPr sz="1200">
                <a:latin typeface="Times New Roman" charset="0"/>
                <a:ea typeface="Geneva" charset="-128"/>
                <a:cs typeface="+mn-cs"/>
              </a:defRPr>
            </a:lvl1pPr>
          </a:lstStyle>
          <a:p>
            <a:pPr>
              <a:defRPr/>
            </a:pPr>
            <a:endParaRPr lang="en-US"/>
          </a:p>
        </p:txBody>
      </p:sp>
      <p:sp>
        <p:nvSpPr>
          <p:cNvPr id="3077" name="Rectangle 5">
            <a:extLst>
              <a:ext uri="{FF2B5EF4-FFF2-40B4-BE49-F238E27FC236}">
                <a16:creationId xmlns:a16="http://schemas.microsoft.com/office/drawing/2014/main" id="{7D7FE8EB-817A-FF43-B46B-E4117D80D8DF}"/>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eaLnBrk="1" fontAlgn="auto" hangingPunct="1">
              <a:spcBef>
                <a:spcPts val="0"/>
              </a:spcBef>
              <a:spcAft>
                <a:spcPts val="0"/>
              </a:spcAft>
              <a:defRPr sz="1200">
                <a:latin typeface="Times New Roman" charset="0"/>
              </a:defRPr>
            </a:lvl1pPr>
          </a:lstStyle>
          <a:p>
            <a:pPr>
              <a:defRPr/>
            </a:pPr>
            <a:fld id="{602540D6-7803-B54E-884E-80CDF86D107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DD1FC23-3712-1F40-84BF-A8110FABC0DE}"/>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defTabSz="931863" eaLnBrk="0" fontAlgn="auto" hangingPunct="0">
              <a:spcBef>
                <a:spcPts val="0"/>
              </a:spcBef>
              <a:spcAft>
                <a:spcPts val="0"/>
              </a:spcAft>
              <a:defRPr sz="1200">
                <a:latin typeface="Times New Roman" charset="0"/>
                <a:ea typeface="Geneva" charset="-128"/>
                <a:cs typeface="+mn-cs"/>
              </a:defRPr>
            </a:lvl1pPr>
          </a:lstStyle>
          <a:p>
            <a:pPr>
              <a:defRPr/>
            </a:pPr>
            <a:endParaRPr lang="en-US"/>
          </a:p>
        </p:txBody>
      </p:sp>
      <p:sp>
        <p:nvSpPr>
          <p:cNvPr id="2051" name="Rectangle 3">
            <a:extLst>
              <a:ext uri="{FF2B5EF4-FFF2-40B4-BE49-F238E27FC236}">
                <a16:creationId xmlns:a16="http://schemas.microsoft.com/office/drawing/2014/main" id="{F50A31E0-489D-4746-BAFE-55FA314846AC}"/>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fontAlgn="auto" hangingPunct="0">
              <a:spcBef>
                <a:spcPts val="0"/>
              </a:spcBef>
              <a:spcAft>
                <a:spcPts val="0"/>
              </a:spcAft>
              <a:defRPr sz="1200">
                <a:latin typeface="Times New Roman" charset="0"/>
                <a:ea typeface="Geneva" charset="-128"/>
                <a:cs typeface="+mn-cs"/>
              </a:defRPr>
            </a:lvl1pPr>
          </a:lstStyle>
          <a:p>
            <a:pPr>
              <a:defRPr/>
            </a:pPr>
            <a:endParaRPr lang="en-US"/>
          </a:p>
        </p:txBody>
      </p:sp>
      <p:sp>
        <p:nvSpPr>
          <p:cNvPr id="7172" name="Rectangle 4">
            <a:extLst>
              <a:ext uri="{FF2B5EF4-FFF2-40B4-BE49-F238E27FC236}">
                <a16:creationId xmlns:a16="http://schemas.microsoft.com/office/drawing/2014/main" id="{361C66B4-3F6D-F24B-A57E-A51333849EAD}"/>
              </a:ext>
            </a:extLst>
          </p:cNvPr>
          <p:cNvSpPr>
            <a:spLocks noGrp="1" noRot="1" noChangeAspect="1" noChangeArrowheads="1" noTextEdit="1"/>
          </p:cNvSpPr>
          <p:nvPr>
            <p:ph type="sldImg" idx="2"/>
          </p:nvPr>
        </p:nvSpPr>
        <p:spPr bwMode="auto">
          <a:xfrm>
            <a:off x="1189038" y="696913"/>
            <a:ext cx="4641850" cy="34813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6ECDB0FB-7574-6043-9BB6-7653EA925053}"/>
              </a:ext>
            </a:extLst>
          </p:cNvPr>
          <p:cNvSpPr>
            <a:spLocks noGrp="1" noChangeArrowheads="1"/>
          </p:cNvSpPr>
          <p:nvPr>
            <p:ph type="body" sz="quarter" idx="3"/>
          </p:nvPr>
        </p:nvSpPr>
        <p:spPr bwMode="auto">
          <a:xfrm>
            <a:off x="857250" y="4389438"/>
            <a:ext cx="5140325" cy="418782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9E82E991-FF1D-9F41-8901-348BF4B6C361}"/>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defTabSz="931863" eaLnBrk="0" fontAlgn="auto" hangingPunct="0">
              <a:spcBef>
                <a:spcPts val="0"/>
              </a:spcBef>
              <a:spcAft>
                <a:spcPts val="0"/>
              </a:spcAft>
              <a:defRPr sz="1200">
                <a:latin typeface="Times New Roman" charset="0"/>
                <a:ea typeface="Geneva" charset="-128"/>
                <a:cs typeface="+mn-cs"/>
              </a:defRPr>
            </a:lvl1pPr>
          </a:lstStyle>
          <a:p>
            <a:pPr>
              <a:defRPr/>
            </a:pPr>
            <a:endParaRPr lang="en-US"/>
          </a:p>
        </p:txBody>
      </p:sp>
      <p:sp>
        <p:nvSpPr>
          <p:cNvPr id="2055" name="Rectangle 7">
            <a:extLst>
              <a:ext uri="{FF2B5EF4-FFF2-40B4-BE49-F238E27FC236}">
                <a16:creationId xmlns:a16="http://schemas.microsoft.com/office/drawing/2014/main" id="{911E5719-84A1-6946-ABE6-A547A9127C73}"/>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eaLnBrk="1" fontAlgn="auto" hangingPunct="1">
              <a:spcBef>
                <a:spcPts val="0"/>
              </a:spcBef>
              <a:spcAft>
                <a:spcPts val="0"/>
              </a:spcAft>
              <a:defRPr sz="1200">
                <a:latin typeface="Times New Roman" charset="0"/>
              </a:defRPr>
            </a:lvl1pPr>
          </a:lstStyle>
          <a:p>
            <a:pPr>
              <a:defRPr/>
            </a:pPr>
            <a:fld id="{2A165F09-4D22-6744-8732-05F80189AD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Geneva" charset="0"/>
      </a:defRPr>
    </a:lvl1pPr>
    <a:lvl2pPr marL="457200" algn="l" rtl="0" eaLnBrk="0" fontAlgn="base" hangingPunct="0">
      <a:spcBef>
        <a:spcPct val="30000"/>
      </a:spcBef>
      <a:spcAft>
        <a:spcPct val="0"/>
      </a:spcAft>
      <a:defRPr sz="1400" kern="1200">
        <a:solidFill>
          <a:schemeClr val="tx1"/>
        </a:solidFill>
        <a:latin typeface="Arial" charset="0"/>
        <a:ea typeface="Geneva" charset="-128"/>
        <a:cs typeface="Geneva" charset="0"/>
      </a:defRPr>
    </a:lvl2pPr>
    <a:lvl3pPr marL="914400" algn="l" rtl="0" eaLnBrk="0" fontAlgn="base" hangingPunct="0">
      <a:spcBef>
        <a:spcPct val="30000"/>
      </a:spcBef>
      <a:spcAft>
        <a:spcPct val="0"/>
      </a:spcAft>
      <a:defRPr sz="1400" kern="1200">
        <a:solidFill>
          <a:schemeClr val="tx1"/>
        </a:solidFill>
        <a:latin typeface="Arial" charset="0"/>
        <a:ea typeface="Geneva" charset="-128"/>
        <a:cs typeface="Geneva" charset="0"/>
      </a:defRPr>
    </a:lvl3pPr>
    <a:lvl4pPr marL="1371600" algn="l" rtl="0" eaLnBrk="0" fontAlgn="base" hangingPunct="0">
      <a:spcBef>
        <a:spcPct val="30000"/>
      </a:spcBef>
      <a:spcAft>
        <a:spcPct val="0"/>
      </a:spcAft>
      <a:defRPr sz="1400" kern="1200">
        <a:solidFill>
          <a:schemeClr val="tx1"/>
        </a:solidFill>
        <a:latin typeface="Arial" charset="0"/>
        <a:ea typeface="Geneva" charset="-128"/>
        <a:cs typeface="Geneva" charset="0"/>
      </a:defRPr>
    </a:lvl4pPr>
    <a:lvl5pPr marL="1828800" algn="l" rtl="0" eaLnBrk="0" fontAlgn="base" hangingPunct="0">
      <a:spcBef>
        <a:spcPct val="30000"/>
      </a:spcBef>
      <a:spcAft>
        <a:spcPct val="0"/>
      </a:spcAft>
      <a:defRPr sz="1400" kern="1200">
        <a:solidFill>
          <a:schemeClr val="tx1"/>
        </a:solidFill>
        <a:latin typeface="Arial" charset="0"/>
        <a:ea typeface="Geneva"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35736D81-2706-1943-BA9F-725E0A9482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1966437-BA7A-A341-8EA8-BA8FC6D6E3A9}"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1</a:t>
            </a:fld>
            <a:endParaRPr lang="en-US" altLang="en-US">
              <a:latin typeface="Times New Roman" panose="02020603050405020304" pitchFamily="18" charset="0"/>
              <a:ea typeface="ＭＳ Ｐゴシック" panose="020B0600070205080204" pitchFamily="34" charset="-128"/>
            </a:endParaRPr>
          </a:p>
        </p:txBody>
      </p:sp>
      <p:sp>
        <p:nvSpPr>
          <p:cNvPr id="10242" name="Rectangle 2">
            <a:extLst>
              <a:ext uri="{FF2B5EF4-FFF2-40B4-BE49-F238E27FC236}">
                <a16:creationId xmlns:a16="http://schemas.microsoft.com/office/drawing/2014/main" id="{90FAB786-282A-B247-B1DF-0AE0DDB584BA}"/>
              </a:ext>
            </a:extLst>
          </p:cNvPr>
          <p:cNvSpPr>
            <a:spLocks noGrp="1" noRot="1" noChangeAspect="1" noChangeArrowheads="1" noTextEdit="1"/>
          </p:cNvSpPr>
          <p:nvPr>
            <p:ph type="sldImg"/>
          </p:nvPr>
        </p:nvSpPr>
        <p:spPr>
          <a:ln cap="flat"/>
        </p:spPr>
      </p:sp>
      <p:sp>
        <p:nvSpPr>
          <p:cNvPr id="10243" name="Rectangle 3">
            <a:extLst>
              <a:ext uri="{FF2B5EF4-FFF2-40B4-BE49-F238E27FC236}">
                <a16:creationId xmlns:a16="http://schemas.microsoft.com/office/drawing/2014/main" id="{494B81E6-3294-0948-B10B-57C071227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2646D4B-C94D-414A-ADD6-9B11403F7C9D}"/>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A1338351-4CFF-814A-B464-2A9CC8603473}"/>
              </a:ext>
            </a:extLst>
          </p:cNvPr>
          <p:cNvSpPr>
            <a:spLocks noGrp="1"/>
          </p:cNvSpPr>
          <p:nvPr>
            <p:ph type="body" idx="1"/>
          </p:nvPr>
        </p:nvSpPr>
        <p:spPr>
          <a:ln/>
        </p:spPr>
        <p:txBody>
          <a:bodyPr/>
          <a:lstStyle/>
          <a:p>
            <a:pPr>
              <a:defRPr/>
            </a:pPr>
            <a:r>
              <a:rPr lang="en-US" dirty="0"/>
              <a:t>Pulmonary Hypertension—Nursing Management</a:t>
            </a:r>
          </a:p>
          <a:p>
            <a:pPr marL="342900" indent="-342900">
              <a:buFontTx/>
              <a:buAutoNum type="arabicPeriod"/>
              <a:defRPr/>
            </a:pPr>
            <a:r>
              <a:rPr lang="en-US" dirty="0"/>
              <a:t>Know the medications that are given </a:t>
            </a:r>
            <a:r>
              <a:rPr lang="en-US" dirty="0">
                <a:sym typeface="Wingdings" panose="05000000000000000000" pitchFamily="2" charset="2"/>
              </a:rPr>
              <a:t> proper medication administration (5 rights—right person, right drug, right dose, right route, right time), side effects</a:t>
            </a:r>
            <a:endParaRPr lang="en-US" dirty="0"/>
          </a:p>
          <a:p>
            <a:pPr marL="342900" indent="-342900">
              <a:buFontTx/>
              <a:buAutoNum type="arabicPeriod"/>
              <a:defRPr/>
            </a:pPr>
            <a:r>
              <a:rPr lang="en-US" dirty="0"/>
              <a:t>Be familiar with the procedures and know post-procedure nursing care interventions</a:t>
            </a:r>
          </a:p>
          <a:p>
            <a:pPr marL="342900" indent="-342900">
              <a:buFontTx/>
              <a:buAutoNum type="arabicPeriod"/>
              <a:defRPr/>
            </a:pPr>
            <a:r>
              <a:rPr lang="en-US" dirty="0"/>
              <a:t>Know who is at risk for the development of pulmonary hypertension </a:t>
            </a:r>
            <a:r>
              <a:rPr lang="en-US" dirty="0">
                <a:sym typeface="Wingdings" panose="05000000000000000000" pitchFamily="2" charset="2"/>
              </a:rPr>
              <a:t> early S&amp;S as well</a:t>
            </a:r>
          </a:p>
          <a:p>
            <a:pPr marL="342900" indent="-342900">
              <a:buFontTx/>
              <a:buAutoNum type="arabicPeriod"/>
              <a:defRPr/>
            </a:pPr>
            <a:r>
              <a:rPr lang="en-US" dirty="0">
                <a:sym typeface="Wingdings" panose="05000000000000000000" pitchFamily="2" charset="2"/>
              </a:rPr>
              <a:t>Patient education—home oxygen if patient requires supplemental at home</a:t>
            </a:r>
            <a:endParaRPr lang="en-US" dirty="0"/>
          </a:p>
        </p:txBody>
      </p:sp>
      <p:sp>
        <p:nvSpPr>
          <p:cNvPr id="28675" name="Slide Number Placeholder 3">
            <a:extLst>
              <a:ext uri="{FF2B5EF4-FFF2-40B4-BE49-F238E27FC236}">
                <a16:creationId xmlns:a16="http://schemas.microsoft.com/office/drawing/2014/main" id="{7AD35B06-BF39-D448-B03D-1ECEE2D72D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DF1BDFB-42E6-CF48-AB54-26E19405B4BB}"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10</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A39D8D37-6356-AB42-9BC3-9AB13EE54ED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5B57248-2FB5-B345-9D9C-D0691C7639B3}"/>
              </a:ext>
            </a:extLst>
          </p:cNvPr>
          <p:cNvSpPr>
            <a:spLocks noGrp="1"/>
          </p:cNvSpPr>
          <p:nvPr>
            <p:ph type="body" idx="1"/>
          </p:nvPr>
        </p:nvSpPr>
        <p:spPr/>
        <p:txBody>
          <a:bodyPr/>
          <a:lstStyle/>
          <a:p>
            <a:pPr>
              <a:defRPr/>
            </a:pPr>
            <a:r>
              <a:rPr lang="en-US" dirty="0"/>
              <a:t>Heart Failure—a myocardial disease in which there is a problem with either the contraction of the heart or the filling of the heart</a:t>
            </a:r>
          </a:p>
          <a:p>
            <a:pPr marL="342900" indent="-342900">
              <a:buFontTx/>
              <a:buAutoNum type="arabicPeriod"/>
              <a:defRPr/>
            </a:pPr>
            <a:r>
              <a:rPr lang="en-US" dirty="0"/>
              <a:t>Systolic failure—problem with the contraction of the heart</a:t>
            </a:r>
          </a:p>
          <a:p>
            <a:pPr marL="342900" indent="-342900">
              <a:buFontTx/>
              <a:buAutoNum type="arabicPeriod"/>
              <a:defRPr/>
            </a:pPr>
            <a:r>
              <a:rPr lang="en-US" dirty="0"/>
              <a:t>Diastolic failure—problem with the filling of the heart</a:t>
            </a:r>
          </a:p>
          <a:p>
            <a:pPr marL="342900" indent="-342900">
              <a:buFontTx/>
              <a:buAutoNum type="arabicPeriod"/>
              <a:defRPr/>
            </a:pPr>
            <a:r>
              <a:rPr lang="en-US" dirty="0"/>
              <a:t>Heart is unable to pump sufficient blood to meet the needs of the tissues for oxygen and other nutrients</a:t>
            </a:r>
          </a:p>
          <a:p>
            <a:pPr marL="342900" indent="-342900">
              <a:buFontTx/>
              <a:buAutoNum type="arabicPeriod"/>
              <a:defRPr/>
            </a:pPr>
            <a:r>
              <a:rPr lang="en-US" dirty="0"/>
              <a:t>Characterized by: fluid overload or inadequate tissue perfusion</a:t>
            </a:r>
          </a:p>
          <a:p>
            <a:pPr marL="342900" indent="-342900">
              <a:buFontTx/>
              <a:buAutoNum type="arabicPeriod"/>
              <a:defRPr/>
            </a:pPr>
            <a:r>
              <a:rPr lang="en-US" dirty="0"/>
              <a:t>Progressive, lifelong disorder managed with lifestyle changes and medications</a:t>
            </a:r>
          </a:p>
        </p:txBody>
      </p:sp>
      <p:sp>
        <p:nvSpPr>
          <p:cNvPr id="38915" name="Slide Number Placeholder 3">
            <a:extLst>
              <a:ext uri="{FF2B5EF4-FFF2-40B4-BE49-F238E27FC236}">
                <a16:creationId xmlns:a16="http://schemas.microsoft.com/office/drawing/2014/main" id="{1AC05DC6-15B7-5349-B908-B5DAA1D7A5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93FC097-8289-334E-A16E-EC226257C0EE}" type="slidenum">
              <a:rPr lang="en-US" altLang="en-US" smtClean="0">
                <a:latin typeface="Times New Roman" panose="02020603050405020304" pitchFamily="18" charset="0"/>
              </a:rPr>
              <a:pPr fontAlgn="base">
                <a:spcBef>
                  <a:spcPct val="0"/>
                </a:spcBef>
                <a:spcAft>
                  <a:spcPct val="0"/>
                </a:spcAft>
              </a:pPr>
              <a:t>11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343F3BA-7B2B-F64F-BCD3-579C77B24490}"/>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DFC85FB3-3DB7-D145-A084-17A07FAB5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Geneva" panose="020B0503030404040204" pitchFamily="34" charset="0"/>
              </a:rPr>
              <a:t>NYHA- New York Heart Association </a:t>
            </a:r>
          </a:p>
          <a:p>
            <a:endParaRPr lang="en-US" altLang="en-US">
              <a:latin typeface="Arial" panose="020B0604020202020204" pitchFamily="34" charset="0"/>
              <a:ea typeface="ＭＳ Ｐゴシック" panose="020B0600070205080204" pitchFamily="34" charset="-128"/>
              <a:cs typeface="Geneva" panose="020B0503030404040204" pitchFamily="34" charset="0"/>
            </a:endParaRPr>
          </a:p>
          <a:p>
            <a:r>
              <a:rPr lang="en-US" altLang="en-US">
                <a:latin typeface="Arial" panose="020B0604020202020204" pitchFamily="34" charset="0"/>
                <a:ea typeface="ＭＳ Ｐゴシック" panose="020B0600070205080204" pitchFamily="34" charset="-128"/>
                <a:cs typeface="Geneva" panose="020B0503030404040204" pitchFamily="34" charset="0"/>
              </a:rPr>
              <a:t>ACCF/AHA</a:t>
            </a:r>
          </a:p>
          <a:p>
            <a:r>
              <a:rPr lang="en-US" altLang="en-US">
                <a:latin typeface="Arial" panose="020B0604020202020204" pitchFamily="34" charset="0"/>
                <a:ea typeface="ＭＳ Ｐゴシック" panose="020B0600070205080204" pitchFamily="34" charset="-128"/>
                <a:cs typeface="Geneva" panose="020B0503030404040204" pitchFamily="34" charset="0"/>
              </a:rPr>
              <a:t>American Council for Capital Formation </a:t>
            </a:r>
          </a:p>
          <a:p>
            <a:r>
              <a:rPr lang="en-US" altLang="en-US">
                <a:latin typeface="Arial" panose="020B0604020202020204" pitchFamily="34" charset="0"/>
                <a:ea typeface="ＭＳ Ｐゴシック" panose="020B0600070205080204" pitchFamily="34" charset="-128"/>
                <a:cs typeface="Geneva" panose="020B0503030404040204" pitchFamily="34" charset="0"/>
              </a:rPr>
              <a:t>American Heart Association</a:t>
            </a:r>
          </a:p>
          <a:p>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40963" name="Slide Number Placeholder 3">
            <a:extLst>
              <a:ext uri="{FF2B5EF4-FFF2-40B4-BE49-F238E27FC236}">
                <a16:creationId xmlns:a16="http://schemas.microsoft.com/office/drawing/2014/main" id="{B833BBD8-B434-E945-AA22-3AD818E7F4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693CA70-218C-D848-BC82-C0C10FFF8190}" type="slidenum">
              <a:rPr lang="en-US" altLang="en-US" smtClean="0">
                <a:latin typeface="Times New Roman" panose="02020603050405020304" pitchFamily="18" charset="0"/>
              </a:rPr>
              <a:pPr fontAlgn="base">
                <a:spcBef>
                  <a:spcPct val="0"/>
                </a:spcBef>
                <a:spcAft>
                  <a:spcPct val="0"/>
                </a:spcAft>
              </a:pPr>
              <a:t>12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CFA98DED-24E3-154F-A20B-89AD132ABD9C}"/>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B9C24048-4C61-244A-B4BF-127D9C09E862}"/>
              </a:ext>
            </a:extLst>
          </p:cNvPr>
          <p:cNvSpPr>
            <a:spLocks noGrp="1"/>
          </p:cNvSpPr>
          <p:nvPr>
            <p:ph type="body" idx="1"/>
          </p:nvPr>
        </p:nvSpPr>
        <p:spPr>
          <a:ln/>
        </p:spPr>
        <p:txBody>
          <a:bodyPr/>
          <a:lstStyle/>
          <a:p>
            <a:pPr>
              <a:defRPr/>
            </a:pPr>
            <a:r>
              <a:rPr lang="en-US" dirty="0">
                <a:latin typeface="Calibri" charset="0"/>
              </a:rPr>
              <a:t>Acute vs. Chronic Heart Failure</a:t>
            </a:r>
          </a:p>
          <a:p>
            <a:pPr marL="342900" indent="-342900">
              <a:buFontTx/>
              <a:buAutoNum type="arabicPeriod"/>
              <a:defRPr/>
            </a:pPr>
            <a:r>
              <a:rPr lang="en-US" dirty="0">
                <a:latin typeface="Calibri" charset="0"/>
              </a:rPr>
              <a:t>Describes the onset and intensity of symptoms</a:t>
            </a:r>
          </a:p>
          <a:p>
            <a:pPr marL="342900" indent="-342900">
              <a:buFontTx/>
              <a:buAutoNum type="arabicPeriod"/>
              <a:defRPr/>
            </a:pPr>
            <a:r>
              <a:rPr lang="en-US" dirty="0">
                <a:latin typeface="Calibri" charset="0"/>
              </a:rPr>
              <a:t>Acute </a:t>
            </a:r>
            <a:r>
              <a:rPr lang="en-US" dirty="0">
                <a:latin typeface="Calibri" charset="0"/>
                <a:sym typeface="Wingdings" panose="05000000000000000000" pitchFamily="2" charset="2"/>
              </a:rPr>
              <a:t> sudden onset over days or hours</a:t>
            </a:r>
          </a:p>
          <a:p>
            <a:pPr marL="342900" indent="-342900">
              <a:buFontTx/>
              <a:buAutoNum type="arabicPeriod"/>
              <a:defRPr/>
            </a:pPr>
            <a:r>
              <a:rPr lang="en-US" dirty="0">
                <a:latin typeface="Calibri" charset="0"/>
                <a:sym typeface="Wingdings" panose="05000000000000000000" pitchFamily="2" charset="2"/>
              </a:rPr>
              <a:t>Chronic  develops over months to years</a:t>
            </a:r>
          </a:p>
          <a:p>
            <a:pPr marL="342900" indent="-342900">
              <a:buFontTx/>
              <a:buAutoNum type="arabicPeriod"/>
              <a:defRPr/>
            </a:pPr>
            <a:r>
              <a:rPr lang="en-US" dirty="0">
                <a:latin typeface="Calibri" charset="0"/>
                <a:sym typeface="Wingdings" panose="05000000000000000000" pitchFamily="2" charset="2"/>
              </a:rPr>
              <a:t>If the cause of acute symptoms is not reversed  then heart failure becomes chronic</a:t>
            </a:r>
            <a:endParaRPr lang="en-US" dirty="0">
              <a:latin typeface="Calibri" charset="0"/>
            </a:endParaRPr>
          </a:p>
          <a:p>
            <a:pPr>
              <a:defRPr/>
            </a:pPr>
            <a:endParaRPr lang="en-US" dirty="0">
              <a:latin typeface="Calibri" charset="0"/>
            </a:endParaRPr>
          </a:p>
          <a:p>
            <a:pPr>
              <a:defRPr/>
            </a:pPr>
            <a:endParaRPr lang="en-US" dirty="0">
              <a:latin typeface="Calibri" charset="0"/>
            </a:endParaRPr>
          </a:p>
        </p:txBody>
      </p:sp>
      <p:sp>
        <p:nvSpPr>
          <p:cNvPr id="43011" name="Slide Number Placeholder 3">
            <a:extLst>
              <a:ext uri="{FF2B5EF4-FFF2-40B4-BE49-F238E27FC236}">
                <a16:creationId xmlns:a16="http://schemas.microsoft.com/office/drawing/2014/main" id="{85648FA2-28B3-1846-97B8-A5450DCEE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16EF125-A74B-4F40-8A1A-5F884D677AB1}" type="slidenum">
              <a:rPr lang="en-US" altLang="en-US" smtClean="0">
                <a:latin typeface="Calibri" panose="020F0502020204030204" pitchFamily="34" charset="0"/>
                <a:ea typeface="ＭＳ Ｐゴシック" panose="020B0600070205080204" pitchFamily="34" charset="-128"/>
              </a:rPr>
              <a:pPr fontAlgn="base">
                <a:spcBef>
                  <a:spcPct val="0"/>
                </a:spcBef>
                <a:spcAft>
                  <a:spcPct val="0"/>
                </a:spcAft>
              </a:pPr>
              <a:t>13</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55F94977-1A6A-8F45-A380-94D30A54CE3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218A261-9C03-0343-888F-AD1D18E225D6}"/>
              </a:ext>
            </a:extLst>
          </p:cNvPr>
          <p:cNvSpPr>
            <a:spLocks noGrp="1"/>
          </p:cNvSpPr>
          <p:nvPr>
            <p:ph type="body" idx="1"/>
          </p:nvPr>
        </p:nvSpPr>
        <p:spPr/>
        <p:txBody>
          <a:bodyPr/>
          <a:lstStyle/>
          <a:p>
            <a:pPr>
              <a:defRPr/>
            </a:pPr>
            <a:r>
              <a:rPr lang="en-US" dirty="0"/>
              <a:t>Acute vs. Chronic Heart Failure cont.</a:t>
            </a:r>
          </a:p>
          <a:p>
            <a:pPr marL="342900" indent="-342900">
              <a:buFontTx/>
              <a:buAutoNum type="arabicPeriod"/>
              <a:defRPr/>
            </a:pPr>
            <a:r>
              <a:rPr lang="en-US" dirty="0"/>
              <a:t>Acute Heart Failure</a:t>
            </a:r>
          </a:p>
          <a:p>
            <a:pPr marL="800100" lvl="1" indent="-342900">
              <a:buFontTx/>
              <a:buAutoNum type="alphaLcPeriod"/>
              <a:defRPr/>
            </a:pPr>
            <a:r>
              <a:rPr lang="en-US" dirty="0"/>
              <a:t>Occurs suddenly</a:t>
            </a:r>
          </a:p>
          <a:p>
            <a:pPr marL="800100" lvl="1" indent="-342900">
              <a:buFontTx/>
              <a:buAutoNum type="alphaLcPeriod"/>
              <a:defRPr/>
            </a:pPr>
            <a:r>
              <a:rPr lang="en-US" dirty="0"/>
              <a:t>Symptoms progress to the point of needing emergency intervention to save the patient’s life</a:t>
            </a:r>
          </a:p>
          <a:p>
            <a:pPr marL="800100" lvl="1" indent="-342900">
              <a:buFontTx/>
              <a:buAutoNum type="alphaLcPeriod"/>
              <a:defRPr/>
            </a:pPr>
            <a:r>
              <a:rPr lang="en-US" dirty="0"/>
              <a:t>If cause is not reversible </a:t>
            </a:r>
            <a:r>
              <a:rPr lang="en-US" dirty="0">
                <a:sym typeface="Wingdings" panose="05000000000000000000" pitchFamily="2" charset="2"/>
              </a:rPr>
              <a:t> heart failure then becomes chronic</a:t>
            </a:r>
          </a:p>
          <a:p>
            <a:pPr marL="342900" indent="-342900">
              <a:buFontTx/>
              <a:buAutoNum type="arabicPeriod"/>
              <a:defRPr/>
            </a:pPr>
            <a:r>
              <a:rPr lang="en-US" dirty="0"/>
              <a:t>Chronic Heart Failure</a:t>
            </a:r>
          </a:p>
          <a:p>
            <a:pPr marL="800100" lvl="1" indent="-342900">
              <a:buFontTx/>
              <a:buAutoNum type="alphaLcPeriod"/>
              <a:defRPr/>
            </a:pPr>
            <a:r>
              <a:rPr lang="en-US" dirty="0"/>
              <a:t>Occurs over time</a:t>
            </a:r>
          </a:p>
          <a:p>
            <a:pPr marL="800100" lvl="1" indent="-342900">
              <a:buFontTx/>
              <a:buAutoNum type="alphaLcPeriod"/>
              <a:defRPr/>
            </a:pPr>
            <a:r>
              <a:rPr lang="en-US" dirty="0"/>
              <a:t>Symptoms represent baseline condition</a:t>
            </a:r>
          </a:p>
          <a:p>
            <a:pPr marL="800100" lvl="1" indent="-342900">
              <a:buFontTx/>
              <a:buAutoNum type="alphaLcPeriod"/>
              <a:defRPr/>
            </a:pPr>
            <a:r>
              <a:rPr lang="en-US" dirty="0"/>
              <a:t>Symptoms don’t </a:t>
            </a:r>
            <a:r>
              <a:rPr lang="en-US" dirty="0" err="1"/>
              <a:t>diseappear</a:t>
            </a:r>
            <a:r>
              <a:rPr lang="en-US" dirty="0"/>
              <a:t> symptoms are controlled or absent</a:t>
            </a:r>
          </a:p>
          <a:p>
            <a:pPr marL="800100" lvl="1" indent="-342900">
              <a:buFontTx/>
              <a:buAutoNum type="alphaLcPeriod"/>
              <a:defRPr/>
            </a:pPr>
            <a:r>
              <a:rPr lang="en-US" dirty="0"/>
              <a:t>Characterized by stable periods interrupted by episodes of acute decompensation</a:t>
            </a:r>
          </a:p>
        </p:txBody>
      </p:sp>
      <p:sp>
        <p:nvSpPr>
          <p:cNvPr id="45059" name="Slide Number Placeholder 3">
            <a:extLst>
              <a:ext uri="{FF2B5EF4-FFF2-40B4-BE49-F238E27FC236}">
                <a16:creationId xmlns:a16="http://schemas.microsoft.com/office/drawing/2014/main" id="{8159CF3B-1359-6E42-B0BE-329B3EF7F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877F7D4-1C03-0B41-889B-D4DC4AA37255}" type="slidenum">
              <a:rPr lang="en-US" altLang="en-US" smtClean="0">
                <a:latin typeface="Times New Roman" panose="02020603050405020304" pitchFamily="18" charset="0"/>
              </a:rPr>
              <a:pPr fontAlgn="base">
                <a:spcBef>
                  <a:spcPct val="0"/>
                </a:spcBef>
                <a:spcAft>
                  <a:spcPct val="0"/>
                </a:spcAft>
              </a:pPr>
              <a:t>14</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F78C4FA-848A-9843-B626-2FB214EBF372}"/>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A07D2B9A-03F9-5A4B-A273-42872E390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cs typeface="Geneva" panose="020B0503030404040204" pitchFamily="34" charset="0"/>
              </a:rPr>
              <a:t>Answer: B</a:t>
            </a:r>
          </a:p>
          <a:p>
            <a:endParaRPr lang="en-US" altLang="en-US">
              <a:latin typeface="Calibri" panose="020F0502020204030204" pitchFamily="34" charset="0"/>
              <a:ea typeface="ＭＳ Ｐゴシック" panose="020B0600070205080204" pitchFamily="34" charset="-128"/>
              <a:cs typeface="Geneva" panose="020B0503030404040204" pitchFamily="34" charset="0"/>
            </a:endParaRPr>
          </a:p>
          <a:p>
            <a:r>
              <a:rPr lang="en-US" altLang="en-US">
                <a:latin typeface="Calibri" panose="020F0502020204030204" pitchFamily="34" charset="0"/>
                <a:ea typeface="ＭＳ Ｐゴシック" panose="020B0600070205080204" pitchFamily="34" charset="-128"/>
                <a:cs typeface="Geneva" panose="020B0503030404040204" pitchFamily="34" charset="0"/>
              </a:rPr>
              <a:t>Acute heart failure develops over a short period of time. Symptoms that develop over months to years define chronic heart failure. The association of symptoms with exertion may be chronic or acute.</a:t>
            </a:r>
          </a:p>
          <a:p>
            <a:endParaRPr lang="en-US" altLang="en-US">
              <a:latin typeface="Calibri" panose="020F0502020204030204" pitchFamily="34" charset="0"/>
              <a:ea typeface="ＭＳ Ｐゴシック" panose="020B0600070205080204" pitchFamily="34" charset="-128"/>
              <a:cs typeface="Geneva" panose="020B0503030404040204" pitchFamily="34" charset="0"/>
            </a:endParaRPr>
          </a:p>
        </p:txBody>
      </p:sp>
      <p:sp>
        <p:nvSpPr>
          <p:cNvPr id="47107" name="Slide Number Placeholder 3">
            <a:extLst>
              <a:ext uri="{FF2B5EF4-FFF2-40B4-BE49-F238E27FC236}">
                <a16:creationId xmlns:a16="http://schemas.microsoft.com/office/drawing/2014/main" id="{E1D9354C-FF15-D04C-A946-92B164649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3B1CBB9-DEDB-E34C-9794-44C6A18D1461}" type="slidenum">
              <a:rPr lang="en-US" altLang="en-US" smtClean="0">
                <a:latin typeface="Calibri" panose="020F0502020204030204" pitchFamily="34" charset="0"/>
                <a:ea typeface="ＭＳ Ｐゴシック" panose="020B0600070205080204" pitchFamily="34" charset="-128"/>
              </a:rPr>
              <a:pPr fontAlgn="base">
                <a:spcBef>
                  <a:spcPct val="0"/>
                </a:spcBef>
                <a:spcAft>
                  <a:spcPct val="0"/>
                </a:spcAft>
              </a:pPr>
              <a:t>15</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CF9F03C7-3BCF-8A4C-B318-2CDE9CDDB94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794A393-2AC5-BF45-AC61-C90E70337731}"/>
              </a:ext>
            </a:extLst>
          </p:cNvPr>
          <p:cNvSpPr>
            <a:spLocks noGrp="1"/>
          </p:cNvSpPr>
          <p:nvPr>
            <p:ph type="body" idx="1"/>
          </p:nvPr>
        </p:nvSpPr>
        <p:spPr/>
        <p:txBody>
          <a:bodyPr/>
          <a:lstStyle/>
          <a:p>
            <a:pPr>
              <a:defRPr/>
            </a:pPr>
            <a:r>
              <a:rPr lang="en-US" dirty="0"/>
              <a:t>Right-Sided vs. Left-Sided Heart Failure</a:t>
            </a:r>
          </a:p>
          <a:p>
            <a:pPr marL="342900" indent="-342900">
              <a:buFontTx/>
              <a:buAutoNum type="arabicPeriod"/>
              <a:defRPr/>
            </a:pPr>
            <a:r>
              <a:rPr lang="en-US" dirty="0"/>
              <a:t>Right-Sided heart failure </a:t>
            </a:r>
            <a:r>
              <a:rPr lang="en-US" dirty="0">
                <a:sym typeface="Wingdings" panose="05000000000000000000" pitchFamily="2" charset="2"/>
              </a:rPr>
              <a:t> inability of the right ventricle to fill or eject sufficient blood into the peripheral tissues  blood backs up and results in congestion within the venous system </a:t>
            </a:r>
          </a:p>
          <a:p>
            <a:pPr marL="342900" indent="-342900">
              <a:buFontTx/>
              <a:buAutoNum type="arabicPeriod"/>
              <a:defRPr/>
            </a:pPr>
            <a:r>
              <a:rPr lang="en-US" dirty="0">
                <a:sym typeface="Wingdings" panose="05000000000000000000" pitchFamily="2" charset="2"/>
              </a:rPr>
              <a:t>Left-Sided Heart Failure—most common  left ventricle cannot effectively pump blood out of the ventricle  blood backs up and results in congestion within the pulmonary system</a:t>
            </a:r>
          </a:p>
          <a:p>
            <a:pPr marL="342900" indent="-342900">
              <a:buFontTx/>
              <a:buAutoNum type="arabicPeriod"/>
              <a:defRPr/>
            </a:pPr>
            <a:endParaRPr lang="en-US" dirty="0">
              <a:sym typeface="Wingdings" panose="05000000000000000000" pitchFamily="2" charset="2"/>
            </a:endParaRPr>
          </a:p>
          <a:p>
            <a:pPr marL="342900" indent="-342900">
              <a:buFontTx/>
              <a:buAutoNum type="arabicPeriod"/>
              <a:defRPr/>
            </a:pPr>
            <a:r>
              <a:rPr lang="en-US" dirty="0">
                <a:sym typeface="Wingdings" panose="05000000000000000000" pitchFamily="2" charset="2"/>
              </a:rPr>
              <a:t>**REMEMBER THAT IN CHRONIC HF PATIENTS  THEY MAY HAVE BOTH FORMS</a:t>
            </a:r>
            <a:endParaRPr lang="en-US" dirty="0"/>
          </a:p>
        </p:txBody>
      </p:sp>
      <p:sp>
        <p:nvSpPr>
          <p:cNvPr id="49155" name="Slide Number Placeholder 3">
            <a:extLst>
              <a:ext uri="{FF2B5EF4-FFF2-40B4-BE49-F238E27FC236}">
                <a16:creationId xmlns:a16="http://schemas.microsoft.com/office/drawing/2014/main" id="{BA3F27F2-1BF9-B941-9BD2-3E9758CD7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40BCA7F-4C62-2547-BD3D-509675AFF3C4}" type="slidenum">
              <a:rPr lang="en-US" altLang="en-US" smtClean="0">
                <a:latin typeface="Times New Roman" panose="02020603050405020304" pitchFamily="18" charset="0"/>
              </a:rPr>
              <a:pPr fontAlgn="base">
                <a:spcBef>
                  <a:spcPct val="0"/>
                </a:spcBef>
                <a:spcAft>
                  <a:spcPct val="0"/>
                </a:spcAft>
              </a:pPr>
              <a:t>16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0C1D85E3-D9C7-8149-83A6-DEE73A04EB2B}"/>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CF6CB63E-BF6B-1941-AC17-D685F68B75E4}"/>
              </a:ext>
            </a:extLst>
          </p:cNvPr>
          <p:cNvSpPr>
            <a:spLocks noGrp="1"/>
          </p:cNvSpPr>
          <p:nvPr>
            <p:ph type="body" idx="1"/>
          </p:nvPr>
        </p:nvSpPr>
        <p:spPr>
          <a:ln/>
        </p:spPr>
        <p:txBody>
          <a:bodyPr/>
          <a:lstStyle/>
          <a:p>
            <a:pPr>
              <a:defRPr/>
            </a:pPr>
            <a:r>
              <a:rPr lang="en-US" dirty="0"/>
              <a:t>Clinical Manifestations—Heart Failure</a:t>
            </a:r>
          </a:p>
          <a:p>
            <a:pPr marL="342900" indent="-342900">
              <a:buFontTx/>
              <a:buAutoNum type="arabicPeriod"/>
              <a:defRPr/>
            </a:pPr>
            <a:r>
              <a:rPr lang="en-US" dirty="0"/>
              <a:t>Right-Sided</a:t>
            </a:r>
          </a:p>
          <a:p>
            <a:pPr marL="800100" lvl="1" indent="-342900">
              <a:buFontTx/>
              <a:buAutoNum type="alphaLcPeriod"/>
              <a:defRPr/>
            </a:pPr>
            <a:r>
              <a:rPr lang="en-US" dirty="0">
                <a:ea typeface="ＭＳ Ｐゴシック" charset="0"/>
              </a:rPr>
              <a:t>Jugular vein distention</a:t>
            </a:r>
          </a:p>
          <a:p>
            <a:pPr marL="800100" lvl="1" indent="-342900">
              <a:buFontTx/>
              <a:buAutoNum type="alphaLcPeriod"/>
              <a:defRPr/>
            </a:pPr>
            <a:r>
              <a:rPr lang="en-US" dirty="0">
                <a:ea typeface="ＭＳ Ｐゴシック" charset="0"/>
              </a:rPr>
              <a:t>Dependent edema—legs, ankles</a:t>
            </a:r>
          </a:p>
          <a:p>
            <a:pPr marL="800100" lvl="1" indent="-342900">
              <a:buFontTx/>
              <a:buAutoNum type="alphaLcPeriod"/>
              <a:defRPr/>
            </a:pPr>
            <a:r>
              <a:rPr lang="en-US" dirty="0">
                <a:ea typeface="ＭＳ Ｐゴシック" charset="0"/>
              </a:rPr>
              <a:t>Abdominal distention</a:t>
            </a:r>
          </a:p>
          <a:p>
            <a:pPr marL="800100" lvl="1" indent="-342900">
              <a:buFontTx/>
              <a:buAutoNum type="alphaLcPeriod"/>
              <a:defRPr/>
            </a:pPr>
            <a:r>
              <a:rPr lang="en-US" dirty="0">
                <a:ea typeface="ＭＳ Ｐゴシック" charset="0"/>
              </a:rPr>
              <a:t>Ascites</a:t>
            </a:r>
          </a:p>
          <a:p>
            <a:pPr marL="800100" lvl="1" indent="-342900">
              <a:buFontTx/>
              <a:buAutoNum type="alphaLcPeriod"/>
              <a:defRPr/>
            </a:pPr>
            <a:r>
              <a:rPr lang="en-US" dirty="0">
                <a:ea typeface="ＭＳ Ｐゴシック" charset="0"/>
              </a:rPr>
              <a:t>Fatigue, weakness</a:t>
            </a:r>
          </a:p>
          <a:p>
            <a:pPr marL="800100" lvl="1" indent="-342900">
              <a:buFontTx/>
              <a:buAutoNum type="alphaLcPeriod"/>
              <a:defRPr/>
            </a:pPr>
            <a:r>
              <a:rPr lang="en-US" dirty="0">
                <a:ea typeface="ＭＳ Ｐゴシック" charset="0"/>
              </a:rPr>
              <a:t>Nausea, anorexia</a:t>
            </a:r>
          </a:p>
          <a:p>
            <a:pPr marL="800100" lvl="1" indent="-342900">
              <a:buFontTx/>
              <a:buAutoNum type="alphaLcPeriod"/>
              <a:defRPr/>
            </a:pPr>
            <a:r>
              <a:rPr lang="en-US" dirty="0">
                <a:ea typeface="ＭＳ Ｐゴシック" charset="0"/>
              </a:rPr>
              <a:t>Liver enlargement</a:t>
            </a:r>
            <a:r>
              <a:rPr lang="en-US" b="1" dirty="0">
                <a:ea typeface="ＭＳ Ｐゴシック" charset="0"/>
              </a:rPr>
              <a:t>/spleen enlargement (hepatosplenomegaly)</a:t>
            </a:r>
            <a:endParaRPr lang="en-US" dirty="0">
              <a:ea typeface="ＭＳ Ｐゴシック" charset="0"/>
            </a:endParaRPr>
          </a:p>
          <a:p>
            <a:pPr marL="800100" lvl="1" indent="-342900">
              <a:buFontTx/>
              <a:buAutoNum type="alphaLcPeriod"/>
              <a:defRPr/>
            </a:pPr>
            <a:r>
              <a:rPr lang="en-US" dirty="0">
                <a:ea typeface="ＭＳ Ｐゴシック" charset="0"/>
              </a:rPr>
              <a:t>Weight gain</a:t>
            </a:r>
          </a:p>
          <a:p>
            <a:pPr marL="342900" indent="-342900">
              <a:buFontTx/>
              <a:buAutoNum type="arabicPeriod"/>
              <a:defRPr/>
            </a:pPr>
            <a:r>
              <a:rPr lang="en-US" dirty="0"/>
              <a:t>Left-Sided</a:t>
            </a:r>
          </a:p>
          <a:p>
            <a:pPr marL="800100" lvl="1" indent="-342900">
              <a:buFontTx/>
              <a:buAutoNum type="alphaLcPeriod"/>
              <a:defRPr/>
            </a:pPr>
            <a:r>
              <a:rPr lang="en-US" dirty="0">
                <a:ea typeface="ＭＳ Ｐゴシック" charset="0"/>
              </a:rPr>
              <a:t>Dyspnea or orthopnea (SOB while lying down)</a:t>
            </a:r>
          </a:p>
          <a:p>
            <a:pPr marL="800100" lvl="1" indent="-342900">
              <a:buFontTx/>
              <a:buAutoNum type="alphaLcPeriod"/>
              <a:defRPr/>
            </a:pPr>
            <a:r>
              <a:rPr lang="en-US" dirty="0">
                <a:ea typeface="ＭＳ Ｐゴシック" charset="0"/>
              </a:rPr>
              <a:t>Fatigue</a:t>
            </a:r>
          </a:p>
          <a:p>
            <a:pPr marL="800100" lvl="1" indent="-342900">
              <a:buFontTx/>
              <a:buAutoNum type="alphaLcPeriod"/>
              <a:defRPr/>
            </a:pPr>
            <a:r>
              <a:rPr lang="en-US" dirty="0">
                <a:ea typeface="ＭＳ Ｐゴシック" charset="0"/>
              </a:rPr>
              <a:t>Displaced apical pulse (hypertrophy)</a:t>
            </a:r>
          </a:p>
          <a:p>
            <a:pPr marL="800100" lvl="1" indent="-342900">
              <a:buFontTx/>
              <a:buAutoNum type="alphaLcPeriod"/>
              <a:defRPr/>
            </a:pPr>
            <a:r>
              <a:rPr lang="en-US" dirty="0">
                <a:ea typeface="ＭＳ Ｐゴシック" charset="0"/>
              </a:rPr>
              <a:t>Ventricular gallop </a:t>
            </a:r>
            <a:r>
              <a:rPr lang="en-US" dirty="0">
                <a:ea typeface="ＭＳ Ｐゴシック" charset="0"/>
                <a:sym typeface="Wingdings" panose="05000000000000000000" pitchFamily="2" charset="2"/>
              </a:rPr>
              <a:t> presence of S3 heart sound</a:t>
            </a:r>
          </a:p>
          <a:p>
            <a:pPr marL="800100" lvl="1" indent="-342900">
              <a:buFontTx/>
              <a:buAutoNum type="alphaLcPeriod"/>
              <a:defRPr/>
            </a:pPr>
            <a:r>
              <a:rPr lang="en-US" dirty="0">
                <a:ea typeface="ＭＳ Ｐゴシック" charset="0"/>
                <a:sym typeface="Wingdings" panose="05000000000000000000" pitchFamily="2" charset="2"/>
              </a:rPr>
              <a:t>Pulmonary congestion—crackles </a:t>
            </a:r>
          </a:p>
          <a:p>
            <a:pPr marL="800100" lvl="1" indent="-342900">
              <a:buFontTx/>
              <a:buAutoNum type="alphaLcPeriod"/>
              <a:defRPr/>
            </a:pPr>
            <a:r>
              <a:rPr lang="en-US" dirty="0">
                <a:ea typeface="ＭＳ Ｐゴシック" charset="0"/>
                <a:sym typeface="Wingdings" panose="05000000000000000000" pitchFamily="2" charset="2"/>
              </a:rPr>
              <a:t>Frothy sputum</a:t>
            </a:r>
            <a:r>
              <a:rPr lang="en-US" baseline="0" dirty="0">
                <a:ea typeface="ＭＳ Ｐゴシック" charset="0"/>
                <a:sym typeface="Wingdings" panose="05000000000000000000" pitchFamily="2" charset="2"/>
              </a:rPr>
              <a:t>  can be blood-tinged</a:t>
            </a:r>
            <a:endParaRPr lang="en-US" dirty="0">
              <a:ea typeface="ＭＳ Ｐゴシック" charset="0"/>
              <a:sym typeface="Wingdings" panose="05000000000000000000" pitchFamily="2" charset="2"/>
            </a:endParaRPr>
          </a:p>
          <a:p>
            <a:pPr marL="800100" lvl="1" indent="-342900">
              <a:buFontTx/>
              <a:buAutoNum type="alphaLcPeriod"/>
              <a:defRPr/>
            </a:pPr>
            <a:r>
              <a:rPr lang="en-US" dirty="0">
                <a:ea typeface="ＭＳ Ｐゴシック" charset="0"/>
                <a:sym typeface="Wingdings" panose="05000000000000000000" pitchFamily="2" charset="2"/>
              </a:rPr>
              <a:t>Oliguria—decrease in urine output</a:t>
            </a:r>
          </a:p>
          <a:p>
            <a:pPr marL="800100" lvl="1" indent="-342900">
              <a:buFontTx/>
              <a:buAutoNum type="alphaLcPeriod"/>
              <a:defRPr/>
            </a:pPr>
            <a:r>
              <a:rPr lang="en-US" dirty="0">
                <a:ea typeface="ＭＳ Ｐゴシック" charset="0"/>
                <a:sym typeface="Wingdings" panose="05000000000000000000" pitchFamily="2" charset="2"/>
              </a:rPr>
              <a:t>Altered mental status</a:t>
            </a:r>
          </a:p>
          <a:p>
            <a:pPr marL="800100" lvl="1" indent="-342900">
              <a:buFontTx/>
              <a:buAutoNum type="alphaLcPeriod"/>
              <a:defRPr/>
            </a:pPr>
            <a:r>
              <a:rPr lang="en-US" dirty="0">
                <a:ea typeface="ＭＳ Ｐゴシック" charset="0"/>
                <a:sym typeface="Wingdings" panose="05000000000000000000" pitchFamily="2" charset="2"/>
              </a:rPr>
              <a:t>Cough—dry, </a:t>
            </a:r>
            <a:r>
              <a:rPr lang="en-US" b="1" dirty="0">
                <a:ea typeface="ＭＳ Ｐゴシック" charset="0"/>
                <a:sym typeface="Wingdings" panose="05000000000000000000" pitchFamily="2" charset="2"/>
              </a:rPr>
              <a:t>hacking</a:t>
            </a:r>
            <a:r>
              <a:rPr lang="en-US" dirty="0">
                <a:ea typeface="ＭＳ Ｐゴシック" charset="0"/>
                <a:sym typeface="Wingdings" panose="05000000000000000000" pitchFamily="2" charset="2"/>
              </a:rPr>
              <a:t> </a:t>
            </a:r>
            <a:endParaRPr lang="en-US" dirty="0">
              <a:ea typeface="ＭＳ Ｐゴシック" charset="0"/>
            </a:endParaRPr>
          </a:p>
        </p:txBody>
      </p:sp>
      <p:sp>
        <p:nvSpPr>
          <p:cNvPr id="51203" name="Slide Number Placeholder 3">
            <a:extLst>
              <a:ext uri="{FF2B5EF4-FFF2-40B4-BE49-F238E27FC236}">
                <a16:creationId xmlns:a16="http://schemas.microsoft.com/office/drawing/2014/main" id="{E4E69ABC-C485-BD46-B8AE-6AEE5AE3E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BB1AD2D-FFE6-B547-9039-2537FC12ABFB}"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17</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294F9AD-3B87-BC4F-8B19-27AF8947FCDB}"/>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EF1FF040-F491-2147-891E-D26DC05A42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53251" name="Slide Number Placeholder 3">
            <a:extLst>
              <a:ext uri="{FF2B5EF4-FFF2-40B4-BE49-F238E27FC236}">
                <a16:creationId xmlns:a16="http://schemas.microsoft.com/office/drawing/2014/main" id="{84889FD3-5506-5043-BD9E-317487B430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03A9693-0ED8-5240-9C7C-37E8E3C969D2}" type="slidenum">
              <a:rPr lang="en-US" altLang="en-US" smtClean="0">
                <a:latin typeface="Times New Roman" panose="02020603050405020304" pitchFamily="18" charset="0"/>
              </a:rPr>
              <a:pPr fontAlgn="base">
                <a:spcBef>
                  <a:spcPct val="0"/>
                </a:spcBef>
                <a:spcAft>
                  <a:spcPct val="0"/>
                </a:spcAft>
              </a:pPr>
              <a:t>18</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B877FC09-2395-2D43-B3F4-FFC65E0249D2}"/>
              </a:ext>
            </a:extLst>
          </p:cNvPr>
          <p:cNvSpPr>
            <a:spLocks noGrp="1" noRot="1" noChangeAspect="1" noChangeArrowheads="1" noTextEdit="1"/>
          </p:cNvSpPr>
          <p:nvPr>
            <p:ph type="sldImg"/>
          </p:nvPr>
        </p:nvSpPr>
        <p:spPr>
          <a:ln/>
        </p:spPr>
      </p:sp>
      <p:sp>
        <p:nvSpPr>
          <p:cNvPr id="55298" name="Notes Placeholder 2">
            <a:extLst>
              <a:ext uri="{FF2B5EF4-FFF2-40B4-BE49-F238E27FC236}">
                <a16:creationId xmlns:a16="http://schemas.microsoft.com/office/drawing/2014/main" id="{A9A7E42A-D113-F045-B109-6E0E2F18E5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55299" name="Slide Number Placeholder 3">
            <a:extLst>
              <a:ext uri="{FF2B5EF4-FFF2-40B4-BE49-F238E27FC236}">
                <a16:creationId xmlns:a16="http://schemas.microsoft.com/office/drawing/2014/main" id="{8C117A3D-9810-F245-B9A5-5A76981D2E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C9E2185-59B4-624C-A48D-2EB525E59DAF}" type="slidenum">
              <a:rPr lang="en-US" altLang="en-US" smtClean="0">
                <a:latin typeface="Times New Roman" panose="02020603050405020304" pitchFamily="18" charset="0"/>
              </a:rPr>
              <a:pPr fontAlgn="base">
                <a:spcBef>
                  <a:spcPct val="0"/>
                </a:spcBef>
                <a:spcAft>
                  <a:spcPct val="0"/>
                </a:spcAft>
              </a:pPr>
              <a:t>19</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7224D3A6-BA7F-E94B-BEEA-D3B672266609}"/>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B3290528-E0E9-6446-A6C3-6E69D9F176D1}"/>
              </a:ext>
            </a:extLst>
          </p:cNvPr>
          <p:cNvSpPr>
            <a:spLocks noGrp="1"/>
          </p:cNvSpPr>
          <p:nvPr>
            <p:ph type="body" idx="1"/>
          </p:nvPr>
        </p:nvSpPr>
        <p:spPr>
          <a:ln/>
        </p:spPr>
        <p:txBody>
          <a:bodyPr/>
          <a:lstStyle/>
          <a:p>
            <a:pPr>
              <a:defRPr/>
            </a:pPr>
            <a:r>
              <a:rPr lang="en-US" dirty="0"/>
              <a:t>Pulmonary Hypertension—elevated pulmonary arterial pressure with secondary right heart ventricular failure</a:t>
            </a:r>
          </a:p>
          <a:p>
            <a:pPr marL="342900" indent="-342900">
              <a:buFontTx/>
              <a:buAutoNum type="arabicPeriod"/>
              <a:defRPr/>
            </a:pPr>
            <a:r>
              <a:rPr lang="en-US" dirty="0"/>
              <a:t>Cannot be measured indirectly (blood pressure) </a:t>
            </a:r>
            <a:r>
              <a:rPr lang="en-US" dirty="0">
                <a:sym typeface="Wingdings" panose="05000000000000000000" pitchFamily="2" charset="2"/>
              </a:rPr>
              <a:t> diagnosis is confirmed with a cardiac catheterization</a:t>
            </a:r>
          </a:p>
          <a:p>
            <a:pPr marL="800100" lvl="1" indent="-342900">
              <a:buFontTx/>
              <a:buAutoNum type="alphaLcPeriod"/>
              <a:defRPr/>
            </a:pPr>
            <a:r>
              <a:rPr lang="en-US" dirty="0">
                <a:sym typeface="Wingdings" panose="05000000000000000000" pitchFamily="2" charset="2"/>
              </a:rPr>
              <a:t>Recognition becomes hard until late progression</a:t>
            </a:r>
          </a:p>
          <a:p>
            <a:pPr marL="342900" indent="-342900">
              <a:buFontTx/>
              <a:buAutoNum type="arabicPeriod"/>
              <a:defRPr/>
            </a:pPr>
            <a:r>
              <a:rPr lang="en-US" dirty="0">
                <a:sym typeface="Wingdings" panose="05000000000000000000" pitchFamily="2" charset="2"/>
              </a:rPr>
              <a:t>Risk Factors</a:t>
            </a:r>
          </a:p>
          <a:p>
            <a:pPr marL="800100" lvl="1" indent="-342900">
              <a:buFontTx/>
              <a:buAutoNum type="alphaLcPeriod"/>
              <a:defRPr/>
            </a:pPr>
            <a:r>
              <a:rPr lang="en-US" dirty="0">
                <a:sym typeface="Wingdings" panose="05000000000000000000" pitchFamily="2" charset="2"/>
              </a:rPr>
              <a:t>Congenital heart disease</a:t>
            </a:r>
          </a:p>
          <a:p>
            <a:pPr marL="800100" lvl="1" indent="-342900">
              <a:buFontTx/>
              <a:buAutoNum type="alphaLcPeriod"/>
              <a:defRPr/>
            </a:pPr>
            <a:r>
              <a:rPr lang="en-US" dirty="0">
                <a:sym typeface="Wingdings" panose="05000000000000000000" pitchFamily="2" charset="2"/>
              </a:rPr>
              <a:t>Stimulants</a:t>
            </a:r>
          </a:p>
          <a:p>
            <a:pPr marL="800100" lvl="1" indent="-342900">
              <a:buFontTx/>
              <a:buAutoNum type="alphaLcPeriod"/>
              <a:defRPr/>
            </a:pPr>
            <a:r>
              <a:rPr lang="en-US" dirty="0">
                <a:sym typeface="Wingdings" panose="05000000000000000000" pitchFamily="2" charset="2"/>
              </a:rPr>
              <a:t>Portal hypertension</a:t>
            </a:r>
          </a:p>
          <a:p>
            <a:pPr marL="800100" lvl="1" indent="-342900">
              <a:buFontTx/>
              <a:buAutoNum type="alphaLcPeriod"/>
              <a:defRPr/>
            </a:pPr>
            <a:r>
              <a:rPr lang="en-US" dirty="0">
                <a:sym typeface="Wingdings" panose="05000000000000000000" pitchFamily="2" charset="2"/>
              </a:rPr>
              <a:t>HIV</a:t>
            </a:r>
          </a:p>
          <a:p>
            <a:pPr marL="800100" lvl="1" indent="-342900">
              <a:buFontTx/>
              <a:buAutoNum type="alphaLcPeriod"/>
              <a:defRPr/>
            </a:pPr>
            <a:r>
              <a:rPr lang="en-US" dirty="0">
                <a:sym typeface="Wingdings" panose="05000000000000000000" pitchFamily="2" charset="2"/>
              </a:rPr>
              <a:t>COPD</a:t>
            </a:r>
          </a:p>
          <a:p>
            <a:pPr marL="800100" lvl="1" indent="-342900">
              <a:buFontTx/>
              <a:buAutoNum type="alphaLcPeriod"/>
              <a:defRPr/>
            </a:pPr>
            <a:r>
              <a:rPr lang="en-US" dirty="0">
                <a:sym typeface="Wingdings" panose="05000000000000000000" pitchFamily="2" charset="2"/>
              </a:rPr>
              <a:t>PE</a:t>
            </a:r>
          </a:p>
          <a:p>
            <a:pPr marL="800100" lvl="1" indent="-342900">
              <a:buFontTx/>
              <a:buAutoNum type="alphaLcPeriod"/>
              <a:defRPr/>
            </a:pPr>
            <a:r>
              <a:rPr lang="en-US" dirty="0">
                <a:sym typeface="Wingdings" panose="05000000000000000000" pitchFamily="2" charset="2"/>
              </a:rPr>
              <a:t>Mitral valve disease</a:t>
            </a:r>
          </a:p>
          <a:p>
            <a:pPr marL="800100" lvl="1" indent="-342900">
              <a:buFontTx/>
              <a:buAutoNum type="alphaLcPeriod"/>
              <a:defRPr/>
            </a:pPr>
            <a:r>
              <a:rPr lang="en-US" dirty="0">
                <a:sym typeface="Wingdings" panose="05000000000000000000" pitchFamily="2" charset="2"/>
              </a:rPr>
              <a:t>Vascular disease</a:t>
            </a:r>
            <a:endParaRPr lang="en-US" dirty="0"/>
          </a:p>
        </p:txBody>
      </p:sp>
      <p:sp>
        <p:nvSpPr>
          <p:cNvPr id="12291" name="Slide Number Placeholder 3">
            <a:extLst>
              <a:ext uri="{FF2B5EF4-FFF2-40B4-BE49-F238E27FC236}">
                <a16:creationId xmlns:a16="http://schemas.microsoft.com/office/drawing/2014/main" id="{F2816A91-8B4A-2E46-A57D-C17307B37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5D61901-7A2C-B844-B2F2-CED8D0773A4B}"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63E2E64F-DAF6-B447-8B23-3C74361C9B56}"/>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A2B0EAA8-1564-5D4B-8DFE-6B9B84E420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Calibri" panose="020F0502020204030204" pitchFamily="34" charset="0"/>
                <a:ea typeface="ＭＳ Ｐゴシック" panose="020B0600070205080204" pitchFamily="34" charset="-128"/>
                <a:cs typeface="Geneva" panose="020B0503030404040204" pitchFamily="34" charset="0"/>
              </a:rPr>
              <a:t>True</a:t>
            </a:r>
          </a:p>
          <a:p>
            <a:pPr eaLnBrk="1" hangingPunct="1"/>
            <a:endParaRPr lang="en-US" altLang="en-US">
              <a:latin typeface="Calibri" panose="020F0502020204030204" pitchFamily="34" charset="0"/>
              <a:ea typeface="ＭＳ Ｐゴシック" panose="020B0600070205080204" pitchFamily="34" charset="-128"/>
              <a:cs typeface="Geneva" panose="020B0503030404040204" pitchFamily="34" charset="0"/>
            </a:endParaRPr>
          </a:p>
          <a:p>
            <a:pPr eaLnBrk="1" hangingPunct="1"/>
            <a:r>
              <a:rPr lang="en-US" altLang="en-US">
                <a:latin typeface="Calibri" panose="020F0502020204030204" pitchFamily="34" charset="0"/>
                <a:ea typeface="ＭＳ Ｐゴシック" panose="020B0600070205080204" pitchFamily="34" charset="-128"/>
                <a:cs typeface="Geneva" panose="020B0503030404040204" pitchFamily="34" charset="0"/>
              </a:rPr>
              <a:t>Rationale: The underlying result of all types of heart failure is insufficient cardiac output. </a:t>
            </a:r>
          </a:p>
          <a:p>
            <a:pPr eaLnBrk="1" hangingPunct="1"/>
            <a:endParaRPr lang="en-US" altLang="en-US">
              <a:latin typeface="Calibri" panose="020F0502020204030204" pitchFamily="34" charset="0"/>
              <a:ea typeface="ＭＳ Ｐゴシック" panose="020B0600070205080204" pitchFamily="34" charset="-128"/>
              <a:cs typeface="Geneva" panose="020B0503030404040204" pitchFamily="34" charset="0"/>
            </a:endParaRPr>
          </a:p>
          <a:p>
            <a:pPr eaLnBrk="1" hangingPunct="1"/>
            <a:r>
              <a:rPr lang="en-US" altLang="en-US">
                <a:latin typeface="Calibri" panose="020F0502020204030204" pitchFamily="34" charset="0"/>
                <a:ea typeface="ＭＳ Ｐゴシック" panose="020B0600070205080204" pitchFamily="34" charset="-128"/>
                <a:cs typeface="Geneva" panose="020B0503030404040204" pitchFamily="34" charset="0"/>
              </a:rPr>
              <a:t>That is, the volume of blood pumped by the heart in 1 minute is inadequate. </a:t>
            </a:r>
          </a:p>
          <a:p>
            <a:pPr eaLnBrk="1" hangingPunct="1"/>
            <a:endParaRPr lang="en-US" altLang="en-US">
              <a:latin typeface="Calibri" panose="020F0502020204030204" pitchFamily="34" charset="0"/>
              <a:ea typeface="ＭＳ Ｐゴシック" panose="020B0600070205080204" pitchFamily="34" charset="-128"/>
              <a:cs typeface="Geneva" panose="020B0503030404040204" pitchFamily="34" charset="0"/>
            </a:endParaRPr>
          </a:p>
          <a:p>
            <a:pPr eaLnBrk="1" hangingPunct="1"/>
            <a:r>
              <a:rPr lang="en-US" altLang="en-US">
                <a:latin typeface="Calibri" panose="020F0502020204030204" pitchFamily="34" charset="0"/>
                <a:ea typeface="ＭＳ Ｐゴシック" panose="020B0600070205080204" pitchFamily="34" charset="-128"/>
                <a:cs typeface="Geneva" panose="020B0503030404040204" pitchFamily="34" charset="0"/>
              </a:rPr>
              <a:t>Some patients may have a normal cardiac output at rest, but they do not have the reserve function to increase cardiac output to meet the increased demands of exercise, hypoxemia, or anemia. </a:t>
            </a:r>
          </a:p>
          <a:p>
            <a:endParaRPr lang="en-US" altLang="en-US">
              <a:latin typeface="Calibri" panose="020F0502020204030204" pitchFamily="34" charset="0"/>
              <a:ea typeface="ＭＳ Ｐゴシック" panose="020B0600070205080204" pitchFamily="34" charset="-128"/>
              <a:cs typeface="Geneva" panose="020B0503030404040204" pitchFamily="34" charset="0"/>
            </a:endParaRPr>
          </a:p>
        </p:txBody>
      </p:sp>
      <p:sp>
        <p:nvSpPr>
          <p:cNvPr id="57347" name="Slide Number Placeholder 3">
            <a:extLst>
              <a:ext uri="{FF2B5EF4-FFF2-40B4-BE49-F238E27FC236}">
                <a16:creationId xmlns:a16="http://schemas.microsoft.com/office/drawing/2014/main" id="{CE7E0918-F114-7649-A7C6-014BBF390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D71EA4C-57D4-E742-ACAA-A2345F4F375A}" type="slidenum">
              <a:rPr lang="en-US" altLang="en-US" smtClean="0">
                <a:latin typeface="Calibri" panose="020F0502020204030204" pitchFamily="34" charset="0"/>
                <a:ea typeface="ＭＳ Ｐゴシック" panose="020B0600070205080204" pitchFamily="34" charset="-128"/>
              </a:rPr>
              <a:pPr fontAlgn="base">
                <a:spcBef>
                  <a:spcPct val="0"/>
                </a:spcBef>
                <a:spcAft>
                  <a:spcPct val="0"/>
                </a:spcAft>
              </a:pPr>
              <a:t>20</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555729AD-1417-264C-9185-BCCCA6B4C8A8}"/>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BE5A1D56-16C6-A943-BEB9-BFBDF9AFF8F4}"/>
              </a:ext>
            </a:extLst>
          </p:cNvPr>
          <p:cNvSpPr>
            <a:spLocks noGrp="1"/>
          </p:cNvSpPr>
          <p:nvPr>
            <p:ph type="body" idx="1"/>
          </p:nvPr>
        </p:nvSpPr>
        <p:spPr>
          <a:ln/>
        </p:spPr>
        <p:txBody>
          <a:bodyPr/>
          <a:lstStyle/>
          <a:p>
            <a:pPr>
              <a:lnSpc>
                <a:spcPct val="90000"/>
              </a:lnSpc>
              <a:defRPr/>
            </a:pPr>
            <a:r>
              <a:rPr lang="en-US" sz="1100" dirty="0">
                <a:latin typeface="Calibri" charset="0"/>
              </a:rPr>
              <a:t>Cardiac Output—refers to the total amount of blood ejected by one of the ventricles in liters per minute </a:t>
            </a:r>
            <a:r>
              <a:rPr lang="en-US" sz="1100" dirty="0">
                <a:latin typeface="Calibri" charset="0"/>
                <a:sym typeface="Wingdings" panose="05000000000000000000" pitchFamily="2" charset="2"/>
              </a:rPr>
              <a:t> normal adult cardiac output is 4-6 L/min</a:t>
            </a:r>
          </a:p>
          <a:p>
            <a:pPr marL="228600" indent="-228600">
              <a:lnSpc>
                <a:spcPct val="90000"/>
              </a:lnSpc>
              <a:buFontTx/>
              <a:buAutoNum type="arabicPeriod"/>
              <a:defRPr/>
            </a:pPr>
            <a:r>
              <a:rPr lang="en-US" sz="1100" dirty="0">
                <a:latin typeface="Calibri" charset="0"/>
                <a:sym typeface="Wingdings" panose="05000000000000000000" pitchFamily="2" charset="2"/>
              </a:rPr>
              <a:t>Computed by multiplying the stoke volume by the heart rate</a:t>
            </a:r>
          </a:p>
          <a:p>
            <a:pPr marL="685800" lvl="1" indent="-228600">
              <a:lnSpc>
                <a:spcPct val="90000"/>
              </a:lnSpc>
              <a:buFontTx/>
              <a:buAutoNum type="alphaLcPeriod"/>
              <a:defRPr/>
            </a:pPr>
            <a:r>
              <a:rPr lang="en-US" sz="1100" dirty="0">
                <a:latin typeface="Calibri" charset="0"/>
                <a:sym typeface="Wingdings" panose="05000000000000000000" pitchFamily="2" charset="2"/>
              </a:rPr>
              <a:t>Stroke volume—amount of blood ejected from one of the ventricles per heartbeat  average is 60-130 mL</a:t>
            </a:r>
          </a:p>
          <a:p>
            <a:pPr marL="228600" indent="-228600">
              <a:lnSpc>
                <a:spcPct val="90000"/>
              </a:lnSpc>
              <a:buFontTx/>
              <a:buAutoNum type="arabicPeriod"/>
              <a:defRPr/>
            </a:pPr>
            <a:r>
              <a:rPr lang="en-US" sz="1100" dirty="0">
                <a:latin typeface="Calibri" charset="0"/>
                <a:sym typeface="Wingdings" panose="05000000000000000000" pitchFamily="2" charset="2"/>
              </a:rPr>
              <a:t>Cardiac output increases to meet oxygen demands of the body</a:t>
            </a:r>
          </a:p>
          <a:p>
            <a:pPr marL="228600" indent="-228600">
              <a:lnSpc>
                <a:spcPct val="90000"/>
              </a:lnSpc>
              <a:buFontTx/>
              <a:buAutoNum type="arabicPeriod"/>
              <a:defRPr/>
            </a:pPr>
            <a:r>
              <a:rPr lang="en-US" sz="1100" dirty="0">
                <a:latin typeface="Calibri" charset="0"/>
                <a:sym typeface="Wingdings" panose="05000000000000000000" pitchFamily="2" charset="2"/>
              </a:rPr>
              <a:t>Disease processed like cardiomyopathy can affect cardiac output – goal in treating these disease processes would be to improve cardiac output</a:t>
            </a:r>
          </a:p>
        </p:txBody>
      </p:sp>
      <p:sp>
        <p:nvSpPr>
          <p:cNvPr id="59395" name="Slide Number Placeholder 3">
            <a:extLst>
              <a:ext uri="{FF2B5EF4-FFF2-40B4-BE49-F238E27FC236}">
                <a16:creationId xmlns:a16="http://schemas.microsoft.com/office/drawing/2014/main" id="{E1A4B8C0-C9D9-704A-9AAB-AE3974C0AF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B663678-E0FE-C844-9CFF-F72A7A14FA82}" type="slidenum">
              <a:rPr lang="en-US" altLang="en-US" smtClean="0">
                <a:latin typeface="Calibri" panose="020F0502020204030204" pitchFamily="34" charset="0"/>
                <a:ea typeface="ＭＳ Ｐゴシック" panose="020B0600070205080204" pitchFamily="34" charset="-128"/>
              </a:rPr>
              <a:pPr fontAlgn="base">
                <a:spcBef>
                  <a:spcPct val="0"/>
                </a:spcBef>
                <a:spcAft>
                  <a:spcPct val="0"/>
                </a:spcAft>
              </a:pPr>
              <a:t>21</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E284A462-E032-4F45-B01D-A882E0CB09DE}"/>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9AC20DF7-E304-7845-8841-25A16ABFCFF7}"/>
              </a:ext>
            </a:extLst>
          </p:cNvPr>
          <p:cNvSpPr>
            <a:spLocks noGrp="1"/>
          </p:cNvSpPr>
          <p:nvPr>
            <p:ph type="body" idx="1"/>
          </p:nvPr>
        </p:nvSpPr>
        <p:spPr>
          <a:ln/>
        </p:spPr>
        <p:txBody>
          <a:bodyPr/>
          <a:lstStyle/>
          <a:p>
            <a:pPr>
              <a:defRPr/>
            </a:pPr>
            <a:r>
              <a:rPr lang="en-US" dirty="0"/>
              <a:t>Heart Failure—Diagnostic Testing</a:t>
            </a:r>
          </a:p>
          <a:p>
            <a:pPr marL="342900" indent="-342900">
              <a:buFontTx/>
              <a:buAutoNum type="arabicPeriod"/>
              <a:defRPr/>
            </a:pPr>
            <a:r>
              <a:rPr lang="en-US" dirty="0"/>
              <a:t>Echocardiogram—ultrasound that provides pictures of the heart valves and chambers</a:t>
            </a:r>
          </a:p>
          <a:p>
            <a:pPr marL="800100" lvl="1" indent="-342900">
              <a:buFontTx/>
              <a:buAutoNum type="alphaLcPeriod"/>
              <a:defRPr/>
            </a:pPr>
            <a:r>
              <a:rPr lang="en-US" dirty="0"/>
              <a:t>Determines ejection fraction—percentage of blood volume in the ventricles at the end diastole that is ejected during systole </a:t>
            </a:r>
            <a:r>
              <a:rPr lang="en-US" dirty="0">
                <a:sym typeface="Wingdings" panose="05000000000000000000" pitchFamily="2" charset="2"/>
              </a:rPr>
              <a:t> measures contractility and how well the heart is pumping  EF of 40% or less is considered heart failure</a:t>
            </a:r>
          </a:p>
          <a:p>
            <a:pPr marL="342900" indent="-342900">
              <a:buFontTx/>
              <a:buAutoNum type="arabicPeriod"/>
              <a:defRPr/>
            </a:pPr>
            <a:r>
              <a:rPr lang="en-US" dirty="0">
                <a:sym typeface="Wingdings" panose="05000000000000000000" pitchFamily="2" charset="2"/>
              </a:rPr>
              <a:t>Chest x-ray—can reveal cardiomegaly and pleural effusions </a:t>
            </a:r>
          </a:p>
          <a:p>
            <a:pPr marL="342900" indent="-342900">
              <a:buFontTx/>
              <a:buAutoNum type="arabicPeriod"/>
              <a:defRPr/>
            </a:pPr>
            <a:r>
              <a:rPr lang="en-US" dirty="0">
                <a:sym typeface="Wingdings" panose="05000000000000000000" pitchFamily="2" charset="2"/>
              </a:rPr>
              <a:t>EKG</a:t>
            </a:r>
          </a:p>
          <a:p>
            <a:pPr marL="342900" indent="-342900">
              <a:buFontTx/>
              <a:buAutoNum type="arabicPeriod"/>
              <a:defRPr/>
            </a:pPr>
            <a:r>
              <a:rPr lang="en-US" dirty="0">
                <a:sym typeface="Wingdings" panose="05000000000000000000" pitchFamily="2" charset="2"/>
              </a:rPr>
              <a:t>Electrolytes</a:t>
            </a:r>
          </a:p>
          <a:p>
            <a:pPr marL="342900" indent="-342900">
              <a:buFontTx/>
              <a:buAutoNum type="arabicPeriod"/>
              <a:defRPr/>
            </a:pPr>
            <a:r>
              <a:rPr lang="en-US" dirty="0">
                <a:sym typeface="Wingdings" panose="05000000000000000000" pitchFamily="2" charset="2"/>
              </a:rPr>
              <a:t>BUN</a:t>
            </a:r>
          </a:p>
          <a:p>
            <a:pPr marL="342900" indent="-342900">
              <a:buFontTx/>
              <a:buAutoNum type="arabicPeriod"/>
              <a:defRPr/>
            </a:pPr>
            <a:r>
              <a:rPr lang="en-US" dirty="0">
                <a:sym typeface="Wingdings" panose="05000000000000000000" pitchFamily="2" charset="2"/>
              </a:rPr>
              <a:t>Creatinine</a:t>
            </a:r>
          </a:p>
          <a:p>
            <a:pPr marL="342900" indent="-342900">
              <a:buFontTx/>
              <a:buAutoNum type="arabicPeriod"/>
              <a:defRPr/>
            </a:pPr>
            <a:r>
              <a:rPr lang="en-US" dirty="0">
                <a:sym typeface="Wingdings" panose="05000000000000000000" pitchFamily="2" charset="2"/>
              </a:rPr>
              <a:t>CBC</a:t>
            </a:r>
          </a:p>
          <a:p>
            <a:pPr marL="342900" indent="-342900">
              <a:buFontTx/>
              <a:buAutoNum type="arabicPeriod"/>
              <a:defRPr/>
            </a:pPr>
            <a:r>
              <a:rPr lang="en-US" dirty="0">
                <a:sym typeface="Wingdings" panose="05000000000000000000" pitchFamily="2" charset="2"/>
              </a:rPr>
              <a:t>UA</a:t>
            </a:r>
          </a:p>
          <a:p>
            <a:pPr marL="342900" indent="-342900">
              <a:buFontTx/>
              <a:buAutoNum type="arabicPeriod"/>
              <a:defRPr/>
            </a:pPr>
            <a:r>
              <a:rPr lang="en-US" dirty="0">
                <a:sym typeface="Wingdings" panose="05000000000000000000" pitchFamily="2" charset="2"/>
              </a:rPr>
              <a:t>BNP(B-type natriuretic peptides)—key diagnostic indicator  confirms diagnosis—the larger the number, the worse the HF is—less than 100 = no heart failure</a:t>
            </a:r>
            <a:endParaRPr lang="en-US" dirty="0"/>
          </a:p>
        </p:txBody>
      </p:sp>
      <p:sp>
        <p:nvSpPr>
          <p:cNvPr id="61443" name="Slide Number Placeholder 3">
            <a:extLst>
              <a:ext uri="{FF2B5EF4-FFF2-40B4-BE49-F238E27FC236}">
                <a16:creationId xmlns:a16="http://schemas.microsoft.com/office/drawing/2014/main" id="{A5009C44-4B7D-A145-80B4-C71A6DC6E3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3914AE9-7DBA-3F44-B61B-17125CB9E7D0}"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22</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09F83EA9-1A80-764D-932F-EA48EF3070B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019371F-E515-744B-AFA7-532024F0D2A3}"/>
              </a:ext>
            </a:extLst>
          </p:cNvPr>
          <p:cNvSpPr>
            <a:spLocks noGrp="1"/>
          </p:cNvSpPr>
          <p:nvPr>
            <p:ph type="body" idx="1"/>
          </p:nvPr>
        </p:nvSpPr>
        <p:spPr/>
        <p:txBody>
          <a:bodyPr/>
          <a:lstStyle/>
          <a:p>
            <a:pPr>
              <a:defRPr/>
            </a:pPr>
            <a:r>
              <a:rPr lang="en-US" dirty="0"/>
              <a:t>Heart Failure—Medical Management</a:t>
            </a:r>
          </a:p>
          <a:p>
            <a:pPr marL="342900" indent="-342900">
              <a:buFontTx/>
              <a:buAutoNum type="arabicPeriod"/>
              <a:defRPr/>
            </a:pPr>
            <a:r>
              <a:rPr lang="en-US" dirty="0"/>
              <a:t>Focuses on:</a:t>
            </a:r>
          </a:p>
          <a:p>
            <a:pPr marL="800100" lvl="1" indent="-342900">
              <a:buFontTx/>
              <a:buAutoNum type="alphaLcPeriod"/>
              <a:defRPr/>
            </a:pPr>
            <a:r>
              <a:rPr lang="en-US" dirty="0"/>
              <a:t>Improvement of cardiac function by reducing preload (degree of stretch of the cardiac muscle fibers at the end of diastole—period of ventricular relaxation resulting in ventricular filling) and afterload (the amount of resistance to ejection of blood from the ventricle)</a:t>
            </a:r>
          </a:p>
          <a:p>
            <a:pPr marL="800100" lvl="1" indent="-342900">
              <a:buFontTx/>
              <a:buAutoNum type="alphaLcPeriod"/>
              <a:defRPr/>
            </a:pPr>
            <a:r>
              <a:rPr lang="en-US" dirty="0"/>
              <a:t>Reduction of symptoms and improvement of functional status—SOB, oxygen, positioning</a:t>
            </a:r>
          </a:p>
          <a:p>
            <a:pPr marL="800100" lvl="1" indent="-342900">
              <a:buFontTx/>
              <a:buAutoNum type="alphaLcPeriod"/>
              <a:defRPr/>
            </a:pPr>
            <a:r>
              <a:rPr lang="en-US" dirty="0"/>
              <a:t>Stabilization of patient condition and lowering the risk of hospitalization</a:t>
            </a:r>
          </a:p>
          <a:p>
            <a:pPr marL="800100" lvl="1" indent="-342900">
              <a:buFontTx/>
              <a:buAutoNum type="alphaLcPeriod"/>
              <a:defRPr/>
            </a:pPr>
            <a:r>
              <a:rPr lang="en-US" dirty="0"/>
              <a:t>Delay of the progression of heart failure and extending life expectancy</a:t>
            </a:r>
          </a:p>
          <a:p>
            <a:pPr marL="800100" lvl="1" indent="-342900">
              <a:buFontTx/>
              <a:buAutoNum type="alphaLcPeriod"/>
              <a:defRPr/>
            </a:pPr>
            <a:r>
              <a:rPr lang="en-US" dirty="0"/>
              <a:t>Promotion of a lifestyle conducive to cardiac health—restricted sodium, restricted fluid intake</a:t>
            </a:r>
          </a:p>
        </p:txBody>
      </p:sp>
      <p:sp>
        <p:nvSpPr>
          <p:cNvPr id="63491" name="Slide Number Placeholder 3">
            <a:extLst>
              <a:ext uri="{FF2B5EF4-FFF2-40B4-BE49-F238E27FC236}">
                <a16:creationId xmlns:a16="http://schemas.microsoft.com/office/drawing/2014/main" id="{8089FFDC-8A73-AB4F-A407-9CA8A4BF40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4356C01-6CBC-A849-B293-F47F3BF0F880}" type="slidenum">
              <a:rPr lang="en-US" altLang="en-US" smtClean="0">
                <a:latin typeface="Times New Roman" panose="02020603050405020304" pitchFamily="18" charset="0"/>
              </a:rPr>
              <a:pPr fontAlgn="base">
                <a:spcBef>
                  <a:spcPct val="0"/>
                </a:spcBef>
                <a:spcAft>
                  <a:spcPct val="0"/>
                </a:spcAft>
              </a:pPr>
              <a:t>23</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F7837BB-2C85-3641-97B6-DA51CD9152EA}"/>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CF7E1DCB-2719-134C-AA3F-8096C41C377A}"/>
              </a:ext>
            </a:extLst>
          </p:cNvPr>
          <p:cNvSpPr>
            <a:spLocks noGrp="1"/>
          </p:cNvSpPr>
          <p:nvPr>
            <p:ph type="body" idx="1"/>
          </p:nvPr>
        </p:nvSpPr>
        <p:spPr>
          <a:ln/>
        </p:spPr>
        <p:txBody>
          <a:bodyPr/>
          <a:lstStyle/>
          <a:p>
            <a:pPr>
              <a:defRPr/>
            </a:pPr>
            <a:r>
              <a:rPr lang="en-US" dirty="0"/>
              <a:t>Heart Failure—Nursing Assessment</a:t>
            </a:r>
          </a:p>
          <a:p>
            <a:pPr marL="342900" indent="-342900">
              <a:buFontTx/>
              <a:buAutoNum type="arabicPeriod"/>
              <a:defRPr/>
            </a:pPr>
            <a:r>
              <a:rPr lang="en-US" dirty="0"/>
              <a:t>Focuses on:</a:t>
            </a:r>
          </a:p>
          <a:p>
            <a:pPr marL="800100" lvl="1" indent="-342900">
              <a:buFontTx/>
              <a:buAutoNum type="alphaLcPeriod"/>
              <a:defRPr/>
            </a:pPr>
            <a:r>
              <a:rPr lang="en-US" dirty="0"/>
              <a:t>Effectiveness of therapy</a:t>
            </a:r>
          </a:p>
          <a:p>
            <a:pPr marL="800100" lvl="1" indent="-342900">
              <a:buFontTx/>
              <a:buAutoNum type="alphaLcPeriod"/>
              <a:defRPr/>
            </a:pPr>
            <a:r>
              <a:rPr lang="en-US" dirty="0"/>
              <a:t>Patients self-management—compliance </a:t>
            </a:r>
          </a:p>
          <a:p>
            <a:pPr marL="800100" lvl="1" indent="-342900">
              <a:buFontTx/>
              <a:buAutoNum type="alphaLcPeriod"/>
              <a:defRPr/>
            </a:pPr>
            <a:r>
              <a:rPr lang="en-US" dirty="0"/>
              <a:t>S/S of increased or worsening HF</a:t>
            </a:r>
          </a:p>
          <a:p>
            <a:pPr marL="800100" lvl="1" indent="-342900">
              <a:buFontTx/>
              <a:buAutoNum type="alphaLcPeriod"/>
              <a:defRPr/>
            </a:pPr>
            <a:r>
              <a:rPr lang="en-US" dirty="0"/>
              <a:t>Emotional or psychosocial response</a:t>
            </a:r>
          </a:p>
          <a:p>
            <a:pPr marL="342900" indent="-342900">
              <a:buFontTx/>
              <a:buAutoNum type="arabicPeriod"/>
              <a:defRPr/>
            </a:pPr>
            <a:r>
              <a:rPr lang="en-US" dirty="0"/>
              <a:t>Health History</a:t>
            </a:r>
          </a:p>
          <a:p>
            <a:pPr marL="800100" lvl="1" indent="-342900">
              <a:buFontTx/>
              <a:buAutoNum type="alphaLcPeriod"/>
              <a:defRPr/>
            </a:pPr>
            <a:r>
              <a:rPr lang="en-US" dirty="0"/>
              <a:t>Focuses on S/S—SOB, fatigue, edema, sleep disturbances (orthopnea)</a:t>
            </a:r>
          </a:p>
          <a:p>
            <a:pPr marL="342900" indent="-342900">
              <a:buFontTx/>
              <a:buAutoNum type="arabicPeriod"/>
              <a:defRPr/>
            </a:pPr>
            <a:r>
              <a:rPr lang="en-US" dirty="0"/>
              <a:t>Physical Exam</a:t>
            </a:r>
          </a:p>
          <a:p>
            <a:pPr marL="800100" lvl="1" indent="-342900">
              <a:buFontTx/>
              <a:buAutoNum type="alphaLcPeriod"/>
              <a:defRPr/>
            </a:pPr>
            <a:r>
              <a:rPr lang="en-US" dirty="0"/>
              <a:t>Mental status</a:t>
            </a:r>
          </a:p>
          <a:p>
            <a:pPr marL="800100" lvl="1" indent="-342900">
              <a:buFontTx/>
              <a:buAutoNum type="alphaLcPeriod"/>
              <a:defRPr/>
            </a:pPr>
            <a:r>
              <a:rPr lang="en-US" dirty="0"/>
              <a:t>Lung sounds—crackles, wheezes</a:t>
            </a:r>
          </a:p>
          <a:p>
            <a:pPr marL="800100" lvl="1" indent="-342900">
              <a:buFontTx/>
              <a:buAutoNum type="alphaLcPeriod"/>
              <a:defRPr/>
            </a:pPr>
            <a:r>
              <a:rPr lang="en-US" dirty="0"/>
              <a:t>Heart sounds—S3</a:t>
            </a:r>
          </a:p>
          <a:p>
            <a:pPr marL="800100" lvl="1" indent="-342900">
              <a:buFontTx/>
              <a:buAutoNum type="alphaLcPeriod"/>
              <a:defRPr/>
            </a:pPr>
            <a:r>
              <a:rPr lang="en-US" dirty="0"/>
              <a:t>Fluid status/signs of fluid overload</a:t>
            </a:r>
          </a:p>
          <a:p>
            <a:pPr marL="800100" lvl="1" indent="-342900">
              <a:buFontTx/>
              <a:buAutoNum type="alphaLcPeriod"/>
              <a:defRPr/>
            </a:pPr>
            <a:r>
              <a:rPr lang="en-US" dirty="0"/>
              <a:t>Daily weight</a:t>
            </a:r>
          </a:p>
          <a:p>
            <a:pPr marL="800100" lvl="1" indent="-342900">
              <a:buFontTx/>
              <a:buAutoNum type="alphaLcPeriod"/>
              <a:defRPr/>
            </a:pPr>
            <a:r>
              <a:rPr lang="en-US" dirty="0"/>
              <a:t>I&amp;O</a:t>
            </a:r>
          </a:p>
          <a:p>
            <a:pPr marL="800100" lvl="1" indent="-342900">
              <a:buFontTx/>
              <a:buAutoNum type="alphaLcPeriod"/>
              <a:defRPr/>
            </a:pPr>
            <a:r>
              <a:rPr lang="en-US" dirty="0"/>
              <a:t>Assess response to medications </a:t>
            </a:r>
          </a:p>
        </p:txBody>
      </p:sp>
      <p:sp>
        <p:nvSpPr>
          <p:cNvPr id="65539" name="Slide Number Placeholder 3">
            <a:extLst>
              <a:ext uri="{FF2B5EF4-FFF2-40B4-BE49-F238E27FC236}">
                <a16:creationId xmlns:a16="http://schemas.microsoft.com/office/drawing/2014/main" id="{03555805-C697-8643-AB44-2BC95C6A2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90AAB06-8423-1F42-B3EA-46242FEE005C}"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24</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4E43C0F4-65A3-A943-B282-DCDE976392F7}"/>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1741A9C8-484C-D84B-BC4A-E4954BA85BB5}"/>
              </a:ext>
            </a:extLst>
          </p:cNvPr>
          <p:cNvSpPr>
            <a:spLocks noGrp="1"/>
          </p:cNvSpPr>
          <p:nvPr>
            <p:ph type="body" idx="1"/>
          </p:nvPr>
        </p:nvSpPr>
        <p:spPr>
          <a:ln/>
        </p:spPr>
        <p:txBody>
          <a:bodyPr/>
          <a:lstStyle/>
          <a:p>
            <a:pPr>
              <a:defRPr/>
            </a:pPr>
            <a:r>
              <a:rPr lang="en-US" dirty="0"/>
              <a:t>Heart Failure—Planning</a:t>
            </a:r>
          </a:p>
          <a:p>
            <a:pPr marL="342900" indent="-342900">
              <a:buFontTx/>
              <a:buAutoNum type="arabicPeriod"/>
              <a:defRPr/>
            </a:pPr>
            <a:r>
              <a:rPr lang="en-US" dirty="0"/>
              <a:t>Goals focus on:</a:t>
            </a:r>
          </a:p>
          <a:p>
            <a:pPr marL="800100" lvl="1" indent="-342900">
              <a:buFontTx/>
              <a:buAutoNum type="alphaLcPeriod"/>
              <a:defRPr/>
            </a:pPr>
            <a:r>
              <a:rPr lang="en-US" dirty="0"/>
              <a:t>Promotion of activity and reduction of fatigue—activity and rest periods, gradually increase activity level as patient can tolerate</a:t>
            </a:r>
          </a:p>
          <a:p>
            <a:pPr marL="800100" lvl="1" indent="-342900">
              <a:buFontTx/>
              <a:buAutoNum type="alphaLcPeriod"/>
              <a:defRPr/>
            </a:pPr>
            <a:r>
              <a:rPr lang="en-US" dirty="0"/>
              <a:t>Relieve fluid overload symptoms—diuretics, O2 if SOB and decreased O2 sat present</a:t>
            </a:r>
          </a:p>
          <a:p>
            <a:pPr marL="800100" lvl="1" indent="-342900">
              <a:buFontTx/>
              <a:buAutoNum type="alphaLcPeriod"/>
              <a:defRPr/>
            </a:pPr>
            <a:r>
              <a:rPr lang="en-US" dirty="0"/>
              <a:t>Decrease anxiety or increase the patients ability to manage anxiety—Ativan, Xanax </a:t>
            </a:r>
            <a:r>
              <a:rPr lang="en-US" dirty="0">
                <a:sym typeface="Wingdings" panose="05000000000000000000" pitchFamily="2" charset="2"/>
              </a:rPr>
              <a:t> this may help with breathing as well</a:t>
            </a:r>
          </a:p>
          <a:p>
            <a:pPr marL="800100" lvl="1" indent="-342900">
              <a:buFontTx/>
              <a:buAutoNum type="alphaLcPeriod"/>
              <a:defRPr/>
            </a:pPr>
            <a:r>
              <a:rPr lang="en-US" dirty="0">
                <a:sym typeface="Wingdings" panose="05000000000000000000" pitchFamily="2" charset="2"/>
              </a:rPr>
              <a:t>Encourage the patient to verbalize his or her ability to make decisions and influence outcomes  as long as the patient is A&amp;O and able</a:t>
            </a:r>
          </a:p>
          <a:p>
            <a:pPr marL="800100" lvl="1" indent="-342900">
              <a:buFontTx/>
              <a:buAutoNum type="alphaLcPeriod"/>
              <a:defRPr/>
            </a:pPr>
            <a:r>
              <a:rPr lang="en-US" dirty="0">
                <a:sym typeface="Wingdings" panose="05000000000000000000" pitchFamily="2" charset="2"/>
              </a:rPr>
              <a:t>Educate the patient and family about the management of the therapeutic regimen—dietary restrictions (Na, H20), medications, daily weight, follow up appointment</a:t>
            </a:r>
            <a:endParaRPr lang="en-US" dirty="0"/>
          </a:p>
        </p:txBody>
      </p:sp>
      <p:sp>
        <p:nvSpPr>
          <p:cNvPr id="67587" name="Slide Number Placeholder 3">
            <a:extLst>
              <a:ext uri="{FF2B5EF4-FFF2-40B4-BE49-F238E27FC236}">
                <a16:creationId xmlns:a16="http://schemas.microsoft.com/office/drawing/2014/main" id="{D1CEA89F-F5F3-5B42-ABF4-8670E696B3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87F3236-911C-F347-8851-B569BD59874C}"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25</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F5A95BCE-4BCA-4440-B0E4-A5174FA34F50}"/>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D31CC882-964B-AD4A-8FC7-89D9FCFBC844}"/>
              </a:ext>
            </a:extLst>
          </p:cNvPr>
          <p:cNvSpPr>
            <a:spLocks noGrp="1"/>
          </p:cNvSpPr>
          <p:nvPr>
            <p:ph type="body" idx="1"/>
          </p:nvPr>
        </p:nvSpPr>
        <p:spPr>
          <a:ln/>
        </p:spPr>
        <p:txBody>
          <a:bodyPr/>
          <a:lstStyle/>
          <a:p>
            <a:pPr>
              <a:defRPr/>
            </a:pPr>
            <a:r>
              <a:rPr lang="en-US" dirty="0"/>
              <a:t>Heart Failure—Nursing Interventions for Activity Intolerance</a:t>
            </a:r>
          </a:p>
          <a:p>
            <a:pPr marL="342900" indent="-342900">
              <a:buFontTx/>
              <a:buAutoNum type="arabicPeriod"/>
              <a:defRPr/>
            </a:pPr>
            <a:r>
              <a:rPr lang="en-US" dirty="0"/>
              <a:t>Bedrest for acute exacerbations </a:t>
            </a:r>
            <a:r>
              <a:rPr lang="en-US" dirty="0">
                <a:sym typeface="Wingdings" panose="05000000000000000000" pitchFamily="2" charset="2"/>
              </a:rPr>
              <a:t> help decrease SOB if present, elevate extremities of peripheral edema is noted</a:t>
            </a:r>
          </a:p>
          <a:p>
            <a:pPr marL="342900" indent="-342900">
              <a:buFontTx/>
              <a:buAutoNum type="arabicPeriod"/>
              <a:defRPr/>
            </a:pPr>
            <a:r>
              <a:rPr lang="en-US" dirty="0">
                <a:sym typeface="Wingdings" panose="05000000000000000000" pitchFamily="2" charset="2"/>
              </a:rPr>
              <a:t>Encourage regular physical activity  30-45 minutes daily</a:t>
            </a:r>
          </a:p>
          <a:p>
            <a:pPr marL="342900" indent="-342900">
              <a:buFontTx/>
              <a:buAutoNum type="arabicPeriod"/>
              <a:defRPr/>
            </a:pPr>
            <a:r>
              <a:rPr lang="en-US" dirty="0">
                <a:sym typeface="Wingdings" panose="05000000000000000000" pitchFamily="2" charset="2"/>
              </a:rPr>
              <a:t>Exercise training  increase activity gradually as patient can tolerate</a:t>
            </a:r>
          </a:p>
          <a:p>
            <a:pPr marL="342900" indent="-342900">
              <a:buFontTx/>
              <a:buAutoNum type="arabicPeriod"/>
              <a:defRPr/>
            </a:pPr>
            <a:r>
              <a:rPr lang="en-US" dirty="0">
                <a:sym typeface="Wingdings" panose="05000000000000000000" pitchFamily="2" charset="2"/>
              </a:rPr>
              <a:t>Pacing of activities  include frequent rest periods, especially if patient is short of breath</a:t>
            </a:r>
          </a:p>
          <a:p>
            <a:pPr marL="342900" indent="-342900">
              <a:buFontTx/>
              <a:buAutoNum type="arabicPeriod"/>
              <a:defRPr/>
            </a:pPr>
            <a:r>
              <a:rPr lang="en-US" dirty="0">
                <a:sym typeface="Wingdings" panose="05000000000000000000" pitchFamily="2" charset="2"/>
              </a:rPr>
              <a:t>Wait 2 hours after eating for physical activity  able to exert self more</a:t>
            </a:r>
          </a:p>
          <a:p>
            <a:pPr marL="342900" indent="-342900">
              <a:buFontTx/>
              <a:buAutoNum type="arabicPeriod"/>
              <a:defRPr/>
            </a:pPr>
            <a:r>
              <a:rPr lang="en-US" dirty="0">
                <a:sym typeface="Wingdings" panose="05000000000000000000" pitchFamily="2" charset="2"/>
              </a:rPr>
              <a:t>Avoid activities in extreme hot, cold or humid weather  difficult to breath, especially if patient has SOB at baseline</a:t>
            </a:r>
          </a:p>
          <a:p>
            <a:pPr marL="342900" indent="-342900">
              <a:buFontTx/>
              <a:buAutoNum type="arabicPeriod"/>
              <a:defRPr/>
            </a:pPr>
            <a:r>
              <a:rPr lang="en-US" dirty="0">
                <a:sym typeface="Wingdings" panose="05000000000000000000" pitchFamily="2" charset="2"/>
              </a:rPr>
              <a:t>Modify activities to conserve energy</a:t>
            </a:r>
          </a:p>
          <a:p>
            <a:pPr marL="342900" indent="-342900">
              <a:buFontTx/>
              <a:buAutoNum type="arabicPeriod"/>
              <a:defRPr/>
            </a:pPr>
            <a:r>
              <a:rPr lang="en-US" dirty="0">
                <a:sym typeface="Wingdings" panose="05000000000000000000" pitchFamily="2" charset="2"/>
              </a:rPr>
              <a:t>Positioning  elevate HOB to facilitate easier breathing, elevate extremities if peripheral edema is noted</a:t>
            </a:r>
            <a:endParaRPr lang="en-US" dirty="0"/>
          </a:p>
        </p:txBody>
      </p:sp>
      <p:sp>
        <p:nvSpPr>
          <p:cNvPr id="69635" name="Slide Number Placeholder 3">
            <a:extLst>
              <a:ext uri="{FF2B5EF4-FFF2-40B4-BE49-F238E27FC236}">
                <a16:creationId xmlns:a16="http://schemas.microsoft.com/office/drawing/2014/main" id="{F6892C49-E036-6646-9002-EBEE3DB756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771BE76-41F3-F44B-8F81-983231074686}"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26</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71BEC7E6-E076-F042-9918-EC5FCD379420}"/>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381896BD-CAE0-2E4B-93E6-233E8A7CEF33}"/>
              </a:ext>
            </a:extLst>
          </p:cNvPr>
          <p:cNvSpPr>
            <a:spLocks noGrp="1"/>
          </p:cNvSpPr>
          <p:nvPr>
            <p:ph type="body" idx="1"/>
          </p:nvPr>
        </p:nvSpPr>
        <p:spPr>
          <a:ln/>
        </p:spPr>
        <p:txBody>
          <a:bodyPr/>
          <a:lstStyle/>
          <a:p>
            <a:pPr>
              <a:defRPr/>
            </a:pPr>
            <a:r>
              <a:rPr lang="en-US" dirty="0"/>
              <a:t>Heart Failure—Nursing Interventions for Fluid Volume Excess</a:t>
            </a:r>
          </a:p>
          <a:p>
            <a:pPr marL="342900" indent="-342900">
              <a:buFontTx/>
              <a:buAutoNum type="arabicPeriod"/>
              <a:defRPr/>
            </a:pPr>
            <a:r>
              <a:rPr lang="en-US" dirty="0"/>
              <a:t>Assessment for symptoms of fluid overload </a:t>
            </a:r>
            <a:r>
              <a:rPr lang="en-US" dirty="0">
                <a:sym typeface="Wingdings" panose="05000000000000000000" pitchFamily="2" charset="2"/>
              </a:rPr>
              <a:t> crackles, peripheral edema, SOB, weight gain</a:t>
            </a:r>
          </a:p>
          <a:p>
            <a:pPr marL="342900" indent="-342900">
              <a:buFontTx/>
              <a:buAutoNum type="arabicPeriod"/>
              <a:defRPr/>
            </a:pPr>
            <a:r>
              <a:rPr lang="en-US" dirty="0">
                <a:sym typeface="Wingdings" panose="05000000000000000000" pitchFamily="2" charset="2"/>
              </a:rPr>
              <a:t>Daily weight  will help determine effectiveness of medications in an acute exacerbation or detect weight gains/losses</a:t>
            </a:r>
          </a:p>
          <a:p>
            <a:pPr marL="342900" indent="-342900">
              <a:buFontTx/>
              <a:buAutoNum type="arabicPeriod"/>
              <a:defRPr/>
            </a:pPr>
            <a:r>
              <a:rPr lang="en-US" dirty="0">
                <a:sym typeface="Wingdings" panose="05000000000000000000" pitchFamily="2" charset="2"/>
              </a:rPr>
              <a:t>I&amp;O  help determine effectiveness of medications</a:t>
            </a:r>
          </a:p>
          <a:p>
            <a:pPr marL="342900" indent="-342900">
              <a:buFontTx/>
              <a:buAutoNum type="arabicPeriod"/>
              <a:defRPr/>
            </a:pPr>
            <a:r>
              <a:rPr lang="en-US" dirty="0">
                <a:sym typeface="Wingdings" panose="05000000000000000000" pitchFamily="2" charset="2"/>
              </a:rPr>
              <a:t>Diuretic therapy  Lasix—timing of medications (not too closely to bed) daily is given at 0900, BID given at 0800 and 1800</a:t>
            </a:r>
          </a:p>
          <a:p>
            <a:pPr marL="342900" indent="-342900">
              <a:buFontTx/>
              <a:buAutoNum type="arabicPeriod"/>
              <a:defRPr/>
            </a:pPr>
            <a:r>
              <a:rPr lang="en-US" dirty="0">
                <a:sym typeface="Wingdings" panose="05000000000000000000" pitchFamily="2" charset="2"/>
              </a:rPr>
              <a:t>Monitor fluid intake  fluid restrictions</a:t>
            </a:r>
          </a:p>
          <a:p>
            <a:pPr marL="342900" indent="-342900">
              <a:buFontTx/>
              <a:buAutoNum type="arabicPeriod"/>
              <a:defRPr/>
            </a:pPr>
            <a:r>
              <a:rPr lang="en-US" dirty="0">
                <a:sym typeface="Wingdings" panose="05000000000000000000" pitchFamily="2" charset="2"/>
              </a:rPr>
              <a:t>Maintenance of Na restriction  usually 2g or less per day</a:t>
            </a:r>
            <a:endParaRPr lang="en-US" dirty="0"/>
          </a:p>
        </p:txBody>
      </p:sp>
      <p:sp>
        <p:nvSpPr>
          <p:cNvPr id="71683" name="Slide Number Placeholder 3">
            <a:extLst>
              <a:ext uri="{FF2B5EF4-FFF2-40B4-BE49-F238E27FC236}">
                <a16:creationId xmlns:a16="http://schemas.microsoft.com/office/drawing/2014/main" id="{375DD5A7-BC3C-8744-BCD7-F827D5388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4AAAED1-985C-0243-AFFB-FA18105C8C8F}"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27</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BFF59B1C-9661-2F4E-B79D-10439A46985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FC4EEE7-BB04-F44E-82B5-DE21334BCD23}"/>
              </a:ext>
            </a:extLst>
          </p:cNvPr>
          <p:cNvSpPr>
            <a:spLocks noGrp="1"/>
          </p:cNvSpPr>
          <p:nvPr>
            <p:ph type="body" idx="1"/>
          </p:nvPr>
        </p:nvSpPr>
        <p:spPr/>
        <p:txBody>
          <a:bodyPr/>
          <a:lstStyle/>
          <a:p>
            <a:pPr>
              <a:defRPr/>
            </a:pPr>
            <a:r>
              <a:rPr lang="en-US" dirty="0"/>
              <a:t>Heart Failure—Nursing Interventions for Anxiety &amp; Powerlessness</a:t>
            </a:r>
          </a:p>
          <a:p>
            <a:pPr marL="342900" indent="-342900">
              <a:buFontTx/>
              <a:buAutoNum type="arabicPeriod"/>
              <a:defRPr/>
            </a:pPr>
            <a:r>
              <a:rPr lang="en-US" dirty="0"/>
              <a:t>Minimize stress </a:t>
            </a:r>
            <a:r>
              <a:rPr lang="en-US" dirty="0">
                <a:sym typeface="Wingdings" panose="05000000000000000000" pitchFamily="2" charset="2"/>
              </a:rPr>
              <a:t> stress stimulates the sympathetic nervous system which causes vasoconstriction—increases BP</a:t>
            </a:r>
          </a:p>
          <a:p>
            <a:pPr marL="342900" indent="-342900">
              <a:buFontTx/>
              <a:buAutoNum type="arabicPeriod"/>
              <a:defRPr/>
            </a:pPr>
            <a:r>
              <a:rPr lang="en-US" dirty="0">
                <a:sym typeface="Wingdings" panose="05000000000000000000" pitchFamily="2" charset="2"/>
              </a:rPr>
              <a:t>Promote physical comfort  positioning, medications, supplemental O2 if required</a:t>
            </a:r>
          </a:p>
          <a:p>
            <a:pPr marL="342900" indent="-342900">
              <a:buFontTx/>
              <a:buAutoNum type="arabicPeriod"/>
              <a:defRPr/>
            </a:pPr>
            <a:r>
              <a:rPr lang="en-US" dirty="0">
                <a:sym typeface="Wingdings" panose="05000000000000000000" pitchFamily="2" charset="2"/>
              </a:rPr>
              <a:t>Provide psychological support  therapeutic communication, active listening</a:t>
            </a:r>
          </a:p>
          <a:p>
            <a:pPr marL="342900" indent="-342900">
              <a:buFontTx/>
              <a:buAutoNum type="arabicPeriod"/>
              <a:defRPr/>
            </a:pPr>
            <a:r>
              <a:rPr lang="en-US" dirty="0">
                <a:sym typeface="Wingdings" panose="05000000000000000000" pitchFamily="2" charset="2"/>
              </a:rPr>
              <a:t>Provide reassurance and take part in decision making  educate patient if they are undereducated</a:t>
            </a:r>
          </a:p>
          <a:p>
            <a:pPr marL="342900" indent="-342900">
              <a:buFontTx/>
              <a:buAutoNum type="arabicPeriod"/>
              <a:defRPr/>
            </a:pPr>
            <a:r>
              <a:rPr lang="en-US" dirty="0">
                <a:sym typeface="Wingdings" panose="05000000000000000000" pitchFamily="2" charset="2"/>
              </a:rPr>
              <a:t>Education on techniques to control anxiety and promote relaxation  medications, guided imagery, music</a:t>
            </a:r>
          </a:p>
          <a:p>
            <a:pPr marL="342900" indent="-342900">
              <a:buFontTx/>
              <a:buAutoNum type="arabicPeriod"/>
              <a:defRPr/>
            </a:pPr>
            <a:r>
              <a:rPr lang="en-US" dirty="0">
                <a:sym typeface="Wingdings" panose="05000000000000000000" pitchFamily="2" charset="2"/>
              </a:rPr>
              <a:t>Provide family support  education</a:t>
            </a:r>
          </a:p>
          <a:p>
            <a:pPr marL="342900" indent="-342900">
              <a:buFontTx/>
              <a:buAutoNum type="arabicPeriod"/>
              <a:defRPr/>
            </a:pPr>
            <a:r>
              <a:rPr lang="en-US" dirty="0">
                <a:sym typeface="Wingdings" panose="05000000000000000000" pitchFamily="2" charset="2"/>
              </a:rPr>
              <a:t>Screen for depression</a:t>
            </a:r>
            <a:endParaRPr lang="en-US" dirty="0"/>
          </a:p>
        </p:txBody>
      </p:sp>
      <p:sp>
        <p:nvSpPr>
          <p:cNvPr id="73731" name="Slide Number Placeholder 3">
            <a:extLst>
              <a:ext uri="{FF2B5EF4-FFF2-40B4-BE49-F238E27FC236}">
                <a16:creationId xmlns:a16="http://schemas.microsoft.com/office/drawing/2014/main" id="{FC362114-FE3F-9B42-9775-09B3C09273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365479A-2D3D-8344-8B56-4311015FD39E}" type="slidenum">
              <a:rPr lang="en-US" altLang="en-US" smtClean="0">
                <a:latin typeface="Times New Roman" panose="02020603050405020304" pitchFamily="18" charset="0"/>
              </a:rPr>
              <a:pPr fontAlgn="base">
                <a:spcBef>
                  <a:spcPct val="0"/>
                </a:spcBef>
                <a:spcAft>
                  <a:spcPct val="0"/>
                </a:spcAft>
              </a:pPr>
              <a:t>28</a:t>
            </a:fld>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7AD4CD03-9C28-9842-B3DA-5632A29EA3F8}"/>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CA89CB48-6A58-C04B-A4E9-65DE1AC9E761}"/>
              </a:ext>
            </a:extLst>
          </p:cNvPr>
          <p:cNvSpPr>
            <a:spLocks noGrp="1"/>
          </p:cNvSpPr>
          <p:nvPr>
            <p:ph type="body" idx="1"/>
          </p:nvPr>
        </p:nvSpPr>
        <p:spPr>
          <a:ln/>
        </p:spPr>
        <p:txBody>
          <a:bodyPr/>
          <a:lstStyle/>
          <a:p>
            <a:pPr>
              <a:defRPr/>
            </a:pPr>
            <a:r>
              <a:rPr lang="en-US" dirty="0"/>
              <a:t>Heart Failure—Potential Complications</a:t>
            </a:r>
          </a:p>
          <a:p>
            <a:pPr marL="342900" indent="-342900">
              <a:buFontTx/>
              <a:buAutoNum type="arabicPeriod"/>
              <a:defRPr/>
            </a:pPr>
            <a:r>
              <a:rPr lang="en-US" dirty="0"/>
              <a:t>Hypotension </a:t>
            </a:r>
            <a:r>
              <a:rPr lang="en-US" dirty="0">
                <a:sym typeface="Wingdings" panose="05000000000000000000" pitchFamily="2" charset="2"/>
              </a:rPr>
              <a:t> related to diuretic use</a:t>
            </a:r>
          </a:p>
          <a:p>
            <a:pPr marL="342900" indent="-342900">
              <a:buFontTx/>
              <a:buAutoNum type="arabicPeriod"/>
              <a:defRPr/>
            </a:pPr>
            <a:r>
              <a:rPr lang="en-US" dirty="0">
                <a:sym typeface="Wingdings" panose="05000000000000000000" pitchFamily="2" charset="2"/>
              </a:rPr>
              <a:t>Poor perfusion  related to edema, SOB</a:t>
            </a:r>
          </a:p>
          <a:p>
            <a:pPr marL="342900" indent="-342900">
              <a:buFontTx/>
              <a:buAutoNum type="arabicPeriod"/>
              <a:defRPr/>
            </a:pPr>
            <a:r>
              <a:rPr lang="en-US" dirty="0">
                <a:sym typeface="Wingdings" panose="05000000000000000000" pitchFamily="2" charset="2"/>
              </a:rPr>
              <a:t>Cardiogenic shock—failure in the hearts ability to pump  S/S include: tachycardia, hypotension, inadequate urinary output, altered LOC, crackles, tachypnea, cool/clammy skin, decreased peripheral pulses, chest pain</a:t>
            </a:r>
          </a:p>
          <a:p>
            <a:pPr marL="342900" indent="-342900">
              <a:buFontTx/>
              <a:buAutoNum type="arabicPeriod"/>
              <a:defRPr/>
            </a:pPr>
            <a:r>
              <a:rPr lang="en-US" dirty="0">
                <a:sym typeface="Wingdings" panose="05000000000000000000" pitchFamily="2" charset="2"/>
              </a:rPr>
              <a:t>Dysrhythmias</a:t>
            </a:r>
          </a:p>
          <a:p>
            <a:pPr marL="342900" indent="-342900">
              <a:buFontTx/>
              <a:buAutoNum type="arabicPeriod"/>
              <a:defRPr/>
            </a:pPr>
            <a:r>
              <a:rPr lang="en-US" dirty="0">
                <a:sym typeface="Wingdings" panose="05000000000000000000" pitchFamily="2" charset="2"/>
              </a:rPr>
              <a:t>Thromboembolism “blood clots”</a:t>
            </a:r>
          </a:p>
          <a:p>
            <a:pPr marL="342900" indent="-342900">
              <a:buFontTx/>
              <a:buAutoNum type="arabicPeriod"/>
              <a:defRPr/>
            </a:pPr>
            <a:r>
              <a:rPr lang="en-US" dirty="0">
                <a:sym typeface="Wingdings" panose="05000000000000000000" pitchFamily="2" charset="2"/>
              </a:rPr>
              <a:t>Pericardial effusion </a:t>
            </a:r>
            <a:r>
              <a:rPr lang="en-US" dirty="0"/>
              <a:t>("fluid around the heart") </a:t>
            </a:r>
            <a:r>
              <a:rPr lang="en-US" dirty="0">
                <a:sym typeface="Wingdings" panose="05000000000000000000" pitchFamily="2" charset="2"/>
              </a:rPr>
              <a:t> </a:t>
            </a:r>
            <a:r>
              <a:rPr lang="en-US" dirty="0"/>
              <a:t>an abnormal accumulation of fluid in the </a:t>
            </a:r>
            <a:r>
              <a:rPr lang="en-US" b="1" dirty="0"/>
              <a:t>pericardial</a:t>
            </a:r>
            <a:r>
              <a:rPr lang="en-US" dirty="0"/>
              <a:t> cavity. Because of the limited amount of space in the </a:t>
            </a:r>
            <a:r>
              <a:rPr lang="en-US" b="1" dirty="0"/>
              <a:t>pericardial </a:t>
            </a:r>
            <a:r>
              <a:rPr lang="en-US" dirty="0"/>
              <a:t>cavity, fluid accumulation leads to an increased intrapericardial pressure which can negatively affect heart function</a:t>
            </a:r>
          </a:p>
          <a:p>
            <a:pPr marL="342900" indent="-342900">
              <a:buFontTx/>
              <a:buAutoNum type="arabicPeriod"/>
              <a:defRPr/>
            </a:pPr>
            <a:r>
              <a:rPr lang="en-US" dirty="0"/>
              <a:t>Cardiac tamponade—pressure on the heart that occurs when blood or fluid builds up in the space between the heart muscle and the outer covering sac of the heart </a:t>
            </a:r>
            <a:r>
              <a:rPr lang="en-US" dirty="0">
                <a:sym typeface="Wingdings" panose="05000000000000000000" pitchFamily="2" charset="2"/>
              </a:rPr>
              <a:t> S/S include: hypotension, jugular vein distention, muffled heart sounds</a:t>
            </a:r>
          </a:p>
          <a:p>
            <a:pPr marL="342900" indent="-342900">
              <a:buFontTx/>
              <a:buAutoNum type="arabicPeriod"/>
              <a:defRPr/>
            </a:pPr>
            <a:r>
              <a:rPr lang="en-US" dirty="0">
                <a:sym typeface="Wingdings" panose="05000000000000000000" pitchFamily="2" charset="2"/>
              </a:rPr>
              <a:t>Pulmonary edema  we will see severe SOB, tachycardia, and crackles  can be life-threatening complication of heart failure</a:t>
            </a:r>
          </a:p>
          <a:p>
            <a:pPr marL="800100" lvl="1" indent="-342900">
              <a:buFontTx/>
              <a:buAutoNum type="arabicPeriod"/>
              <a:defRPr/>
            </a:pPr>
            <a:r>
              <a:rPr lang="en-US" dirty="0">
                <a:sym typeface="Wingdings" panose="05000000000000000000" pitchFamily="2" charset="2"/>
              </a:rPr>
              <a:t>Treatment</a:t>
            </a:r>
          </a:p>
          <a:p>
            <a:pPr marL="1257300" lvl="2" indent="-342900">
              <a:buFontTx/>
              <a:buAutoNum type="arabicPeriod"/>
              <a:defRPr/>
            </a:pPr>
            <a:r>
              <a:rPr lang="en-US" dirty="0">
                <a:sym typeface="Wingdings" panose="05000000000000000000" pitchFamily="2" charset="2"/>
              </a:rPr>
              <a:t>Administration of oxygen  helps to ease the workload of breathing</a:t>
            </a:r>
          </a:p>
          <a:p>
            <a:pPr marL="1257300" lvl="2" indent="-342900">
              <a:buFontTx/>
              <a:buAutoNum type="arabicPeriod"/>
              <a:defRPr/>
            </a:pPr>
            <a:r>
              <a:rPr lang="en-US" dirty="0">
                <a:sym typeface="Wingdings" panose="05000000000000000000" pitchFamily="2" charset="2"/>
              </a:rPr>
              <a:t>Administration of furosemide  helps to eliminate accumulated fluid within the lungs</a:t>
            </a:r>
          </a:p>
          <a:p>
            <a:pPr marL="1257300" lvl="2" indent="-342900">
              <a:buFontTx/>
              <a:buAutoNum type="arabicPeriod"/>
              <a:defRPr/>
            </a:pPr>
            <a:r>
              <a:rPr lang="en-US" dirty="0">
                <a:sym typeface="Wingdings" panose="05000000000000000000" pitchFamily="2" charset="2"/>
              </a:rPr>
              <a:t>Insertion of a foley catheter  ensures accurate output</a:t>
            </a:r>
          </a:p>
          <a:p>
            <a:pPr marL="1257300" lvl="2" indent="-342900">
              <a:buFontTx/>
              <a:buAutoNum type="arabicPeriod"/>
              <a:defRPr/>
            </a:pPr>
            <a:r>
              <a:rPr lang="en-US" dirty="0">
                <a:sym typeface="Wingdings" panose="05000000000000000000" pitchFamily="2" charset="2"/>
              </a:rPr>
              <a:t>Administration of IV morphine sulfate  reduces venous return, decreases anxiety (SOB), and reduces the workload of breathing</a:t>
            </a:r>
          </a:p>
          <a:p>
            <a:pPr marL="1257300" lvl="2" indent="-342900">
              <a:buFontTx/>
              <a:buAutoNum type="arabicPeriod"/>
              <a:defRPr/>
            </a:pPr>
            <a:r>
              <a:rPr lang="en-US" dirty="0">
                <a:sym typeface="Wingdings" panose="05000000000000000000" pitchFamily="2" charset="2"/>
              </a:rPr>
              <a:t>Place the patient in a high-fowler’s position  eases the workload of breathing = makes it easier to breathe</a:t>
            </a:r>
          </a:p>
          <a:p>
            <a:pPr marL="1257300" lvl="2" indent="-342900">
              <a:buFontTx/>
              <a:buAutoNum type="arabicPeriod"/>
              <a:defRPr/>
            </a:pPr>
            <a:r>
              <a:rPr lang="en-US" dirty="0">
                <a:sym typeface="Wingdings" panose="05000000000000000000" pitchFamily="2" charset="2"/>
              </a:rPr>
              <a:t>Patient may need to go to a coronary care unit if not responsive </a:t>
            </a:r>
            <a:r>
              <a:rPr lang="en-US">
                <a:sym typeface="Wingdings" panose="05000000000000000000" pitchFamily="2" charset="2"/>
              </a:rPr>
              <a:t>to treatment</a:t>
            </a:r>
            <a:endParaRPr lang="en-US" dirty="0"/>
          </a:p>
        </p:txBody>
      </p:sp>
      <p:sp>
        <p:nvSpPr>
          <p:cNvPr id="75779" name="Slide Number Placeholder 3">
            <a:extLst>
              <a:ext uri="{FF2B5EF4-FFF2-40B4-BE49-F238E27FC236}">
                <a16:creationId xmlns:a16="http://schemas.microsoft.com/office/drawing/2014/main" id="{251C0C79-3073-BC4D-92A3-791C547AF6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2683D8B-2570-684D-980F-F49CA073F463}"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29</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B4856ABC-690A-9F46-ADA5-292FE683D17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E06FC0A-98A3-B144-BCC8-C7FD33912E0D}"/>
              </a:ext>
            </a:extLst>
          </p:cNvPr>
          <p:cNvSpPr>
            <a:spLocks noGrp="1"/>
          </p:cNvSpPr>
          <p:nvPr>
            <p:ph type="body" idx="1"/>
          </p:nvPr>
        </p:nvSpPr>
        <p:spPr/>
        <p:txBody>
          <a:bodyPr/>
          <a:lstStyle/>
          <a:p>
            <a:pPr>
              <a:defRPr/>
            </a:pPr>
            <a:r>
              <a:rPr lang="en-US" dirty="0"/>
              <a:t>Pulmonary Hypertension cont.</a:t>
            </a:r>
          </a:p>
          <a:p>
            <a:pPr marL="342900" indent="-342900">
              <a:buFontTx/>
              <a:buAutoNum type="arabicPeriod"/>
              <a:defRPr/>
            </a:pPr>
            <a:r>
              <a:rPr lang="en-US" dirty="0"/>
              <a:t>As vessels become destroyed or obstructed </a:t>
            </a:r>
            <a:r>
              <a:rPr lang="en-US" dirty="0">
                <a:sym typeface="Wingdings" panose="05000000000000000000" pitchFamily="2" charset="2"/>
              </a:rPr>
              <a:t> the heart is not able to handle the flow and volume of blood  pressure and resistance then increases  affects the hearts workload and right ventricular function—right ventricle becomes enlarged which leads to heart failure</a:t>
            </a:r>
          </a:p>
        </p:txBody>
      </p:sp>
      <p:sp>
        <p:nvSpPr>
          <p:cNvPr id="14339" name="Slide Number Placeholder 3">
            <a:extLst>
              <a:ext uri="{FF2B5EF4-FFF2-40B4-BE49-F238E27FC236}">
                <a16:creationId xmlns:a16="http://schemas.microsoft.com/office/drawing/2014/main" id="{42DEF1A2-F05E-ED4C-9943-6C27418088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10992C6-DFA6-6A43-B38D-81DE09BBBDF6}" type="slidenum">
              <a:rPr lang="en-US" altLang="en-US" smtClean="0">
                <a:latin typeface="Times New Roman" panose="02020603050405020304" pitchFamily="18" charset="0"/>
              </a:rPr>
              <a:pPr fontAlgn="base">
                <a:spcBef>
                  <a:spcPct val="0"/>
                </a:spcBef>
                <a:spcAft>
                  <a:spcPct val="0"/>
                </a:spcAft>
              </a:pPr>
              <a:t>3</a:t>
            </a:fld>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9258D852-8B6D-CC4C-8C41-DBB37554F310}"/>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68459E4E-BCA7-8F41-B809-A15FEDBDADD3}"/>
              </a:ext>
            </a:extLst>
          </p:cNvPr>
          <p:cNvSpPr>
            <a:spLocks noGrp="1"/>
          </p:cNvSpPr>
          <p:nvPr>
            <p:ph type="body" idx="1"/>
          </p:nvPr>
        </p:nvSpPr>
        <p:spPr>
          <a:ln/>
        </p:spPr>
        <p:txBody>
          <a:bodyPr/>
          <a:lstStyle/>
          <a:p>
            <a:pPr>
              <a:defRPr/>
            </a:pPr>
            <a:r>
              <a:rPr lang="en-US" dirty="0"/>
              <a:t>Heart Failure—Patient Education</a:t>
            </a:r>
          </a:p>
          <a:p>
            <a:pPr marL="342900" indent="-342900">
              <a:buFontTx/>
              <a:buAutoNum type="arabicPeriod"/>
              <a:defRPr/>
            </a:pPr>
            <a:r>
              <a:rPr lang="en-US" dirty="0"/>
              <a:t>Medications </a:t>
            </a:r>
            <a:r>
              <a:rPr lang="en-US" dirty="0">
                <a:sym typeface="Wingdings" panose="05000000000000000000" pitchFamily="2" charset="2"/>
              </a:rPr>
              <a:t> when to take, how to take, what to look for</a:t>
            </a:r>
          </a:p>
          <a:p>
            <a:pPr marL="342900" indent="-342900">
              <a:buFontTx/>
              <a:buAutoNum type="arabicPeriod"/>
              <a:defRPr/>
            </a:pPr>
            <a:r>
              <a:rPr lang="en-US" dirty="0">
                <a:sym typeface="Wingdings" panose="05000000000000000000" pitchFamily="2" charset="2"/>
              </a:rPr>
              <a:t>Dietary recommendations  low-sodium diet, fluid restriction</a:t>
            </a:r>
          </a:p>
          <a:p>
            <a:pPr marL="342900" indent="-342900">
              <a:buFontTx/>
              <a:buAutoNum type="arabicPeriod"/>
              <a:defRPr/>
            </a:pPr>
            <a:r>
              <a:rPr lang="en-US" dirty="0">
                <a:sym typeface="Wingdings" panose="05000000000000000000" pitchFamily="2" charset="2"/>
              </a:rPr>
              <a:t>Monitoring for signs of excess fluid, hypotension  taking BP prior to taking medications, symptoms of disease exacerbation  daily weight</a:t>
            </a:r>
          </a:p>
          <a:p>
            <a:pPr marL="342900" indent="-342900">
              <a:buFontTx/>
              <a:buAutoNum type="arabicPeriod"/>
              <a:defRPr/>
            </a:pPr>
            <a:r>
              <a:rPr lang="en-US" dirty="0">
                <a:sym typeface="Wingdings" panose="05000000000000000000" pitchFamily="2" charset="2"/>
              </a:rPr>
              <a:t>Exercise and activity program  30-45 minutes per day </a:t>
            </a:r>
            <a:r>
              <a:rPr lang="en-US" b="1" dirty="0">
                <a:sym typeface="Wingdings" panose="05000000000000000000" pitchFamily="2" charset="2"/>
              </a:rPr>
              <a:t> at least 3 times per week</a:t>
            </a:r>
            <a:endParaRPr lang="en-US" dirty="0">
              <a:sym typeface="Wingdings" panose="05000000000000000000" pitchFamily="2" charset="2"/>
            </a:endParaRPr>
          </a:p>
          <a:p>
            <a:pPr marL="342900" indent="-342900">
              <a:buFontTx/>
              <a:buAutoNum type="arabicPeriod"/>
              <a:defRPr/>
            </a:pPr>
            <a:r>
              <a:rPr lang="en-US" dirty="0">
                <a:sym typeface="Wingdings" panose="05000000000000000000" pitchFamily="2" charset="2"/>
              </a:rPr>
              <a:t>Stress management  relaxation techniques, anxiety medications</a:t>
            </a:r>
          </a:p>
          <a:p>
            <a:pPr marL="342900" indent="-342900">
              <a:buFontTx/>
              <a:buAutoNum type="arabicPeriod"/>
              <a:defRPr/>
            </a:pPr>
            <a:r>
              <a:rPr lang="en-US" dirty="0">
                <a:sym typeface="Wingdings" panose="05000000000000000000" pitchFamily="2" charset="2"/>
              </a:rPr>
              <a:t>Prevention of infection</a:t>
            </a:r>
          </a:p>
          <a:p>
            <a:pPr marL="342900" indent="-342900">
              <a:buFontTx/>
              <a:buAutoNum type="arabicPeriod"/>
              <a:defRPr/>
            </a:pPr>
            <a:r>
              <a:rPr lang="en-US" dirty="0">
                <a:sym typeface="Wingdings" panose="05000000000000000000" pitchFamily="2" charset="2"/>
              </a:rPr>
              <a:t>Know how and when to contact health care provider  more than 2 </a:t>
            </a:r>
            <a:r>
              <a:rPr lang="en-US" dirty="0" err="1">
                <a:sym typeface="Wingdings" panose="05000000000000000000" pitchFamily="2" charset="2"/>
              </a:rPr>
              <a:t>lb</a:t>
            </a:r>
            <a:r>
              <a:rPr lang="en-US" dirty="0">
                <a:sym typeface="Wingdings" panose="05000000000000000000" pitchFamily="2" charset="2"/>
              </a:rPr>
              <a:t> weight gain overnight, SOB, etc.</a:t>
            </a:r>
          </a:p>
          <a:p>
            <a:pPr marL="342900" indent="-342900">
              <a:buFontTx/>
              <a:buAutoNum type="arabicPeriod"/>
              <a:defRPr/>
            </a:pPr>
            <a:r>
              <a:rPr lang="en-US" dirty="0">
                <a:sym typeface="Wingdings" panose="05000000000000000000" pitchFamily="2" charset="2"/>
              </a:rPr>
              <a:t>Include family in on education session</a:t>
            </a:r>
          </a:p>
        </p:txBody>
      </p:sp>
      <p:sp>
        <p:nvSpPr>
          <p:cNvPr id="77827" name="Slide Number Placeholder 3">
            <a:extLst>
              <a:ext uri="{FF2B5EF4-FFF2-40B4-BE49-F238E27FC236}">
                <a16:creationId xmlns:a16="http://schemas.microsoft.com/office/drawing/2014/main" id="{8A92AB09-911A-3C4D-9B0F-9582C7B48B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9FFD02E-5126-8545-A809-3188E50D836C}"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30</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C4D4BA-BB64-9840-8A24-882E750FA378}"/>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C7D44B40-1824-FE4B-B967-C66F19DD0DCB}"/>
              </a:ext>
            </a:extLst>
          </p:cNvPr>
          <p:cNvSpPr>
            <a:spLocks noGrp="1"/>
          </p:cNvSpPr>
          <p:nvPr>
            <p:ph type="body" idx="1"/>
          </p:nvPr>
        </p:nvSpPr>
        <p:spPr>
          <a:ln/>
        </p:spPr>
        <p:txBody>
          <a:bodyPr/>
          <a:lstStyle/>
          <a:p>
            <a:pPr>
              <a:defRPr/>
            </a:pPr>
            <a:r>
              <a:rPr lang="en-US" dirty="0"/>
              <a:t>Heart Failure—Medications </a:t>
            </a:r>
          </a:p>
          <a:p>
            <a:pPr marL="342900" indent="-342900">
              <a:buFontTx/>
              <a:buAutoNum type="arabicPeriod"/>
              <a:defRPr/>
            </a:pPr>
            <a:r>
              <a:rPr lang="en-US" dirty="0"/>
              <a:t>Angiotensin-converting enzyme (ACE) inhibitors—lisinopril, enalapril, captopril </a:t>
            </a:r>
            <a:r>
              <a:rPr lang="en-US" dirty="0">
                <a:sym typeface="Wingdings" panose="05000000000000000000" pitchFamily="2" charset="2"/>
              </a:rPr>
              <a:t> promote vasodilation, diuresis and decrease after load (helps heart pump more easily)</a:t>
            </a:r>
          </a:p>
          <a:p>
            <a:pPr marL="800100" lvl="1" indent="-342900">
              <a:buFontTx/>
              <a:buAutoNum type="alphaLcPeriod"/>
              <a:defRPr/>
            </a:pPr>
            <a:r>
              <a:rPr lang="en-US" dirty="0">
                <a:sym typeface="Wingdings" panose="05000000000000000000" pitchFamily="2" charset="2"/>
              </a:rPr>
              <a:t>Monitor for: hypotension, hyperkalemia, altered renal function, dry cough (#1 complaint)</a:t>
            </a:r>
          </a:p>
          <a:p>
            <a:pPr marL="342900" indent="-342900">
              <a:buFontTx/>
              <a:buAutoNum type="arabicPeriod"/>
              <a:defRPr/>
            </a:pPr>
            <a:r>
              <a:rPr lang="en-US" dirty="0">
                <a:sym typeface="Wingdings" panose="05000000000000000000" pitchFamily="2" charset="2"/>
              </a:rPr>
              <a:t>Angiotensin II receptor blockers—losartan  given as an alternative to ACE inhibitors as these work very similarly to ACE inhibitors</a:t>
            </a:r>
          </a:p>
          <a:p>
            <a:pPr marL="342900" indent="-342900">
              <a:buFontTx/>
              <a:buAutoNum type="arabicPeriod"/>
              <a:defRPr/>
            </a:pPr>
            <a:r>
              <a:rPr lang="en-US" dirty="0">
                <a:sym typeface="Wingdings" panose="05000000000000000000" pitchFamily="2" charset="2"/>
              </a:rPr>
              <a:t>Beta-blockers—carvedilol, metoprolol  slows the heart rate and allows more time for the heart to fill with blood; allows the left ventricle to fill more completely and increases the volume of blood the heart pumps with each heart beat (EF)</a:t>
            </a:r>
          </a:p>
          <a:p>
            <a:pPr marL="800100" lvl="1" indent="-342900">
              <a:buFontTx/>
              <a:buAutoNum type="alphaLcPeriod"/>
              <a:defRPr/>
            </a:pPr>
            <a:r>
              <a:rPr lang="en-US" dirty="0">
                <a:sym typeface="Wingdings" panose="05000000000000000000" pitchFamily="2" charset="2"/>
              </a:rPr>
              <a:t>Given in addition to ACE inhibitors</a:t>
            </a:r>
          </a:p>
          <a:p>
            <a:pPr marL="800100" lvl="1" indent="-342900">
              <a:buFontTx/>
              <a:buAutoNum type="alphaLcPeriod"/>
              <a:defRPr/>
            </a:pPr>
            <a:r>
              <a:rPr lang="en-US" dirty="0">
                <a:sym typeface="Wingdings" panose="05000000000000000000" pitchFamily="2" charset="2"/>
              </a:rPr>
              <a:t>Takes several weeks before effectiveness is seen</a:t>
            </a:r>
          </a:p>
          <a:p>
            <a:pPr marL="800100" lvl="1" indent="-342900">
              <a:buFontTx/>
              <a:buAutoNum type="alphaLcPeriod"/>
              <a:defRPr/>
            </a:pPr>
            <a:r>
              <a:rPr lang="en-US" dirty="0">
                <a:sym typeface="Wingdings" panose="05000000000000000000" pitchFamily="2" charset="2"/>
              </a:rPr>
              <a:t>Should be used with caution in patients who have asthma  can cause bronchoconstriction</a:t>
            </a:r>
          </a:p>
          <a:p>
            <a:pPr marL="342900" indent="-342900">
              <a:buFontTx/>
              <a:buAutoNum type="arabicPeriod"/>
              <a:defRPr/>
            </a:pPr>
            <a:r>
              <a:rPr lang="en-US" dirty="0">
                <a:sym typeface="Wingdings" panose="05000000000000000000" pitchFamily="2" charset="2"/>
              </a:rPr>
              <a:t>Diuretics—furosemide, bumetanide, hydrochlorothiazide, spironolactone  decreases fluid volume</a:t>
            </a:r>
          </a:p>
          <a:p>
            <a:pPr marL="800100" lvl="1" indent="-342900">
              <a:buFontTx/>
              <a:buAutoNum type="alphaLcPeriod"/>
              <a:defRPr/>
            </a:pPr>
            <a:r>
              <a:rPr lang="en-US" b="1" dirty="0">
                <a:sym typeface="Wingdings" panose="05000000000000000000" pitchFamily="2" charset="2"/>
              </a:rPr>
              <a:t>Monitor serum electrolytes (K)  loop, thiazide can decrease K; potassium-sparing can increase K</a:t>
            </a:r>
          </a:p>
          <a:p>
            <a:pPr marL="342900" indent="-342900">
              <a:buFontTx/>
              <a:buAutoNum type="arabicPeriod"/>
              <a:defRPr/>
            </a:pPr>
            <a:r>
              <a:rPr lang="en-US" dirty="0">
                <a:sym typeface="Wingdings" panose="05000000000000000000" pitchFamily="2" charset="2"/>
              </a:rPr>
              <a:t>Digitalis—digoxin </a:t>
            </a:r>
            <a:r>
              <a:rPr lang="en-US" b="1" dirty="0">
                <a:sym typeface="Wingdings" panose="05000000000000000000" pitchFamily="2" charset="2"/>
              </a:rPr>
              <a:t>(cardiac glycoside)</a:t>
            </a:r>
            <a:r>
              <a:rPr lang="en-US" dirty="0">
                <a:sym typeface="Wingdings" panose="05000000000000000000" pitchFamily="2" charset="2"/>
              </a:rPr>
              <a:t>  improves contractility of the heart, improves the hearts ability to pump which increases cardiac output</a:t>
            </a:r>
          </a:p>
          <a:p>
            <a:pPr marL="800100" lvl="1" indent="-342900">
              <a:buFontTx/>
              <a:buAutoNum type="alphaLcPeriod"/>
              <a:defRPr/>
            </a:pPr>
            <a:r>
              <a:rPr lang="en-US" dirty="0">
                <a:sym typeface="Wingdings" panose="05000000000000000000" pitchFamily="2" charset="2"/>
              </a:rPr>
              <a:t>Monitor for toxicity—anorexia, nausea, visual disturbances, confusion, bradycardia </a:t>
            </a:r>
          </a:p>
          <a:p>
            <a:pPr marL="800100" lvl="1" indent="-342900">
              <a:buFontTx/>
              <a:buAutoNum type="alphaLcPeriod"/>
              <a:defRPr/>
            </a:pPr>
            <a:r>
              <a:rPr lang="en-US" b="1" dirty="0">
                <a:sym typeface="Wingdings" panose="05000000000000000000" pitchFamily="2" charset="2"/>
              </a:rPr>
              <a:t>Monitor for hypokalemia </a:t>
            </a:r>
            <a:r>
              <a:rPr lang="en-US" dirty="0">
                <a:sym typeface="Wingdings" panose="05000000000000000000" pitchFamily="2" charset="2"/>
              </a:rPr>
              <a:t> can increase chances of toxicity</a:t>
            </a:r>
          </a:p>
          <a:p>
            <a:pPr marL="342900" indent="-342900">
              <a:buFontTx/>
              <a:buAutoNum type="arabicPeriod"/>
              <a:defRPr/>
            </a:pPr>
            <a:r>
              <a:rPr lang="en-US" dirty="0">
                <a:sym typeface="Wingdings" panose="05000000000000000000" pitchFamily="2" charset="2"/>
              </a:rPr>
              <a:t>Inotropes—dopamine, dobutamine, milrinone  used to hospitalized patients admitted for acute decompensated HF—these are IV medications  increase the strength and force of the heart beat which causes more blood to circulate through the body </a:t>
            </a:r>
            <a:r>
              <a:rPr lang="en-US" b="1" dirty="0">
                <a:sym typeface="Wingdings" panose="05000000000000000000" pitchFamily="2" charset="2"/>
              </a:rPr>
              <a:t> improves/increases cardiac output</a:t>
            </a:r>
            <a:endParaRPr lang="en-US" dirty="0">
              <a:sym typeface="Wingdings" panose="05000000000000000000" pitchFamily="2" charset="2"/>
            </a:endParaRPr>
          </a:p>
          <a:p>
            <a:pPr marL="800100" lvl="1" indent="-342900">
              <a:buAutoNum type="alphaLcPeriod"/>
              <a:defRPr/>
            </a:pPr>
            <a:r>
              <a:rPr lang="en-US" dirty="0">
                <a:sym typeface="Wingdings" panose="05000000000000000000" pitchFamily="2" charset="2"/>
              </a:rPr>
              <a:t>Monitor heart rhythm (dysrhythmias can occur), blood pressure (hypotension can occur </a:t>
            </a:r>
            <a:r>
              <a:rPr lang="en-US" b="1" dirty="0">
                <a:sym typeface="Wingdings" panose="05000000000000000000" pitchFamily="2" charset="2"/>
              </a:rPr>
              <a:t> should see a rise in systolic</a:t>
            </a:r>
            <a:r>
              <a:rPr lang="en-US" dirty="0">
                <a:sym typeface="Wingdings" panose="05000000000000000000" pitchFamily="2" charset="2"/>
              </a:rPr>
              <a:t>), and urine output closely </a:t>
            </a:r>
            <a:r>
              <a:rPr lang="en-US" b="1" dirty="0">
                <a:sym typeface="Wingdings" panose="05000000000000000000" pitchFamily="2" charset="2"/>
              </a:rPr>
              <a:t> should increase</a:t>
            </a:r>
          </a:p>
          <a:p>
            <a:pPr marL="800100" lvl="1" indent="-342900">
              <a:buAutoNum type="alphaLcPeriod"/>
              <a:defRPr/>
            </a:pPr>
            <a:r>
              <a:rPr lang="en-US" b="1" dirty="0">
                <a:sym typeface="Wingdings" panose="05000000000000000000" pitchFamily="2" charset="2"/>
              </a:rPr>
              <a:t>Therapeutic effects = increase in systolic BP and an increase in urine output</a:t>
            </a:r>
            <a:endParaRPr lang="en-US" dirty="0"/>
          </a:p>
        </p:txBody>
      </p:sp>
      <p:sp>
        <p:nvSpPr>
          <p:cNvPr id="79875" name="Slide Number Placeholder 3">
            <a:extLst>
              <a:ext uri="{FF2B5EF4-FFF2-40B4-BE49-F238E27FC236}">
                <a16:creationId xmlns:a16="http://schemas.microsoft.com/office/drawing/2014/main" id="{505E1E6F-FFD0-2445-83D6-4745AA3C92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7D89DE8-D47F-EF48-8441-431F7477E915}"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31</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55A68C1F-A58A-D845-A38A-5EE19A2C22F0}"/>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3BE3DB4F-293C-0D47-B444-14316EE28302}"/>
              </a:ext>
            </a:extLst>
          </p:cNvPr>
          <p:cNvSpPr>
            <a:spLocks noGrp="1"/>
          </p:cNvSpPr>
          <p:nvPr>
            <p:ph type="body" idx="1"/>
          </p:nvPr>
        </p:nvSpPr>
        <p:spPr>
          <a:ln/>
        </p:spPr>
        <p:txBody>
          <a:bodyPr/>
          <a:lstStyle/>
          <a:p>
            <a:pPr>
              <a:defRPr/>
            </a:pPr>
            <a:r>
              <a:rPr lang="en-US" dirty="0">
                <a:latin typeface="Calibri" charset="0"/>
              </a:rPr>
              <a:t>Heart Failure—Management of Acute Decompensation</a:t>
            </a:r>
          </a:p>
          <a:p>
            <a:pPr marL="342900" indent="-342900">
              <a:buFontTx/>
              <a:buAutoNum type="arabicPeriod"/>
              <a:defRPr/>
            </a:pPr>
            <a:r>
              <a:rPr lang="en-US" dirty="0">
                <a:latin typeface="Calibri" charset="0"/>
              </a:rPr>
              <a:t>Airway and breathing</a:t>
            </a:r>
          </a:p>
          <a:p>
            <a:pPr marL="800100" lvl="1" indent="-342900">
              <a:buFontTx/>
              <a:buAutoNum type="alphaLcPeriod"/>
              <a:defRPr/>
            </a:pPr>
            <a:r>
              <a:rPr lang="en-US" dirty="0">
                <a:latin typeface="Calibri" charset="0"/>
              </a:rPr>
              <a:t>Intubation </a:t>
            </a:r>
            <a:r>
              <a:rPr lang="en-US" dirty="0">
                <a:latin typeface="Calibri" charset="0"/>
                <a:sym typeface="Wingdings" panose="05000000000000000000" pitchFamily="2" charset="2"/>
              </a:rPr>
              <a:t> patent airway and helps control breathing</a:t>
            </a:r>
          </a:p>
          <a:p>
            <a:pPr marL="800100" lvl="1" indent="-342900">
              <a:buFontTx/>
              <a:buAutoNum type="alphaLcPeriod"/>
              <a:defRPr/>
            </a:pPr>
            <a:r>
              <a:rPr lang="en-US" dirty="0">
                <a:latin typeface="Calibri" charset="0"/>
                <a:sym typeface="Wingdings" panose="05000000000000000000" pitchFamily="2" charset="2"/>
              </a:rPr>
              <a:t>Diuresis  helps get fluid off in hopes that patient will be able to breathe easier and on their own</a:t>
            </a:r>
          </a:p>
          <a:p>
            <a:pPr marL="342900" indent="-342900">
              <a:buFontTx/>
              <a:buAutoNum type="arabicPeriod"/>
              <a:defRPr/>
            </a:pPr>
            <a:r>
              <a:rPr lang="en-US" dirty="0">
                <a:latin typeface="Calibri" charset="0"/>
                <a:sym typeface="Wingdings" panose="05000000000000000000" pitchFamily="2" charset="2"/>
              </a:rPr>
              <a:t>Circulation</a:t>
            </a:r>
          </a:p>
          <a:p>
            <a:pPr marL="800100" lvl="1" indent="-342900">
              <a:buFontTx/>
              <a:buAutoNum type="alphaLcPeriod"/>
              <a:defRPr/>
            </a:pPr>
            <a:r>
              <a:rPr lang="en-US" dirty="0">
                <a:latin typeface="Calibri" charset="0"/>
                <a:sym typeface="Wingdings" panose="05000000000000000000" pitchFamily="2" charset="2"/>
              </a:rPr>
              <a:t>Optimize hemodynamics  stability in BP, HR</a:t>
            </a:r>
          </a:p>
          <a:p>
            <a:pPr marL="800100" lvl="1" indent="-342900">
              <a:buFontTx/>
              <a:buAutoNum type="alphaLcPeriod"/>
              <a:defRPr/>
            </a:pPr>
            <a:r>
              <a:rPr lang="en-US" dirty="0">
                <a:latin typeface="Calibri" charset="0"/>
                <a:sym typeface="Wingdings" panose="05000000000000000000" pitchFamily="2" charset="2"/>
              </a:rPr>
              <a:t>Increase contractility of the heart  dopamine</a:t>
            </a:r>
          </a:p>
          <a:p>
            <a:pPr marL="800100" lvl="1" indent="-342900">
              <a:buFontTx/>
              <a:buAutoNum type="alphaLcPeriod"/>
              <a:defRPr/>
            </a:pPr>
            <a:r>
              <a:rPr lang="en-US" dirty="0">
                <a:latin typeface="Calibri" charset="0"/>
                <a:sym typeface="Wingdings" panose="05000000000000000000" pitchFamily="2" charset="2"/>
              </a:rPr>
              <a:t>Vasodilation  nitrates</a:t>
            </a:r>
          </a:p>
          <a:p>
            <a:pPr marL="800100" lvl="1" indent="-342900">
              <a:buFontTx/>
              <a:buAutoNum type="alphaLcPeriod"/>
              <a:defRPr/>
            </a:pPr>
            <a:r>
              <a:rPr lang="en-US" dirty="0">
                <a:latin typeface="Calibri" charset="0"/>
                <a:sym typeface="Wingdings" panose="05000000000000000000" pitchFamily="2" charset="2"/>
              </a:rPr>
              <a:t>Heart rate  normal range, normal rhythm</a:t>
            </a:r>
            <a:endParaRPr lang="en-US" dirty="0">
              <a:latin typeface="Calibri" charset="0"/>
            </a:endParaRPr>
          </a:p>
        </p:txBody>
      </p:sp>
      <p:sp>
        <p:nvSpPr>
          <p:cNvPr id="81923" name="Slide Number Placeholder 3">
            <a:extLst>
              <a:ext uri="{FF2B5EF4-FFF2-40B4-BE49-F238E27FC236}">
                <a16:creationId xmlns:a16="http://schemas.microsoft.com/office/drawing/2014/main" id="{0D441188-8F10-0748-A0C1-0B6E6E011C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F9A77B8-D7C5-4F4A-AA18-E23D8525F817}" type="slidenum">
              <a:rPr lang="en-US" altLang="en-US" smtClean="0">
                <a:latin typeface="Calibri" panose="020F0502020204030204" pitchFamily="34" charset="0"/>
                <a:ea typeface="ＭＳ Ｐゴシック" panose="020B0600070205080204" pitchFamily="34" charset="-128"/>
              </a:rPr>
              <a:pPr fontAlgn="base">
                <a:spcBef>
                  <a:spcPct val="0"/>
                </a:spcBef>
                <a:spcAft>
                  <a:spcPct val="0"/>
                </a:spcAft>
              </a:pPr>
              <a:t>32</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5D6D80CE-D9D2-F049-A811-915958F0B96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6B64B7E-9B37-6F46-8928-92C0454CB639}"/>
              </a:ext>
            </a:extLst>
          </p:cNvPr>
          <p:cNvSpPr>
            <a:spLocks noGrp="1"/>
          </p:cNvSpPr>
          <p:nvPr>
            <p:ph type="body" idx="1"/>
          </p:nvPr>
        </p:nvSpPr>
        <p:spPr/>
        <p:txBody>
          <a:bodyPr/>
          <a:lstStyle/>
          <a:p>
            <a:pPr>
              <a:defRPr/>
            </a:pPr>
            <a:r>
              <a:rPr lang="en-US" dirty="0"/>
              <a:t>Treating HF—UNLOAD FAST</a:t>
            </a:r>
          </a:p>
          <a:p>
            <a:pPr marL="342900" indent="-342900">
              <a:buFontTx/>
              <a:buAutoNum type="arabicPeriod"/>
              <a:defRPr/>
            </a:pPr>
            <a:r>
              <a:rPr lang="en-US" dirty="0"/>
              <a:t>Upright position</a:t>
            </a:r>
          </a:p>
          <a:p>
            <a:pPr marL="342900" indent="-342900">
              <a:buFontTx/>
              <a:buAutoNum type="arabicPeriod"/>
              <a:defRPr/>
            </a:pPr>
            <a:r>
              <a:rPr lang="en-US" dirty="0"/>
              <a:t>Nitrates</a:t>
            </a:r>
          </a:p>
          <a:p>
            <a:pPr marL="342900" indent="-342900">
              <a:buFontTx/>
              <a:buAutoNum type="arabicPeriod"/>
              <a:defRPr/>
            </a:pPr>
            <a:r>
              <a:rPr lang="en-US" dirty="0"/>
              <a:t>Lasix </a:t>
            </a:r>
          </a:p>
          <a:p>
            <a:pPr marL="342900" indent="-342900">
              <a:buFontTx/>
              <a:buAutoNum type="arabicPeriod"/>
              <a:defRPr/>
            </a:pPr>
            <a:r>
              <a:rPr lang="en-US" dirty="0"/>
              <a:t>Oxygen</a:t>
            </a:r>
          </a:p>
          <a:p>
            <a:pPr marL="342900" indent="-342900">
              <a:buFontTx/>
              <a:buAutoNum type="arabicPeriod"/>
              <a:defRPr/>
            </a:pPr>
            <a:r>
              <a:rPr lang="en-US" dirty="0"/>
              <a:t>ACE inhibitors </a:t>
            </a:r>
            <a:r>
              <a:rPr lang="en-US" dirty="0">
                <a:sym typeface="Wingdings" panose="05000000000000000000" pitchFamily="2" charset="2"/>
              </a:rPr>
              <a:t> lisinopril, enalapril</a:t>
            </a:r>
            <a:endParaRPr lang="en-US" dirty="0"/>
          </a:p>
          <a:p>
            <a:pPr marL="342900" indent="-342900">
              <a:buFontTx/>
              <a:buAutoNum type="arabicPeriod"/>
              <a:defRPr/>
            </a:pPr>
            <a:r>
              <a:rPr lang="en-US" dirty="0"/>
              <a:t>Digoxin</a:t>
            </a:r>
          </a:p>
          <a:p>
            <a:pPr marL="342900" indent="-342900">
              <a:buFontTx/>
              <a:buAutoNum type="arabicPeriod"/>
              <a:defRPr/>
            </a:pPr>
            <a:r>
              <a:rPr lang="en-US" dirty="0"/>
              <a:t>Fluids </a:t>
            </a:r>
            <a:r>
              <a:rPr lang="en-US" dirty="0">
                <a:sym typeface="Wingdings" panose="05000000000000000000" pitchFamily="2" charset="2"/>
              </a:rPr>
              <a:t> decrease</a:t>
            </a:r>
            <a:endParaRPr lang="en-US" dirty="0"/>
          </a:p>
          <a:p>
            <a:pPr marL="342900" indent="-342900">
              <a:buFontTx/>
              <a:buAutoNum type="arabicPeriod"/>
              <a:defRPr/>
            </a:pPr>
            <a:r>
              <a:rPr lang="en-US" dirty="0"/>
              <a:t>Afterload </a:t>
            </a:r>
            <a:r>
              <a:rPr lang="en-US" dirty="0">
                <a:sym typeface="Wingdings" panose="05000000000000000000" pitchFamily="2" charset="2"/>
              </a:rPr>
              <a:t> decrease</a:t>
            </a:r>
            <a:endParaRPr lang="en-US" dirty="0"/>
          </a:p>
          <a:p>
            <a:pPr marL="342900" indent="-342900">
              <a:buFontTx/>
              <a:buAutoNum type="arabicPeriod"/>
              <a:defRPr/>
            </a:pPr>
            <a:r>
              <a:rPr lang="en-US" dirty="0"/>
              <a:t>Sodium restriction</a:t>
            </a:r>
          </a:p>
          <a:p>
            <a:pPr marL="342900" indent="-342900">
              <a:buFontTx/>
              <a:buAutoNum type="arabicPeriod"/>
              <a:defRPr/>
            </a:pPr>
            <a:r>
              <a:rPr lang="en-US" dirty="0"/>
              <a:t>Test </a:t>
            </a:r>
            <a:r>
              <a:rPr lang="en-US" dirty="0">
                <a:sym typeface="Wingdings" panose="05000000000000000000" pitchFamily="2" charset="2"/>
              </a:rPr>
              <a:t> digoxin level, ABGs, potassium level</a:t>
            </a:r>
            <a:endParaRPr lang="en-US" dirty="0"/>
          </a:p>
        </p:txBody>
      </p:sp>
      <p:sp>
        <p:nvSpPr>
          <p:cNvPr id="83971" name="Slide Number Placeholder 3">
            <a:extLst>
              <a:ext uri="{FF2B5EF4-FFF2-40B4-BE49-F238E27FC236}">
                <a16:creationId xmlns:a16="http://schemas.microsoft.com/office/drawing/2014/main" id="{C926DC0C-4137-0C49-9AEA-25E399CAE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63E8547-CD26-594D-A3AC-D8BE79D4F2AE}" type="slidenum">
              <a:rPr lang="en-US" altLang="en-US" smtClean="0">
                <a:latin typeface="Times New Roman" panose="02020603050405020304" pitchFamily="18" charset="0"/>
              </a:rPr>
              <a:pPr fontAlgn="base">
                <a:spcBef>
                  <a:spcPct val="0"/>
                </a:spcBef>
                <a:spcAft>
                  <a:spcPct val="0"/>
                </a:spcAft>
              </a:pPr>
              <a:t>33</a:t>
            </a:fld>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0592F4A0-30F5-A445-9E27-9C79AF3E7F81}"/>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CA95285B-4C3D-C442-9624-56A06BA960F7}"/>
              </a:ext>
            </a:extLst>
          </p:cNvPr>
          <p:cNvSpPr>
            <a:spLocks noGrp="1"/>
          </p:cNvSpPr>
          <p:nvPr>
            <p:ph type="body" idx="1"/>
          </p:nvPr>
        </p:nvSpPr>
        <p:spPr>
          <a:ln/>
        </p:spPr>
        <p:txBody>
          <a:bodyPr/>
          <a:lstStyle/>
          <a:p>
            <a:pPr>
              <a:defRPr/>
            </a:pPr>
            <a:r>
              <a:rPr lang="en-US" dirty="0"/>
              <a:t>Heart Failure—Gerontologic Considerations</a:t>
            </a:r>
          </a:p>
          <a:p>
            <a:pPr marL="342900" indent="-342900">
              <a:buFontTx/>
              <a:buAutoNum type="arabicPeriod"/>
              <a:defRPr/>
            </a:pPr>
            <a:r>
              <a:rPr lang="en-US" dirty="0"/>
              <a:t>May present with atypical signs/symptoms </a:t>
            </a:r>
            <a:r>
              <a:rPr lang="en-US" dirty="0">
                <a:sym typeface="Wingdings" panose="05000000000000000000" pitchFamily="2" charset="2"/>
              </a:rPr>
              <a:t> fatigue, weakness, drowsiness</a:t>
            </a:r>
          </a:p>
          <a:p>
            <a:pPr marL="342900" indent="-342900">
              <a:buFontTx/>
              <a:buAutoNum type="arabicPeriod"/>
              <a:defRPr/>
            </a:pPr>
            <a:r>
              <a:rPr lang="en-US" dirty="0">
                <a:sym typeface="Wingdings" panose="05000000000000000000" pitchFamily="2" charset="2"/>
              </a:rPr>
              <a:t>Decreased renal function  can make older adult patient resistant to diuretics and more sensitive to changes in volume</a:t>
            </a:r>
          </a:p>
          <a:p>
            <a:pPr marL="342900" indent="-342900">
              <a:buFontTx/>
              <a:buAutoNum type="arabicPeriod"/>
              <a:defRPr/>
            </a:pPr>
            <a:r>
              <a:rPr lang="en-US" dirty="0">
                <a:sym typeface="Wingdings" panose="05000000000000000000" pitchFamily="2" charset="2"/>
              </a:rPr>
              <a:t>Administration of diuretics to older men  monitor for bladder distention—caused by urethral obstruction from an enlarged prostate</a:t>
            </a:r>
            <a:endParaRPr lang="en-US" dirty="0"/>
          </a:p>
        </p:txBody>
      </p:sp>
      <p:sp>
        <p:nvSpPr>
          <p:cNvPr id="86019" name="Slide Number Placeholder 3">
            <a:extLst>
              <a:ext uri="{FF2B5EF4-FFF2-40B4-BE49-F238E27FC236}">
                <a16:creationId xmlns:a16="http://schemas.microsoft.com/office/drawing/2014/main" id="{531A8971-2AEE-C142-9012-73B44638AF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27057A9-98D6-E149-9F6C-61E42A26210F}"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34</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7D9636C6-E138-4743-AC9C-765520DB29E7}"/>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AACE827E-ABCA-3742-B0AE-9B3442B97A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cs typeface="Geneva" panose="020B0503030404040204" pitchFamily="34" charset="0"/>
              </a:rPr>
              <a:t>Answer: B</a:t>
            </a:r>
          </a:p>
          <a:p>
            <a:endParaRPr lang="en-US" altLang="en-US">
              <a:latin typeface="Calibri" panose="020F0502020204030204" pitchFamily="34" charset="0"/>
              <a:ea typeface="ＭＳ Ｐゴシック" panose="020B0600070205080204" pitchFamily="34" charset="-128"/>
              <a:cs typeface="Geneva" panose="020B0503030404040204" pitchFamily="34" charset="0"/>
            </a:endParaRPr>
          </a:p>
          <a:p>
            <a:r>
              <a:rPr lang="en-US" altLang="en-US">
                <a:latin typeface="Calibri" panose="020F0502020204030204" pitchFamily="34" charset="0"/>
                <a:ea typeface="ＭＳ Ｐゴシック" panose="020B0600070205080204" pitchFamily="34" charset="-128"/>
                <a:cs typeface="Geneva" panose="020B0503030404040204" pitchFamily="34" charset="0"/>
              </a:rPr>
              <a:t>Heart failure is not the same as cardiomyopathy. All heart failure results from a cardiomyopathy, but because heart failure is a set of symptoms rather than a disease, asymptomatic cardiomyopathy is by definition, NOT heart failure. </a:t>
            </a:r>
          </a:p>
          <a:p>
            <a:endParaRPr lang="en-US" altLang="en-US">
              <a:latin typeface="Calibri" panose="020F0502020204030204" pitchFamily="34" charset="0"/>
              <a:ea typeface="ＭＳ Ｐゴシック" panose="020B0600070205080204" pitchFamily="34" charset="-128"/>
              <a:cs typeface="Geneva" panose="020B0503030404040204" pitchFamily="34" charset="0"/>
            </a:endParaRPr>
          </a:p>
        </p:txBody>
      </p:sp>
      <p:sp>
        <p:nvSpPr>
          <p:cNvPr id="88067" name="Slide Number Placeholder 3">
            <a:extLst>
              <a:ext uri="{FF2B5EF4-FFF2-40B4-BE49-F238E27FC236}">
                <a16:creationId xmlns:a16="http://schemas.microsoft.com/office/drawing/2014/main" id="{5B26AA35-7667-7844-8C9A-2B3879805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5F8CB35-471F-0445-B4D8-6FD8D152E6A5}" type="slidenum">
              <a:rPr lang="en-US" altLang="en-US" smtClean="0">
                <a:latin typeface="Calibri" panose="020F0502020204030204" pitchFamily="34" charset="0"/>
                <a:ea typeface="ＭＳ Ｐゴシック" panose="020B0600070205080204" pitchFamily="34" charset="-128"/>
              </a:rPr>
              <a:pPr fontAlgn="base">
                <a:spcBef>
                  <a:spcPct val="0"/>
                </a:spcBef>
                <a:spcAft>
                  <a:spcPct val="0"/>
                </a:spcAft>
              </a:pPr>
              <a:t>35</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F8A93E25-CD73-1B43-B20A-3F725C859D14}"/>
              </a:ext>
            </a:extLst>
          </p:cNvPr>
          <p:cNvSpPr>
            <a:spLocks noGrp="1" noRot="1" noChangeAspect="1" noTextEdit="1"/>
          </p:cNvSpPr>
          <p:nvPr>
            <p:ph type="sldImg"/>
          </p:nvPr>
        </p:nvSpPr>
        <p:spPr>
          <a:ln/>
        </p:spPr>
      </p:sp>
      <p:sp>
        <p:nvSpPr>
          <p:cNvPr id="17410" name="Notes Placeholder 2">
            <a:extLst>
              <a:ext uri="{FF2B5EF4-FFF2-40B4-BE49-F238E27FC236}">
                <a16:creationId xmlns:a16="http://schemas.microsoft.com/office/drawing/2014/main" id="{0A7B0767-659F-8F46-8AA4-557C32C5A100}"/>
              </a:ext>
            </a:extLst>
          </p:cNvPr>
          <p:cNvSpPr>
            <a:spLocks noGrp="1"/>
          </p:cNvSpPr>
          <p:nvPr>
            <p:ph type="body" idx="1"/>
          </p:nvPr>
        </p:nvSpPr>
        <p:spPr/>
        <p:txBody>
          <a:bodyPr/>
          <a:lstStyle/>
          <a:p>
            <a:pPr>
              <a:defRPr/>
            </a:pPr>
            <a:r>
              <a:rPr lang="en-US" dirty="0">
                <a:latin typeface="Calibri" charset="0"/>
              </a:rPr>
              <a:t>Coronary Artery Disease (CAD)—Atherosclerosis: Pathophysiology</a:t>
            </a:r>
          </a:p>
          <a:p>
            <a:pPr marL="342900" indent="-342900">
              <a:buFontTx/>
              <a:buAutoNum type="arabicPeriod"/>
              <a:defRPr/>
            </a:pPr>
            <a:r>
              <a:rPr lang="en-US" dirty="0">
                <a:latin typeface="Calibri" charset="0"/>
              </a:rPr>
              <a:t>Atherosclerosis is a major cause of cardiovascular disease </a:t>
            </a:r>
            <a:r>
              <a:rPr lang="en-US" dirty="0">
                <a:latin typeface="Calibri" charset="0"/>
                <a:sym typeface="Wingdings" panose="05000000000000000000" pitchFamily="2" charset="2"/>
              </a:rPr>
              <a:t> white blood cells, smooth muscle cells and platelets aggregate at the site forming a fibrous plaque  blood flow is reduced which decreases oxygen supplies to tissues </a:t>
            </a:r>
          </a:p>
          <a:p>
            <a:pPr marL="342900" indent="-342900">
              <a:buFontTx/>
              <a:buAutoNum type="arabicPeriod"/>
              <a:defRPr/>
            </a:pPr>
            <a:r>
              <a:rPr lang="en-US" dirty="0">
                <a:latin typeface="Calibri" charset="0"/>
                <a:sym typeface="Wingdings" panose="05000000000000000000" pitchFamily="2" charset="2"/>
              </a:rPr>
              <a:t>Symptoms occur with 75% or more occlusion</a:t>
            </a:r>
            <a:endParaRPr lang="en-US" dirty="0">
              <a:latin typeface="Calibri" charset="0"/>
            </a:endParaRPr>
          </a:p>
          <a:p>
            <a:pPr>
              <a:defRPr/>
            </a:pPr>
            <a:endParaRPr lang="en-US" dirty="0">
              <a:latin typeface="Calibri" charset="0"/>
            </a:endParaRPr>
          </a:p>
          <a:p>
            <a:pPr>
              <a:defRPr/>
            </a:pPr>
            <a:endParaRPr lang="en-US" dirty="0">
              <a:latin typeface="Calibri" charset="0"/>
            </a:endParaRPr>
          </a:p>
          <a:p>
            <a:pPr eaLnBrk="1" hangingPunct="1">
              <a:defRPr/>
            </a:pPr>
            <a:endParaRPr lang="en-US" dirty="0">
              <a:latin typeface="Calibri" charset="0"/>
            </a:endParaRPr>
          </a:p>
          <a:p>
            <a:pPr>
              <a:defRPr/>
            </a:pPr>
            <a:endParaRPr lang="en-US" dirty="0">
              <a:latin typeface="Calibri" charset="0"/>
            </a:endParaRPr>
          </a:p>
        </p:txBody>
      </p:sp>
      <p:sp>
        <p:nvSpPr>
          <p:cNvPr id="90115" name="Slide Number Placeholder 3">
            <a:extLst>
              <a:ext uri="{FF2B5EF4-FFF2-40B4-BE49-F238E27FC236}">
                <a16:creationId xmlns:a16="http://schemas.microsoft.com/office/drawing/2014/main" id="{CCD16E8D-1D37-0C4E-93FA-C1890B8A1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2523302F-8CD4-254F-8D99-29769E96905E}" type="slidenum">
              <a:rPr lang="en-US" altLang="en-US" sz="1200" smtClean="0"/>
              <a:pPr fontAlgn="base">
                <a:spcBef>
                  <a:spcPct val="0"/>
                </a:spcBef>
                <a:spcAft>
                  <a:spcPct val="0"/>
                </a:spcAft>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6E203C0E-5135-3148-9DCF-C6B9E51DDDB4}"/>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8AED7CF6-7C6B-0B45-B794-7D235CDD5C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92163" name="Slide Number Placeholder 3">
            <a:extLst>
              <a:ext uri="{FF2B5EF4-FFF2-40B4-BE49-F238E27FC236}">
                <a16:creationId xmlns:a16="http://schemas.microsoft.com/office/drawing/2014/main" id="{78A44050-2CAF-8E45-B5A3-274F824277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5131039-D731-9C4B-AFAC-6C6B1F15C204}" type="slidenum">
              <a:rPr lang="en-US" altLang="en-US" smtClean="0">
                <a:latin typeface="Times New Roman" panose="02020603050405020304" pitchFamily="18" charset="0"/>
              </a:rPr>
              <a:pPr fontAlgn="base">
                <a:spcBef>
                  <a:spcPct val="0"/>
                </a:spcBef>
                <a:spcAft>
                  <a:spcPct val="0"/>
                </a:spcAft>
              </a:pPr>
              <a:t>37</a:t>
            </a:fld>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5795B15F-3B67-4449-8BAB-AEA7F2E85B5D}"/>
              </a:ext>
            </a:extLst>
          </p:cNvPr>
          <p:cNvSpPr>
            <a:spLocks noGrp="1" noRot="1" noChangeAspect="1" noChangeArrowheads="1" noTextEdit="1"/>
          </p:cNvSpPr>
          <p:nvPr>
            <p:ph type="sldImg"/>
          </p:nvPr>
        </p:nvSpPr>
        <p:spPr>
          <a:ln/>
        </p:spPr>
      </p:sp>
      <p:sp>
        <p:nvSpPr>
          <p:cNvPr id="94210" name="Notes Placeholder 2">
            <a:extLst>
              <a:ext uri="{FF2B5EF4-FFF2-40B4-BE49-F238E27FC236}">
                <a16:creationId xmlns:a16="http://schemas.microsoft.com/office/drawing/2014/main" id="{46345DF0-280C-9F4F-BD9C-3AC95E9FF5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Geneva" panose="020B0503030404040204" pitchFamily="34" charset="0"/>
              </a:rPr>
              <a:t>When plaque is in the way, and blood is unable to flow through properly, a thrombus forms </a:t>
            </a:r>
            <a:r>
              <a:rPr lang="en-US" altLang="en-US">
                <a:latin typeface="Arial" panose="020B0604020202020204" pitchFamily="34" charset="0"/>
                <a:ea typeface="ＭＳ Ｐゴシック" panose="020B0600070205080204" pitchFamily="34" charset="-128"/>
                <a:cs typeface="Geneva" panose="020B0503030404040204" pitchFamily="34" charset="0"/>
                <a:sym typeface="Wingdings" pitchFamily="2" charset="2"/>
              </a:rPr>
              <a:t> which blocks off blood supply completely  can lead to an MI</a:t>
            </a:r>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94211" name="Slide Number Placeholder 3">
            <a:extLst>
              <a:ext uri="{FF2B5EF4-FFF2-40B4-BE49-F238E27FC236}">
                <a16:creationId xmlns:a16="http://schemas.microsoft.com/office/drawing/2014/main" id="{F4890659-3970-F143-A1D4-7A713B303A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170E2EA-6717-B747-AC4B-D5500349C0A5}" type="slidenum">
              <a:rPr lang="en-US" altLang="en-US" smtClean="0">
                <a:latin typeface="Times New Roman" panose="02020603050405020304" pitchFamily="18" charset="0"/>
              </a:rPr>
              <a:pPr fontAlgn="base">
                <a:spcBef>
                  <a:spcPct val="0"/>
                </a:spcBef>
                <a:spcAft>
                  <a:spcPct val="0"/>
                </a:spcAft>
              </a:pPr>
              <a:t>38</a:t>
            </a:fld>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8E338C74-6EB1-D54C-ACBF-5CE777589BA8}"/>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F52F78E1-8E28-424A-B6E9-1DEF5178F2A6}"/>
              </a:ext>
            </a:extLst>
          </p:cNvPr>
          <p:cNvSpPr>
            <a:spLocks noGrp="1"/>
          </p:cNvSpPr>
          <p:nvPr>
            <p:ph type="body" idx="1"/>
          </p:nvPr>
        </p:nvSpPr>
        <p:spPr/>
        <p:txBody>
          <a:bodyPr/>
          <a:lstStyle/>
          <a:p>
            <a:pPr eaLnBrk="1" hangingPunct="1">
              <a:spcBef>
                <a:spcPct val="0"/>
              </a:spcBef>
              <a:defRPr/>
            </a:pPr>
            <a:r>
              <a:rPr lang="en-US" dirty="0">
                <a:latin typeface="Calibri" charset="0"/>
              </a:rPr>
              <a:t>CAD—Risk Factors—Unmodifiable</a:t>
            </a:r>
          </a:p>
          <a:p>
            <a:pPr marL="342900" indent="-342900" eaLnBrk="1" hangingPunct="1">
              <a:spcBef>
                <a:spcPct val="0"/>
              </a:spcBef>
              <a:buFontTx/>
              <a:buAutoNum type="arabicPeriod"/>
              <a:defRPr/>
            </a:pPr>
            <a:r>
              <a:rPr lang="en-US" dirty="0">
                <a:latin typeface="Calibri" charset="0"/>
              </a:rPr>
              <a:t>Age </a:t>
            </a:r>
            <a:r>
              <a:rPr lang="en-US" dirty="0">
                <a:latin typeface="Calibri" charset="0"/>
                <a:sym typeface="Wingdings" panose="05000000000000000000" pitchFamily="2" charset="2"/>
              </a:rPr>
              <a:t> greater than 65 years old</a:t>
            </a:r>
          </a:p>
          <a:p>
            <a:pPr marL="342900" indent="-342900" eaLnBrk="1" hangingPunct="1">
              <a:spcBef>
                <a:spcPct val="0"/>
              </a:spcBef>
              <a:buFontTx/>
              <a:buAutoNum type="arabicPeriod"/>
              <a:defRPr/>
            </a:pPr>
            <a:r>
              <a:rPr lang="en-US" dirty="0">
                <a:latin typeface="Calibri" charset="0"/>
                <a:sym typeface="Wingdings" panose="05000000000000000000" pitchFamily="2" charset="2"/>
              </a:rPr>
              <a:t>Heredity</a:t>
            </a:r>
          </a:p>
          <a:p>
            <a:pPr marL="342900" indent="-342900" eaLnBrk="1" hangingPunct="1">
              <a:spcBef>
                <a:spcPct val="0"/>
              </a:spcBef>
              <a:buFontTx/>
              <a:buAutoNum type="arabicPeriod"/>
              <a:defRPr/>
            </a:pPr>
            <a:r>
              <a:rPr lang="en-US" dirty="0">
                <a:latin typeface="Calibri" charset="0"/>
                <a:sym typeface="Wingdings" panose="05000000000000000000" pitchFamily="2" charset="2"/>
              </a:rPr>
              <a:t>Race  African American, Mexican American, Native American, Native Hawaiian, Asian Americans</a:t>
            </a:r>
          </a:p>
          <a:p>
            <a:pPr marL="342900" indent="-342900" eaLnBrk="1" hangingPunct="1">
              <a:spcBef>
                <a:spcPct val="0"/>
              </a:spcBef>
              <a:buFontTx/>
              <a:buAutoNum type="arabicPeriod"/>
              <a:defRPr/>
            </a:pPr>
            <a:r>
              <a:rPr lang="en-US" dirty="0">
                <a:latin typeface="Calibri" charset="0"/>
                <a:sym typeface="Wingdings" panose="05000000000000000000" pitchFamily="2" charset="2"/>
              </a:rPr>
              <a:t>Gender  More common in men; chances increase in women after menopause—death rate is higher in women</a:t>
            </a:r>
            <a:endParaRPr lang="en-US" dirty="0">
              <a:latin typeface="Calibri" charset="0"/>
            </a:endParaRPr>
          </a:p>
        </p:txBody>
      </p:sp>
      <p:sp>
        <p:nvSpPr>
          <p:cNvPr id="96259" name="Slide Number Placeholder 3">
            <a:extLst>
              <a:ext uri="{FF2B5EF4-FFF2-40B4-BE49-F238E27FC236}">
                <a16:creationId xmlns:a16="http://schemas.microsoft.com/office/drawing/2014/main" id="{B10226FC-C2DC-9C43-971E-F85E9724C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82B7CB9C-ED94-A244-9CA1-CEF8A746C2A9}" type="slidenum">
              <a:rPr lang="en-US" altLang="en-US" sz="1200" smtClean="0"/>
              <a:pPr fontAlgn="base">
                <a:spcBef>
                  <a:spcPct val="0"/>
                </a:spcBef>
                <a:spcAft>
                  <a:spcPct val="0"/>
                </a:spcAft>
              </a:pP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49366A0-F8B6-6549-AB59-B4351358D383}"/>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2ED3C7DE-3902-5448-9B93-F9177DCF24BF}"/>
              </a:ext>
            </a:extLst>
          </p:cNvPr>
          <p:cNvSpPr>
            <a:spLocks noGrp="1"/>
          </p:cNvSpPr>
          <p:nvPr>
            <p:ph type="body" idx="1"/>
          </p:nvPr>
        </p:nvSpPr>
        <p:spPr>
          <a:ln/>
        </p:spPr>
        <p:txBody>
          <a:bodyPr/>
          <a:lstStyle/>
          <a:p>
            <a:pPr>
              <a:defRPr/>
            </a:pPr>
            <a:r>
              <a:rPr lang="en-US" dirty="0"/>
              <a:t>Pulmonary Hypertension—Manifestations</a:t>
            </a:r>
          </a:p>
          <a:p>
            <a:pPr marL="342900" indent="-342900">
              <a:buFontTx/>
              <a:buAutoNum type="arabicPeriod"/>
              <a:defRPr/>
            </a:pPr>
            <a:r>
              <a:rPr lang="en-US" dirty="0"/>
              <a:t>Dyspnea—main symptom </a:t>
            </a:r>
            <a:r>
              <a:rPr lang="en-US" dirty="0">
                <a:sym typeface="Wingdings" panose="05000000000000000000" pitchFamily="2" charset="2"/>
              </a:rPr>
              <a:t> usually occurs at first with exertion and eventually at rest</a:t>
            </a:r>
          </a:p>
          <a:p>
            <a:pPr marL="342900" indent="-342900">
              <a:buFontTx/>
              <a:buAutoNum type="arabicPeriod"/>
              <a:defRPr/>
            </a:pPr>
            <a:r>
              <a:rPr lang="en-US" dirty="0">
                <a:sym typeface="Wingdings" panose="05000000000000000000" pitchFamily="2" charset="2"/>
              </a:rPr>
              <a:t>Chest pain—substernal </a:t>
            </a:r>
          </a:p>
          <a:p>
            <a:pPr marL="342900" indent="-342900">
              <a:buFontTx/>
              <a:buAutoNum type="arabicPeriod"/>
              <a:defRPr/>
            </a:pPr>
            <a:r>
              <a:rPr lang="en-US" dirty="0">
                <a:sym typeface="Wingdings" panose="05000000000000000000" pitchFamily="2" charset="2"/>
              </a:rPr>
              <a:t>Weakness</a:t>
            </a:r>
          </a:p>
          <a:p>
            <a:pPr marL="342900" indent="-342900">
              <a:buFontTx/>
              <a:buAutoNum type="arabicPeriod"/>
              <a:defRPr/>
            </a:pPr>
            <a:r>
              <a:rPr lang="en-US" dirty="0">
                <a:sym typeface="Wingdings" panose="05000000000000000000" pitchFamily="2" charset="2"/>
              </a:rPr>
              <a:t>Fatigue</a:t>
            </a:r>
          </a:p>
          <a:p>
            <a:pPr marL="342900" indent="-342900">
              <a:buFontTx/>
              <a:buAutoNum type="arabicPeriod"/>
              <a:defRPr/>
            </a:pPr>
            <a:r>
              <a:rPr lang="en-US" dirty="0">
                <a:sym typeface="Wingdings" panose="05000000000000000000" pitchFamily="2" charset="2"/>
              </a:rPr>
              <a:t>Syncope</a:t>
            </a:r>
          </a:p>
          <a:p>
            <a:pPr marL="342900" indent="-342900">
              <a:buFontTx/>
              <a:buAutoNum type="arabicPeriod"/>
              <a:defRPr/>
            </a:pPr>
            <a:r>
              <a:rPr lang="en-US" dirty="0">
                <a:sym typeface="Wingdings" panose="05000000000000000000" pitchFamily="2" charset="2"/>
              </a:rPr>
              <a:t>Occasional hemoptysis—blood-tinged sputum</a:t>
            </a:r>
          </a:p>
          <a:p>
            <a:pPr marL="342900" indent="-342900">
              <a:buFontTx/>
              <a:buAutoNum type="arabicPeriod"/>
              <a:defRPr/>
            </a:pPr>
            <a:r>
              <a:rPr lang="en-US" dirty="0">
                <a:sym typeface="Wingdings" panose="05000000000000000000" pitchFamily="2" charset="2"/>
              </a:rPr>
              <a:t>Right-sided heart failure—peripheral edema, ascites, distended neck veins, liver engorgement, crackles, heart murmur</a:t>
            </a:r>
          </a:p>
          <a:p>
            <a:pPr marL="342900" indent="-342900">
              <a:buFontTx/>
              <a:buAutoNum type="arabicPeriod"/>
              <a:defRPr/>
            </a:pPr>
            <a:r>
              <a:rPr lang="en-US" dirty="0">
                <a:sym typeface="Wingdings" panose="05000000000000000000" pitchFamily="2" charset="2"/>
              </a:rPr>
              <a:t>Anorexia</a:t>
            </a:r>
          </a:p>
          <a:p>
            <a:pPr marL="342900" indent="-342900">
              <a:buFontTx/>
              <a:buAutoNum type="arabicPeriod"/>
              <a:defRPr/>
            </a:pPr>
            <a:r>
              <a:rPr lang="en-US" dirty="0">
                <a:sym typeface="Wingdings" panose="05000000000000000000" pitchFamily="2" charset="2"/>
              </a:rPr>
              <a:t>Abdominal pain—RUQ </a:t>
            </a:r>
            <a:endParaRPr lang="en-US" dirty="0"/>
          </a:p>
        </p:txBody>
      </p:sp>
      <p:sp>
        <p:nvSpPr>
          <p:cNvPr id="16387" name="Slide Number Placeholder 3">
            <a:extLst>
              <a:ext uri="{FF2B5EF4-FFF2-40B4-BE49-F238E27FC236}">
                <a16:creationId xmlns:a16="http://schemas.microsoft.com/office/drawing/2014/main" id="{E525DD28-4E7D-C74B-B023-7E5C4C07F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C7F128A-1444-C544-B616-EC34EBBA2C4E}"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4</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62DB0334-89FF-4F48-BC00-17308A7BEC73}"/>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50319912-BD12-DF4E-91EF-A72B929182C6}"/>
              </a:ext>
            </a:extLst>
          </p:cNvPr>
          <p:cNvSpPr>
            <a:spLocks noGrp="1"/>
          </p:cNvSpPr>
          <p:nvPr>
            <p:ph type="body" idx="1"/>
          </p:nvPr>
        </p:nvSpPr>
        <p:spPr/>
        <p:txBody>
          <a:bodyPr/>
          <a:lstStyle/>
          <a:p>
            <a:pPr>
              <a:defRPr/>
            </a:pPr>
            <a:r>
              <a:rPr lang="en-US" dirty="0">
                <a:latin typeface="Calibri" charset="0"/>
              </a:rPr>
              <a:t>CAD—Risk Factors—Modifiable </a:t>
            </a:r>
          </a:p>
          <a:p>
            <a:pPr marL="342900" indent="-342900">
              <a:buFontTx/>
              <a:buAutoNum type="arabicPeriod"/>
              <a:defRPr/>
            </a:pPr>
            <a:r>
              <a:rPr lang="en-US" dirty="0">
                <a:latin typeface="Calibri" charset="0"/>
              </a:rPr>
              <a:t>Cigarette smoking </a:t>
            </a:r>
            <a:r>
              <a:rPr lang="en-US" dirty="0">
                <a:latin typeface="Calibri" charset="0"/>
                <a:sym typeface="Wingdings" panose="05000000000000000000" pitchFamily="2" charset="2"/>
              </a:rPr>
              <a:t> cessation</a:t>
            </a:r>
          </a:p>
          <a:p>
            <a:pPr marL="342900" indent="-342900">
              <a:buFontTx/>
              <a:buAutoNum type="arabicPeriod"/>
              <a:defRPr/>
            </a:pPr>
            <a:r>
              <a:rPr lang="en-US" dirty="0">
                <a:latin typeface="Calibri" charset="0"/>
                <a:sym typeface="Wingdings" panose="05000000000000000000" pitchFamily="2" charset="2"/>
              </a:rPr>
              <a:t>High blood cholesterol  decrease with medication, diet</a:t>
            </a:r>
          </a:p>
          <a:p>
            <a:pPr marL="342900" indent="-342900">
              <a:buFontTx/>
              <a:buAutoNum type="arabicPeriod"/>
              <a:defRPr/>
            </a:pPr>
            <a:r>
              <a:rPr lang="en-US" dirty="0">
                <a:latin typeface="Calibri" charset="0"/>
                <a:sym typeface="Wingdings" panose="05000000000000000000" pitchFamily="2" charset="2"/>
              </a:rPr>
              <a:t>Hypertension  decrease with medication</a:t>
            </a:r>
          </a:p>
          <a:p>
            <a:pPr marL="342900" indent="-342900">
              <a:buFontTx/>
              <a:buAutoNum type="arabicPeriod"/>
              <a:defRPr/>
            </a:pPr>
            <a:r>
              <a:rPr lang="en-US" dirty="0">
                <a:latin typeface="Calibri" charset="0"/>
                <a:sym typeface="Wingdings" panose="05000000000000000000" pitchFamily="2" charset="2"/>
              </a:rPr>
              <a:t>Physical inactivity  activity 30-45 minutes per day</a:t>
            </a:r>
          </a:p>
          <a:p>
            <a:pPr marL="342900" indent="-342900">
              <a:buFontTx/>
              <a:buAutoNum type="arabicPeriod"/>
              <a:defRPr/>
            </a:pPr>
            <a:r>
              <a:rPr lang="en-US" dirty="0">
                <a:latin typeface="Calibri" charset="0"/>
                <a:sym typeface="Wingdings" panose="05000000000000000000" pitchFamily="2" charset="2"/>
              </a:rPr>
              <a:t>Obesity/overweight  diet and exercise</a:t>
            </a:r>
          </a:p>
          <a:p>
            <a:pPr marL="342900" indent="-342900">
              <a:buFontTx/>
              <a:buAutoNum type="arabicPeriod"/>
              <a:defRPr/>
            </a:pPr>
            <a:r>
              <a:rPr lang="en-US" dirty="0">
                <a:latin typeface="Calibri" charset="0"/>
                <a:sym typeface="Wingdings" panose="05000000000000000000" pitchFamily="2" charset="2"/>
              </a:rPr>
              <a:t>Stress  decrease</a:t>
            </a:r>
          </a:p>
          <a:p>
            <a:pPr marL="342900" indent="-342900">
              <a:buFontTx/>
              <a:buAutoNum type="arabicPeriod"/>
              <a:defRPr/>
            </a:pPr>
            <a:r>
              <a:rPr lang="en-US" dirty="0">
                <a:latin typeface="Calibri" charset="0"/>
                <a:sym typeface="Wingdings" panose="05000000000000000000" pitchFamily="2" charset="2"/>
              </a:rPr>
              <a:t>Excessive alcohol intake  </a:t>
            </a:r>
            <a:r>
              <a:rPr lang="en-US" b="1" dirty="0">
                <a:latin typeface="Calibri" charset="0"/>
                <a:sym typeface="Wingdings" panose="05000000000000000000" pitchFamily="2" charset="2"/>
              </a:rPr>
              <a:t>reduce consumption to less than 3 </a:t>
            </a:r>
            <a:r>
              <a:rPr lang="en-US" b="1" dirty="0" err="1">
                <a:latin typeface="Calibri" charset="0"/>
                <a:sym typeface="Wingdings" panose="05000000000000000000" pitchFamily="2" charset="2"/>
              </a:rPr>
              <a:t>oz</a:t>
            </a:r>
            <a:r>
              <a:rPr lang="en-US" b="1" dirty="0">
                <a:latin typeface="Calibri" charset="0"/>
                <a:sym typeface="Wingdings" panose="05000000000000000000" pitchFamily="2" charset="2"/>
              </a:rPr>
              <a:t>/day</a:t>
            </a:r>
          </a:p>
          <a:p>
            <a:pPr marL="342900" indent="-342900">
              <a:buFontTx/>
              <a:buAutoNum type="arabicPeriod"/>
              <a:defRPr/>
            </a:pPr>
            <a:r>
              <a:rPr lang="en-US" b="1" dirty="0">
                <a:latin typeface="Calibri" charset="0"/>
                <a:sym typeface="Wingdings" panose="05000000000000000000" pitchFamily="2" charset="2"/>
              </a:rPr>
              <a:t>Patient Teaching</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Smoking cessation/avoiding secondhand smoke</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Regular physical activity</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Reduce alcohol consumption</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Weight monitoring</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Diet  limit fast food as these are high sodium/high fat</a:t>
            </a:r>
            <a:endParaRPr lang="en-US" dirty="0">
              <a:latin typeface="Calibri" charset="0"/>
              <a:ea typeface="ＭＳ Ｐゴシック" charset="0"/>
            </a:endParaRPr>
          </a:p>
        </p:txBody>
      </p:sp>
      <p:sp>
        <p:nvSpPr>
          <p:cNvPr id="98307" name="Slide Number Placeholder 3">
            <a:extLst>
              <a:ext uri="{FF2B5EF4-FFF2-40B4-BE49-F238E27FC236}">
                <a16:creationId xmlns:a16="http://schemas.microsoft.com/office/drawing/2014/main" id="{6CE730FC-98D2-5240-9771-084A0B9A3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3515ECBB-BD55-844F-8FE9-F2758AE7C616}" type="slidenum">
              <a:rPr lang="en-US" altLang="en-US" sz="1200" smtClean="0"/>
              <a:pPr fontAlgn="base">
                <a:spcBef>
                  <a:spcPct val="0"/>
                </a:spcBef>
                <a:spcAft>
                  <a:spcPct val="0"/>
                </a:spcAft>
              </a:pP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EA551501-E443-1D48-9A49-150077256E85}"/>
              </a:ext>
            </a:extLst>
          </p:cNvPr>
          <p:cNvSpPr>
            <a:spLocks noGrp="1" noRot="1" noChangeAspect="1" noTextEdit="1"/>
          </p:cNvSpPr>
          <p:nvPr>
            <p:ph type="sldImg"/>
          </p:nvPr>
        </p:nvSpPr>
        <p:spPr>
          <a:ln/>
        </p:spPr>
      </p:sp>
      <p:sp>
        <p:nvSpPr>
          <p:cNvPr id="100354" name="Notes Placeholder 2">
            <a:extLst>
              <a:ext uri="{FF2B5EF4-FFF2-40B4-BE49-F238E27FC236}">
                <a16:creationId xmlns:a16="http://schemas.microsoft.com/office/drawing/2014/main" id="{8A181F8B-95FC-3B4C-9CF0-EFFAC8E10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cs typeface="Geneva" panose="020B0503030404040204" pitchFamily="34" charset="0"/>
              </a:rPr>
              <a:t>CAD—Treatment</a:t>
            </a:r>
          </a:p>
          <a:p>
            <a:pPr marL="34290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Starts with prevention</a:t>
            </a:r>
          </a:p>
          <a:p>
            <a:pPr marL="800100" lvl="1"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Controlling cholesterol </a:t>
            </a: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 LDL goal = less than 100; Total cholesterol goal = less than 200; Triglyceride goal = less than 150; HDL goal = less than 40 (males) and greater than 50 (females)</a:t>
            </a:r>
          </a:p>
          <a:p>
            <a:pPr marL="800100" lvl="1"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Dietary measures  therapeutic lifestyle changes</a:t>
            </a:r>
          </a:p>
          <a:p>
            <a:pPr marL="800100" lvl="1"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Physical activity  increase</a:t>
            </a:r>
          </a:p>
          <a:p>
            <a:pPr marL="342900" lvl="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Medications</a:t>
            </a:r>
          </a:p>
          <a:p>
            <a:pPr marL="800100" lvl="1"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Lipid lowering agents—Atorvastatin, Simvastatin</a:t>
            </a:r>
          </a:p>
          <a:p>
            <a:pPr marL="342900" lvl="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Smoking cessation</a:t>
            </a:r>
          </a:p>
          <a:p>
            <a:pPr marL="342900" lvl="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Management of  hypertension and diabetes are both known to accelerate the development of heart disease and heart failure</a:t>
            </a:r>
          </a:p>
          <a:p>
            <a:pPr marL="800100" lvl="1"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Hypertension</a:t>
            </a:r>
          </a:p>
          <a:p>
            <a:pPr marL="800100" lvl="1"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Diabetes</a:t>
            </a:r>
          </a:p>
        </p:txBody>
      </p:sp>
      <p:sp>
        <p:nvSpPr>
          <p:cNvPr id="100355" name="Slide Number Placeholder 3">
            <a:extLst>
              <a:ext uri="{FF2B5EF4-FFF2-40B4-BE49-F238E27FC236}">
                <a16:creationId xmlns:a16="http://schemas.microsoft.com/office/drawing/2014/main" id="{8C55D33F-3E8F-AB41-B2D6-0A7F998BA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2874D2A3-044A-C441-8B25-3F08B4589C5C}" type="slidenum">
              <a:rPr lang="en-US" altLang="en-US" sz="1200" smtClean="0"/>
              <a:pPr fontAlgn="base">
                <a:spcBef>
                  <a:spcPct val="0"/>
                </a:spcBef>
                <a:spcAft>
                  <a:spcPct val="0"/>
                </a:spcAft>
              </a:pPr>
              <a:t>41</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3D643C4F-0588-8B41-AEC4-8EA194C28CC8}"/>
              </a:ext>
            </a:extLst>
          </p:cNvPr>
          <p:cNvSpPr>
            <a:spLocks noGrp="1" noRot="1" noChangeAspect="1" noTextEdit="1"/>
          </p:cNvSpPr>
          <p:nvPr>
            <p:ph type="sldImg"/>
          </p:nvPr>
        </p:nvSpPr>
        <p:spPr>
          <a:ln/>
        </p:spPr>
      </p:sp>
      <p:sp>
        <p:nvSpPr>
          <p:cNvPr id="102402" name="Notes Placeholder 2">
            <a:extLst>
              <a:ext uri="{FF2B5EF4-FFF2-40B4-BE49-F238E27FC236}">
                <a16:creationId xmlns:a16="http://schemas.microsoft.com/office/drawing/2014/main" id="{3822AD92-76C2-154B-8115-56279253D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cs typeface="Geneva" panose="020B0503030404040204" pitchFamily="34" charset="0"/>
              </a:rPr>
              <a:t>CAD—Potential Complications</a:t>
            </a:r>
          </a:p>
          <a:p>
            <a:pPr marL="34290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Heart failure </a:t>
            </a: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 over time, CAD can lead to heart failure due to the increased workload on the heart</a:t>
            </a:r>
            <a:endParaRPr lang="en-US" altLang="en-US" dirty="0">
              <a:latin typeface="Calibri" panose="020F0502020204030204" pitchFamily="34" charset="0"/>
              <a:ea typeface="ＭＳ Ｐゴシック" panose="020B0600070205080204" pitchFamily="34" charset="-128"/>
              <a:cs typeface="Geneva" panose="020B0503030404040204" pitchFamily="34" charset="0"/>
            </a:endParaRPr>
          </a:p>
          <a:p>
            <a:pPr marL="34290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Dysrhythmias </a:t>
            </a: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 atrial fibrillation</a:t>
            </a:r>
            <a:endParaRPr lang="en-US" altLang="en-US" dirty="0">
              <a:latin typeface="Calibri" panose="020F0502020204030204" pitchFamily="34" charset="0"/>
              <a:ea typeface="ＭＳ Ｐゴシック" panose="020B0600070205080204" pitchFamily="34" charset="-128"/>
              <a:cs typeface="Geneva" panose="020B0503030404040204" pitchFamily="34" charset="0"/>
            </a:endParaRPr>
          </a:p>
          <a:p>
            <a:pPr marL="34290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Chest pain </a:t>
            </a: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 caused by the reduction of blood flow within the coronary arteries</a:t>
            </a:r>
            <a:endParaRPr lang="en-US" altLang="en-US" dirty="0">
              <a:latin typeface="Calibri" panose="020F0502020204030204" pitchFamily="34" charset="0"/>
              <a:ea typeface="ＭＳ Ｐゴシック" panose="020B0600070205080204" pitchFamily="34" charset="-128"/>
              <a:cs typeface="Geneva" panose="020B0503030404040204" pitchFamily="34" charset="0"/>
            </a:endParaRPr>
          </a:p>
          <a:p>
            <a:pPr marL="34290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Heart attack </a:t>
            </a: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 blood clots can form around the atherosclerosis plaques which blocks blood flow to the heart</a:t>
            </a:r>
            <a:endParaRPr lang="en-US" altLang="en-US" dirty="0">
              <a:latin typeface="Calibri" panose="020F0502020204030204" pitchFamily="34" charset="0"/>
              <a:ea typeface="ＭＳ Ｐゴシック" panose="020B0600070205080204" pitchFamily="34" charset="-128"/>
              <a:cs typeface="Geneva" panose="020B0503030404040204" pitchFamily="34" charset="0"/>
            </a:endParaRPr>
          </a:p>
          <a:p>
            <a:pPr marL="34290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Sudden death </a:t>
            </a: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 if coronary artery blood flow is severely blocked and not restored, it can cause sudden death</a:t>
            </a:r>
            <a:endParaRPr lang="en-US" altLang="en-US" dirty="0">
              <a:latin typeface="Calibri" panose="020F0502020204030204" pitchFamily="34" charset="0"/>
              <a:ea typeface="ＭＳ Ｐゴシック" panose="020B0600070205080204" pitchFamily="34" charset="-128"/>
              <a:cs typeface="Geneva" panose="020B0503030404040204" pitchFamily="34" charset="0"/>
            </a:endParaRPr>
          </a:p>
          <a:p>
            <a:pPr marL="342900" indent="-342900">
              <a:buAutoNum type="arabicPeriod"/>
            </a:pPr>
            <a:r>
              <a:rPr lang="en-US" altLang="en-US" dirty="0">
                <a:latin typeface="Calibri" panose="020F0502020204030204" pitchFamily="34" charset="0"/>
                <a:ea typeface="ＭＳ Ｐゴシック" panose="020B0600070205080204" pitchFamily="34" charset="-128"/>
                <a:cs typeface="Geneva" panose="020B0503030404040204" pitchFamily="34" charset="0"/>
              </a:rPr>
              <a:t>Arterial diseases </a:t>
            </a:r>
            <a:r>
              <a:rPr lang="en-US" altLang="en-US" dirty="0">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 can lead </a:t>
            </a:r>
            <a:r>
              <a:rPr lang="en-US" altLang="en-US">
                <a:latin typeface="Calibri" panose="020F0502020204030204" pitchFamily="34" charset="0"/>
                <a:ea typeface="ＭＳ Ｐゴシック" panose="020B0600070205080204" pitchFamily="34" charset="-128"/>
                <a:cs typeface="Geneva" panose="020B0503030404040204" pitchFamily="34" charset="0"/>
                <a:sym typeface="Wingdings" pitchFamily="2" charset="2"/>
              </a:rPr>
              <a:t>to ischemic strokes</a:t>
            </a:r>
            <a:endParaRPr lang="en-US" altLang="en-US" dirty="0">
              <a:latin typeface="Calibri" panose="020F0502020204030204" pitchFamily="34" charset="0"/>
              <a:ea typeface="ＭＳ Ｐゴシック" panose="020B0600070205080204" pitchFamily="34" charset="-128"/>
              <a:cs typeface="Geneva" panose="020B0503030404040204" pitchFamily="34" charset="0"/>
            </a:endParaRPr>
          </a:p>
        </p:txBody>
      </p:sp>
      <p:sp>
        <p:nvSpPr>
          <p:cNvPr id="102403" name="Slide Number Placeholder 3">
            <a:extLst>
              <a:ext uri="{FF2B5EF4-FFF2-40B4-BE49-F238E27FC236}">
                <a16:creationId xmlns:a16="http://schemas.microsoft.com/office/drawing/2014/main" id="{30566643-D82F-D748-9D55-FCD218A3F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A93DFD0A-1F13-254C-A911-95A381C8ED92}" type="slidenum">
              <a:rPr lang="en-US" altLang="en-US" sz="1200" smtClean="0"/>
              <a:pPr fontAlgn="base">
                <a:spcBef>
                  <a:spcPct val="0"/>
                </a:spcBef>
                <a:spcAft>
                  <a:spcPct val="0"/>
                </a:spcAft>
              </a:pPr>
              <a:t>42</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979154AE-B0C4-B64A-9080-99C577910BE9}"/>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4B86C688-1496-9F46-8A04-2BADB86EFC55}"/>
              </a:ext>
            </a:extLst>
          </p:cNvPr>
          <p:cNvSpPr>
            <a:spLocks noGrp="1"/>
          </p:cNvSpPr>
          <p:nvPr>
            <p:ph type="body" idx="1"/>
          </p:nvPr>
        </p:nvSpPr>
        <p:spPr/>
        <p:txBody>
          <a:bodyPr/>
          <a:lstStyle/>
          <a:p>
            <a:pPr>
              <a:defRPr/>
            </a:pPr>
            <a:r>
              <a:rPr lang="en-US" dirty="0">
                <a:latin typeface="Calibri" charset="0"/>
              </a:rPr>
              <a:t>Angina Pectoris (Chest Pain)</a:t>
            </a:r>
          </a:p>
          <a:p>
            <a:pPr marL="342900" indent="-342900">
              <a:buFontTx/>
              <a:buAutoNum type="arabicPeriod"/>
              <a:defRPr/>
            </a:pPr>
            <a:r>
              <a:rPr lang="en-US" dirty="0">
                <a:latin typeface="Calibri" charset="0"/>
              </a:rPr>
              <a:t>Chest pain or discomfort that results from CAD </a:t>
            </a:r>
            <a:r>
              <a:rPr lang="en-US" dirty="0">
                <a:latin typeface="Calibri" charset="0"/>
                <a:sym typeface="Wingdings" panose="05000000000000000000" pitchFamily="2" charset="2"/>
              </a:rPr>
              <a:t> presents as pressure, fullness, squeezing, heaviness or pain in the chest</a:t>
            </a:r>
          </a:p>
          <a:p>
            <a:pPr marL="342900" indent="-342900">
              <a:buFontTx/>
              <a:buAutoNum type="arabicPeriod"/>
              <a:defRPr/>
            </a:pPr>
            <a:r>
              <a:rPr lang="en-US" dirty="0">
                <a:latin typeface="Calibri" charset="0"/>
                <a:sym typeface="Wingdings" panose="05000000000000000000" pitchFamily="2" charset="2"/>
              </a:rPr>
              <a:t>Causes:</a:t>
            </a:r>
          </a:p>
          <a:p>
            <a:pPr marL="800100" lvl="1" indent="-342900">
              <a:buFontTx/>
              <a:buAutoNum type="alphaLcPeriod"/>
              <a:defRPr/>
            </a:pPr>
            <a:r>
              <a:rPr lang="en-US" dirty="0">
                <a:latin typeface="Calibri" charset="0"/>
                <a:ea typeface="ＭＳ Ｐゴシック" charset="0"/>
                <a:sym typeface="Wingdings" panose="05000000000000000000" pitchFamily="2" charset="2"/>
              </a:rPr>
              <a:t>Atherosclerotic narrowing that reduces oxygen supply  non-occlusive thrombus develops</a:t>
            </a:r>
          </a:p>
          <a:p>
            <a:pPr marL="800100" lvl="1" indent="-342900">
              <a:buFontTx/>
              <a:buAutoNum type="alphaLcPeriod"/>
              <a:defRPr/>
            </a:pPr>
            <a:r>
              <a:rPr lang="en-US" dirty="0">
                <a:latin typeface="Calibri" charset="0"/>
                <a:ea typeface="ＭＳ Ｐゴシック" charset="0"/>
                <a:sym typeface="Wingdings" panose="05000000000000000000" pitchFamily="2" charset="2"/>
              </a:rPr>
              <a:t>Spasm of coronary artery  sudden tightening of the arteries</a:t>
            </a:r>
          </a:p>
          <a:p>
            <a:pPr marL="800100" lvl="1" indent="-342900">
              <a:buFontTx/>
              <a:buAutoNum type="alphaLcPeriod"/>
              <a:defRPr/>
            </a:pPr>
            <a:r>
              <a:rPr lang="en-US" dirty="0">
                <a:latin typeface="Calibri" charset="0"/>
                <a:ea typeface="ＭＳ Ｐゴシック" charset="0"/>
                <a:sym typeface="Wingdings" panose="05000000000000000000" pitchFamily="2" charset="2"/>
              </a:rPr>
              <a:t>Arterial inflammation</a:t>
            </a:r>
          </a:p>
          <a:p>
            <a:pPr marL="800100" lvl="1" indent="-342900">
              <a:buFontTx/>
              <a:buAutoNum type="alphaLcPeriod"/>
              <a:defRPr/>
            </a:pPr>
            <a:r>
              <a:rPr lang="en-US" dirty="0">
                <a:latin typeface="Calibri" charset="0"/>
                <a:ea typeface="ＭＳ Ｐゴシック" charset="0"/>
                <a:sym typeface="Wingdings" panose="05000000000000000000" pitchFamily="2" charset="2"/>
              </a:rPr>
              <a:t>Marked increase in oxygen demand  S/S include: fever, tachycardia, thyrotoxicosis (excess levels of thyroid hormones—decreased TSH)</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Exertion and anxiety can trigger the pain</a:t>
            </a:r>
            <a:endParaRPr lang="en-US" b="1" dirty="0">
              <a:latin typeface="Calibri" charset="0"/>
              <a:ea typeface="ＭＳ Ｐゴシック" charset="0"/>
            </a:endParaRPr>
          </a:p>
          <a:p>
            <a:pPr>
              <a:defRPr/>
            </a:pPr>
            <a:endParaRPr lang="en-US" dirty="0">
              <a:latin typeface="Calibri" charset="0"/>
            </a:endParaRPr>
          </a:p>
          <a:p>
            <a:pPr>
              <a:defRPr/>
            </a:pPr>
            <a:endParaRPr lang="en-US" dirty="0">
              <a:latin typeface="Calibri" charset="0"/>
            </a:endParaRPr>
          </a:p>
        </p:txBody>
      </p:sp>
      <p:sp>
        <p:nvSpPr>
          <p:cNvPr id="104451" name="Slide Number Placeholder 3">
            <a:extLst>
              <a:ext uri="{FF2B5EF4-FFF2-40B4-BE49-F238E27FC236}">
                <a16:creationId xmlns:a16="http://schemas.microsoft.com/office/drawing/2014/main" id="{59AF0AC9-82DC-FE43-9392-2F7040E5C9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AB8AD503-EF80-4847-954D-4BF71C31ECA3}" type="slidenum">
              <a:rPr lang="en-US" altLang="en-US" sz="1200" smtClean="0"/>
              <a:pPr fontAlgn="base">
                <a:spcBef>
                  <a:spcPct val="0"/>
                </a:spcBef>
                <a:spcAft>
                  <a:spcPct val="0"/>
                </a:spcAft>
              </a:pPr>
              <a:t>43</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CD457C61-302C-014D-BD26-5C9B411DA9D9}"/>
              </a:ext>
            </a:extLst>
          </p:cNvPr>
          <p:cNvSpPr>
            <a:spLocks noGrp="1" noRot="1" noChangeAspect="1" noTextEdit="1"/>
          </p:cNvSpPr>
          <p:nvPr>
            <p:ph type="sldImg"/>
          </p:nvPr>
        </p:nvSpPr>
        <p:spPr>
          <a:ln/>
        </p:spPr>
      </p:sp>
      <p:sp>
        <p:nvSpPr>
          <p:cNvPr id="32770" name="Notes Placeholder 2">
            <a:extLst>
              <a:ext uri="{FF2B5EF4-FFF2-40B4-BE49-F238E27FC236}">
                <a16:creationId xmlns:a16="http://schemas.microsoft.com/office/drawing/2014/main" id="{1B499282-B3FE-B645-85E3-30E9A4A0FECE}"/>
              </a:ext>
            </a:extLst>
          </p:cNvPr>
          <p:cNvSpPr>
            <a:spLocks noGrp="1"/>
          </p:cNvSpPr>
          <p:nvPr>
            <p:ph type="body" idx="1"/>
          </p:nvPr>
        </p:nvSpPr>
        <p:spPr/>
        <p:txBody>
          <a:bodyPr/>
          <a:lstStyle/>
          <a:p>
            <a:pPr marL="0" lvl="1">
              <a:defRPr/>
            </a:pPr>
            <a:r>
              <a:rPr lang="en-US" dirty="0">
                <a:latin typeface="Calibri" charset="0"/>
                <a:ea typeface="ＭＳ Ｐゴシック" charset="0"/>
              </a:rPr>
              <a:t>Classification of Angina </a:t>
            </a:r>
          </a:p>
          <a:p>
            <a:pPr marL="342900" lvl="1" indent="-342900">
              <a:buFontTx/>
              <a:buAutoNum type="arabicPeriod"/>
              <a:defRPr/>
            </a:pPr>
            <a:r>
              <a:rPr lang="en-US" dirty="0">
                <a:latin typeface="Calibri" charset="0"/>
                <a:ea typeface="ＭＳ Ｐゴシック" charset="0"/>
              </a:rPr>
              <a:t>Stable angina </a:t>
            </a:r>
            <a:r>
              <a:rPr lang="en-US" dirty="0">
                <a:latin typeface="Calibri" charset="0"/>
                <a:ea typeface="ＭＳ Ｐゴシック" charset="0"/>
                <a:sym typeface="Wingdings" panose="05000000000000000000" pitchFamily="2" charset="2"/>
              </a:rPr>
              <a:t> chest pain after physical exertion or emotional stress—usually relieved with rest or nitroglycerin (SL) </a:t>
            </a:r>
            <a:r>
              <a:rPr lang="en-US" b="1" dirty="0">
                <a:latin typeface="Calibri" charset="0"/>
                <a:ea typeface="ＭＳ Ｐゴシック" charset="0"/>
                <a:sym typeface="Wingdings" panose="05000000000000000000" pitchFamily="2" charset="2"/>
              </a:rPr>
              <a:t> given under the tongue, sip of water after</a:t>
            </a:r>
            <a:endParaRPr lang="en-US" dirty="0">
              <a:latin typeface="Calibri" charset="0"/>
              <a:ea typeface="ＭＳ Ｐゴシック" charset="0"/>
              <a:sym typeface="Wingdings" panose="05000000000000000000" pitchFamily="2" charset="2"/>
            </a:endParaRPr>
          </a:p>
          <a:p>
            <a:pPr marL="342900" lvl="1" indent="-342900">
              <a:buFontTx/>
              <a:buAutoNum type="arabicPeriod"/>
              <a:defRPr/>
            </a:pPr>
            <a:r>
              <a:rPr lang="en-US" dirty="0">
                <a:latin typeface="Calibri" charset="0"/>
                <a:ea typeface="ＭＳ Ｐゴシック" charset="0"/>
                <a:sym typeface="Wingdings" panose="05000000000000000000" pitchFamily="2" charset="2"/>
              </a:rPr>
              <a:t>Unstable angina  chest pain at rest usually between midnight and 8 am—usually occurs pre-infarction (MI) </a:t>
            </a:r>
          </a:p>
          <a:p>
            <a:pPr marL="342900" lvl="1" indent="-342900">
              <a:buFontTx/>
              <a:buAutoNum type="arabicPeriod"/>
              <a:defRPr/>
            </a:pPr>
            <a:r>
              <a:rPr lang="en-US" dirty="0">
                <a:latin typeface="Calibri" charset="0"/>
                <a:ea typeface="ＭＳ Ｐゴシック" charset="0"/>
                <a:sym typeface="Wingdings" panose="05000000000000000000" pitchFamily="2" charset="2"/>
              </a:rPr>
              <a:t>Variant (Prinzmetal’s) angina  chest pain as a result of coronary artery spasm (sudden tightening of the arteries)  patients usually have severe atherosclerosis of at least one major coronary artery</a:t>
            </a:r>
            <a:endParaRPr lang="en-US" dirty="0">
              <a:latin typeface="Calibri" charset="0"/>
              <a:ea typeface="ＭＳ Ｐゴシック" charset="0"/>
            </a:endParaRPr>
          </a:p>
          <a:p>
            <a:pPr marL="0" lvl="1">
              <a:defRPr/>
            </a:pPr>
            <a:endParaRPr lang="en-US" dirty="0">
              <a:latin typeface="Calibri" charset="0"/>
              <a:ea typeface="ＭＳ Ｐゴシック" charset="0"/>
            </a:endParaRPr>
          </a:p>
          <a:p>
            <a:pPr>
              <a:defRPr/>
            </a:pPr>
            <a:endParaRPr lang="en-US" dirty="0">
              <a:latin typeface="Calibri" charset="0"/>
            </a:endParaRPr>
          </a:p>
        </p:txBody>
      </p:sp>
      <p:sp>
        <p:nvSpPr>
          <p:cNvPr id="106499" name="Slide Number Placeholder 3">
            <a:extLst>
              <a:ext uri="{FF2B5EF4-FFF2-40B4-BE49-F238E27FC236}">
                <a16:creationId xmlns:a16="http://schemas.microsoft.com/office/drawing/2014/main" id="{EDACFD91-3F3A-9C44-B3E6-D7613C5C5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6069D6FE-57EB-FD45-8464-5EC84E777551}" type="slidenum">
              <a:rPr lang="en-US" altLang="en-US" sz="1200" smtClean="0"/>
              <a:pPr fontAlgn="base">
                <a:spcBef>
                  <a:spcPct val="0"/>
                </a:spcBef>
                <a:spcAft>
                  <a:spcPct val="0"/>
                </a:spcAft>
              </a:pPr>
              <a:t>44</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AF608A12-8A79-EB4C-8356-D8B9E4262A0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C8068E2-A874-5B4F-A54F-7E75C53A0ADC}"/>
              </a:ext>
            </a:extLst>
          </p:cNvPr>
          <p:cNvSpPr>
            <a:spLocks noGrp="1"/>
          </p:cNvSpPr>
          <p:nvPr>
            <p:ph type="body" idx="1"/>
          </p:nvPr>
        </p:nvSpPr>
        <p:spPr/>
        <p:txBody>
          <a:bodyPr/>
          <a:lstStyle/>
          <a:p>
            <a:pPr>
              <a:defRPr/>
            </a:pPr>
            <a:r>
              <a:rPr lang="en-US" dirty="0"/>
              <a:t>Angina—Assessment</a:t>
            </a:r>
          </a:p>
          <a:p>
            <a:pPr marL="342900" indent="-342900">
              <a:buFontTx/>
              <a:buAutoNum type="arabicPeriod"/>
              <a:defRPr/>
            </a:pPr>
            <a:r>
              <a:rPr lang="en-US" dirty="0"/>
              <a:t>History </a:t>
            </a:r>
            <a:r>
              <a:rPr lang="en-US" dirty="0">
                <a:sym typeface="Wingdings" panose="05000000000000000000" pitchFamily="2" charset="2"/>
              </a:rPr>
              <a:t> past medical history (CAD), family history</a:t>
            </a:r>
          </a:p>
          <a:p>
            <a:pPr marL="342900" indent="-342900">
              <a:buFontTx/>
              <a:buAutoNum type="arabicPeriod"/>
              <a:defRPr/>
            </a:pPr>
            <a:r>
              <a:rPr lang="en-US" dirty="0">
                <a:sym typeface="Wingdings" panose="05000000000000000000" pitchFamily="2" charset="2"/>
              </a:rPr>
              <a:t>Description of the symptoms  onset of pain, cause, relief of pain, quality of pain, location of pain, duration of pain</a:t>
            </a:r>
          </a:p>
          <a:p>
            <a:pPr marL="342900" indent="-342900">
              <a:buFontTx/>
              <a:buAutoNum type="arabicPeriod"/>
              <a:defRPr/>
            </a:pPr>
            <a:r>
              <a:rPr lang="en-US" dirty="0">
                <a:sym typeface="Wingdings" panose="05000000000000000000" pitchFamily="2" charset="2"/>
              </a:rPr>
              <a:t>Associated symptoms  SOB, dizziness, syncope, nausea, diaphoresis, vomiting, anxiety/feeling of impending doom</a:t>
            </a:r>
          </a:p>
          <a:p>
            <a:pPr marL="342900" indent="-342900">
              <a:buFontTx/>
              <a:buAutoNum type="arabicPeriod"/>
              <a:defRPr/>
            </a:pPr>
            <a:r>
              <a:rPr lang="en-US" dirty="0">
                <a:sym typeface="Wingdings" panose="05000000000000000000" pitchFamily="2" charset="2"/>
              </a:rPr>
              <a:t>Review of risk factors  age, sex</a:t>
            </a:r>
          </a:p>
          <a:p>
            <a:pPr marL="342900" indent="-342900">
              <a:buFontTx/>
              <a:buAutoNum type="arabicPeriod"/>
              <a:defRPr/>
            </a:pPr>
            <a:r>
              <a:rPr lang="en-US" dirty="0">
                <a:sym typeface="Wingdings" panose="05000000000000000000" pitchFamily="2" charset="2"/>
              </a:rPr>
              <a:t>Physical findings  pale, cool/clammy skin, tachycardia, tachypnea with SOB, diaphoresis, decreased LOC</a:t>
            </a:r>
            <a:endParaRPr lang="en-US" dirty="0"/>
          </a:p>
        </p:txBody>
      </p:sp>
      <p:sp>
        <p:nvSpPr>
          <p:cNvPr id="108547" name="Slide Number Placeholder 3">
            <a:extLst>
              <a:ext uri="{FF2B5EF4-FFF2-40B4-BE49-F238E27FC236}">
                <a16:creationId xmlns:a16="http://schemas.microsoft.com/office/drawing/2014/main" id="{E2D43932-3CD7-DB4E-947D-7AC0C84F2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260F72C-5921-0844-AD18-A2CF1222E10B}" type="slidenum">
              <a:rPr lang="en-US" altLang="en-US" smtClean="0">
                <a:latin typeface="Times New Roman" panose="02020603050405020304" pitchFamily="18" charset="0"/>
              </a:rPr>
              <a:pPr fontAlgn="base">
                <a:spcBef>
                  <a:spcPct val="0"/>
                </a:spcBef>
                <a:spcAft>
                  <a:spcPct val="0"/>
                </a:spcAft>
              </a:pPr>
              <a:t>45</a:t>
            </a:fld>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9E662BE1-AB9C-3B43-92AF-6B5B8135BD0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0815AD0-E6F3-BE42-ABFA-293318A6BE36}"/>
              </a:ext>
            </a:extLst>
          </p:cNvPr>
          <p:cNvSpPr>
            <a:spLocks noGrp="1"/>
          </p:cNvSpPr>
          <p:nvPr>
            <p:ph type="body" idx="1"/>
          </p:nvPr>
        </p:nvSpPr>
        <p:spPr/>
        <p:txBody>
          <a:bodyPr/>
          <a:lstStyle/>
          <a:p>
            <a:pPr>
              <a:defRPr/>
            </a:pPr>
            <a:r>
              <a:rPr lang="en-US" dirty="0"/>
              <a:t>Angina—Diagnostic Tests</a:t>
            </a:r>
          </a:p>
          <a:p>
            <a:pPr marL="342900" indent="-342900">
              <a:buFontTx/>
              <a:buAutoNum type="arabicPeriod"/>
              <a:defRPr/>
            </a:pPr>
            <a:r>
              <a:rPr lang="en-US" dirty="0"/>
              <a:t>12-lead EKG </a:t>
            </a:r>
            <a:r>
              <a:rPr lang="en-US" dirty="0">
                <a:sym typeface="Wingdings" panose="05000000000000000000" pitchFamily="2" charset="2"/>
              </a:rPr>
              <a:t> looking for ST elevation, T-wave inversion (indicates ischemia)</a:t>
            </a:r>
          </a:p>
          <a:p>
            <a:pPr marL="342900" indent="-342900">
              <a:buFontTx/>
              <a:buAutoNum type="arabicPeriod"/>
              <a:defRPr/>
            </a:pPr>
            <a:r>
              <a:rPr lang="en-US" dirty="0">
                <a:sym typeface="Wingdings" panose="05000000000000000000" pitchFamily="2" charset="2"/>
              </a:rPr>
              <a:t>Cardiac markers  creatine kinase (CK), troponins, myoglobin</a:t>
            </a:r>
          </a:p>
          <a:p>
            <a:pPr marL="342900" indent="-342900">
              <a:buFontTx/>
              <a:buAutoNum type="arabicPeriod"/>
              <a:defRPr/>
            </a:pPr>
            <a:r>
              <a:rPr lang="en-US" dirty="0">
                <a:sym typeface="Wingdings" panose="05000000000000000000" pitchFamily="2" charset="2"/>
              </a:rPr>
              <a:t>Coagulation studies  PT/INR, PTT, D-dimer</a:t>
            </a:r>
          </a:p>
          <a:p>
            <a:pPr marL="342900" indent="-342900">
              <a:buFontTx/>
              <a:buAutoNum type="arabicPeriod"/>
              <a:defRPr/>
            </a:pPr>
            <a:r>
              <a:rPr lang="en-US" dirty="0">
                <a:sym typeface="Wingdings" panose="05000000000000000000" pitchFamily="2" charset="2"/>
              </a:rPr>
              <a:t>Lipid profile  total cholesterol, LDL “bad” cholesterol, HDL “good” cholesterol, triglycerides</a:t>
            </a:r>
          </a:p>
          <a:p>
            <a:pPr marL="342900" indent="-342900">
              <a:buFontTx/>
              <a:buAutoNum type="arabicPeriod"/>
              <a:defRPr/>
            </a:pPr>
            <a:r>
              <a:rPr lang="en-US" dirty="0">
                <a:sym typeface="Wingdings" panose="05000000000000000000" pitchFamily="2" charset="2"/>
              </a:rPr>
              <a:t>Stress testing  tolerance of activity is tested using either a treadmill, bicycle or medications to evaluate response to increased heart rate via continuous EKG monitoring</a:t>
            </a:r>
          </a:p>
          <a:p>
            <a:pPr marL="342900" indent="-342900">
              <a:buFontTx/>
              <a:buAutoNum type="arabicPeriod"/>
              <a:defRPr/>
            </a:pPr>
            <a:r>
              <a:rPr lang="en-US" dirty="0">
                <a:sym typeface="Wingdings" panose="05000000000000000000" pitchFamily="2" charset="2"/>
              </a:rPr>
              <a:t>Coronary angiography (cardiac </a:t>
            </a:r>
            <a:r>
              <a:rPr lang="en-US" dirty="0" err="1">
                <a:sym typeface="Wingdings" panose="05000000000000000000" pitchFamily="2" charset="2"/>
              </a:rPr>
              <a:t>cath</a:t>
            </a:r>
            <a:r>
              <a:rPr lang="en-US" dirty="0">
                <a:sym typeface="Wingdings" panose="05000000000000000000" pitchFamily="2" charset="2"/>
              </a:rPr>
              <a:t>)  gives definitive diagnosis of CAD—looks at how blood is flowing through the arteries using contrast dye and x-ray</a:t>
            </a:r>
            <a:endParaRPr lang="en-US" dirty="0"/>
          </a:p>
          <a:p>
            <a:pPr>
              <a:defRPr/>
            </a:pPr>
            <a:r>
              <a:rPr lang="en-US" dirty="0"/>
              <a:t> </a:t>
            </a:r>
          </a:p>
          <a:p>
            <a:pPr>
              <a:defRPr/>
            </a:pPr>
            <a:endParaRPr lang="en-US" dirty="0"/>
          </a:p>
        </p:txBody>
      </p:sp>
      <p:sp>
        <p:nvSpPr>
          <p:cNvPr id="110595" name="Slide Number Placeholder 3">
            <a:extLst>
              <a:ext uri="{FF2B5EF4-FFF2-40B4-BE49-F238E27FC236}">
                <a16:creationId xmlns:a16="http://schemas.microsoft.com/office/drawing/2014/main" id="{A7035DFA-10C5-6447-B422-3DCD13B3B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AD8BD3A-9DC7-944C-BA29-FE9DC2C9D7DB}" type="slidenum">
              <a:rPr lang="en-US" altLang="en-US" smtClean="0">
                <a:latin typeface="Times New Roman" panose="02020603050405020304" pitchFamily="18" charset="0"/>
              </a:rPr>
              <a:pPr fontAlgn="base">
                <a:spcBef>
                  <a:spcPct val="0"/>
                </a:spcBef>
                <a:spcAft>
                  <a:spcPct val="0"/>
                </a:spcAft>
              </a:pPr>
              <a:t>46</a:t>
            </a:fld>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04EA456F-7816-A04C-AE55-5678CCA96F64}"/>
              </a:ext>
            </a:extLst>
          </p:cNvPr>
          <p:cNvSpPr>
            <a:spLocks noGrp="1" noRot="1" noChangeAspect="1" noChangeArrowheads="1" noTextEdit="1"/>
          </p:cNvSpPr>
          <p:nvPr>
            <p:ph type="sldImg"/>
          </p:nvPr>
        </p:nvSpPr>
        <p:spPr>
          <a:ln/>
        </p:spPr>
      </p:sp>
      <p:sp>
        <p:nvSpPr>
          <p:cNvPr id="112642" name="Notes Placeholder 2">
            <a:extLst>
              <a:ext uri="{FF2B5EF4-FFF2-40B4-BE49-F238E27FC236}">
                <a16:creationId xmlns:a16="http://schemas.microsoft.com/office/drawing/2014/main" id="{A1B1469B-7425-3E47-A5F1-9A288D3B6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Geneva" panose="020B0503030404040204" pitchFamily="34" charset="0"/>
              </a:rPr>
              <a:t>Answer: D</a:t>
            </a:r>
          </a:p>
          <a:p>
            <a:endParaRPr lang="en-US" altLang="en-US">
              <a:latin typeface="Arial" panose="020B0604020202020204" pitchFamily="34" charset="0"/>
              <a:ea typeface="ＭＳ Ｐゴシック" panose="020B0600070205080204" pitchFamily="34" charset="-128"/>
              <a:cs typeface="Geneva" panose="020B0503030404040204" pitchFamily="34" charset="0"/>
            </a:endParaRPr>
          </a:p>
          <a:p>
            <a:r>
              <a:rPr lang="en-US" altLang="en-US">
                <a:latin typeface="Arial" panose="020B0604020202020204" pitchFamily="34" charset="0"/>
                <a:ea typeface="ＭＳ Ｐゴシック" panose="020B0600070205080204" pitchFamily="34" charset="-128"/>
                <a:cs typeface="Geneva" panose="020B0503030404040204" pitchFamily="34" charset="0"/>
              </a:rPr>
              <a:t>Metoprolol lowers HR </a:t>
            </a:r>
            <a:r>
              <a:rPr lang="en-US" altLang="en-US">
                <a:latin typeface="Arial" panose="020B0604020202020204" pitchFamily="34" charset="0"/>
                <a:ea typeface="ＭＳ Ｐゴシック" panose="020B0600070205080204" pitchFamily="34" charset="-128"/>
                <a:cs typeface="Geneva" panose="020B0503030404040204" pitchFamily="34" charset="0"/>
                <a:sym typeface="Wingdings" pitchFamily="2" charset="2"/>
              </a:rPr>
              <a:t> beta blockers should be held if the HR is below 60</a:t>
            </a:r>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112643" name="Slide Number Placeholder 3">
            <a:extLst>
              <a:ext uri="{FF2B5EF4-FFF2-40B4-BE49-F238E27FC236}">
                <a16:creationId xmlns:a16="http://schemas.microsoft.com/office/drawing/2014/main" id="{500FEEED-3AE8-844C-89F7-268E5C49B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0C92EAF-FFAD-9142-83D6-7524855110CA}" type="slidenum">
              <a:rPr lang="en-US" altLang="en-US" smtClean="0">
                <a:latin typeface="Times New Roman" panose="02020603050405020304" pitchFamily="18" charset="0"/>
              </a:rPr>
              <a:pPr fontAlgn="base">
                <a:spcBef>
                  <a:spcPct val="0"/>
                </a:spcBef>
                <a:spcAft>
                  <a:spcPct val="0"/>
                </a:spcAft>
              </a:pPr>
              <a:t>47</a:t>
            </a:fld>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41BA0F8C-6544-4D4E-A4BC-3C206C517A40}"/>
              </a:ext>
            </a:extLst>
          </p:cNvPr>
          <p:cNvSpPr>
            <a:spLocks noGrp="1" noRot="1" noChangeAspect="1" noTextEdit="1"/>
          </p:cNvSpPr>
          <p:nvPr>
            <p:ph type="sldImg"/>
          </p:nvPr>
        </p:nvSpPr>
        <p:spPr>
          <a:ln/>
        </p:spPr>
      </p:sp>
      <p:sp>
        <p:nvSpPr>
          <p:cNvPr id="25602" name="Notes Placeholder 2">
            <a:extLst>
              <a:ext uri="{FF2B5EF4-FFF2-40B4-BE49-F238E27FC236}">
                <a16:creationId xmlns:a16="http://schemas.microsoft.com/office/drawing/2014/main" id="{F67834D5-18F2-F545-90E2-8D8EF6B76D09}"/>
              </a:ext>
            </a:extLst>
          </p:cNvPr>
          <p:cNvSpPr>
            <a:spLocks noGrp="1"/>
          </p:cNvSpPr>
          <p:nvPr>
            <p:ph type="body" idx="1"/>
          </p:nvPr>
        </p:nvSpPr>
        <p:spPr/>
        <p:txBody>
          <a:bodyPr/>
          <a:lstStyle/>
          <a:p>
            <a:pPr lvl="1" eaLnBrk="1" hangingPunct="1">
              <a:defRPr/>
            </a:pPr>
            <a:r>
              <a:rPr lang="en-US" dirty="0">
                <a:latin typeface="Calibri" charset="0"/>
                <a:ea typeface="ＭＳ Ｐゴシック" charset="0"/>
              </a:rPr>
              <a:t>Acute Coronary Syndrome</a:t>
            </a:r>
          </a:p>
          <a:p>
            <a:pPr marL="800100" lvl="1" indent="-342900" eaLnBrk="1" hangingPunct="1">
              <a:buFontTx/>
              <a:buAutoNum type="arabicPeriod"/>
              <a:defRPr/>
            </a:pPr>
            <a:r>
              <a:rPr lang="en-US" dirty="0">
                <a:latin typeface="Calibri" charset="0"/>
                <a:ea typeface="ＭＳ Ｐゴシック" charset="0"/>
              </a:rPr>
              <a:t>Unstable angina </a:t>
            </a:r>
            <a:r>
              <a:rPr lang="en-US" dirty="0">
                <a:latin typeface="Calibri" charset="0"/>
                <a:ea typeface="ＭＳ Ｐゴシック" charset="0"/>
                <a:sym typeface="Wingdings" panose="05000000000000000000" pitchFamily="2" charset="2"/>
              </a:rPr>
              <a:t> unexpected chest pain or discomfort at rest</a:t>
            </a:r>
          </a:p>
          <a:p>
            <a:pPr marL="800100" lvl="1" indent="-342900" eaLnBrk="1" hangingPunct="1">
              <a:buFontTx/>
              <a:buAutoNum type="arabicPeriod"/>
              <a:defRPr/>
            </a:pPr>
            <a:r>
              <a:rPr lang="en-US" dirty="0">
                <a:latin typeface="Calibri" charset="0"/>
                <a:ea typeface="ＭＳ Ｐゴシック" charset="0"/>
                <a:sym typeface="Wingdings" panose="05000000000000000000" pitchFamily="2" charset="2"/>
              </a:rPr>
              <a:t>Myocardial infarction  two kinds = ST-segment elevation MI (STEMI) and Non-St-segment elevation MI (NSTEMI)</a:t>
            </a:r>
            <a:endParaRPr lang="en-US" dirty="0">
              <a:latin typeface="Calibri" charset="0"/>
              <a:ea typeface="ＭＳ Ｐゴシック" charset="0"/>
            </a:endParaRPr>
          </a:p>
          <a:p>
            <a:pPr lvl="1" eaLnBrk="1" hangingPunct="1">
              <a:defRPr/>
            </a:pPr>
            <a:endParaRPr lang="en-US" dirty="0">
              <a:latin typeface="Calibri" charset="0"/>
              <a:ea typeface="ＭＳ Ｐゴシック" charset="0"/>
            </a:endParaRPr>
          </a:p>
          <a:p>
            <a:pPr lvl="1" eaLnBrk="1" hangingPunct="1">
              <a:defRPr/>
            </a:pPr>
            <a:endParaRPr lang="en-US" dirty="0">
              <a:latin typeface="Calibri" charset="0"/>
              <a:ea typeface="ＭＳ Ｐゴシック" charset="0"/>
            </a:endParaRPr>
          </a:p>
          <a:p>
            <a:pPr lvl="1" eaLnBrk="1" hangingPunct="1">
              <a:defRPr/>
            </a:pPr>
            <a:endParaRPr lang="en-US" dirty="0">
              <a:latin typeface="Calibri" charset="0"/>
              <a:ea typeface="ＭＳ Ｐゴシック" charset="0"/>
            </a:endParaRPr>
          </a:p>
          <a:p>
            <a:pPr>
              <a:defRPr/>
            </a:pPr>
            <a:endParaRPr lang="en-US" dirty="0">
              <a:latin typeface="Calibri" charset="0"/>
            </a:endParaRPr>
          </a:p>
        </p:txBody>
      </p:sp>
      <p:sp>
        <p:nvSpPr>
          <p:cNvPr id="114691" name="Slide Number Placeholder 3">
            <a:extLst>
              <a:ext uri="{FF2B5EF4-FFF2-40B4-BE49-F238E27FC236}">
                <a16:creationId xmlns:a16="http://schemas.microsoft.com/office/drawing/2014/main" id="{FA8F5E84-C16B-3D4F-B31F-7F09D56429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9BCD49F8-8FC9-154B-9936-17159CBAA401}" type="slidenum">
              <a:rPr lang="en-US" altLang="en-US" sz="1200" smtClean="0"/>
              <a:pPr fontAlgn="base">
                <a:spcBef>
                  <a:spcPct val="0"/>
                </a:spcBef>
                <a:spcAft>
                  <a:spcPct val="0"/>
                </a:spcAft>
              </a:pPr>
              <a:t>48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3E796600-24C3-F042-AD40-9A02C346EBFA}"/>
              </a:ext>
            </a:extLst>
          </p:cNvPr>
          <p:cNvSpPr>
            <a:spLocks noGrp="1" noRot="1" noChangeAspect="1" noTextEdit="1"/>
          </p:cNvSpPr>
          <p:nvPr>
            <p:ph type="sldImg"/>
          </p:nvPr>
        </p:nvSpPr>
        <p:spPr>
          <a:ln/>
        </p:spPr>
      </p:sp>
      <p:sp>
        <p:nvSpPr>
          <p:cNvPr id="47106" name="Notes Placeholder 2">
            <a:extLst>
              <a:ext uri="{FF2B5EF4-FFF2-40B4-BE49-F238E27FC236}">
                <a16:creationId xmlns:a16="http://schemas.microsoft.com/office/drawing/2014/main" id="{9226791F-5261-9447-A6BF-21969BA4335D}"/>
              </a:ext>
            </a:extLst>
          </p:cNvPr>
          <p:cNvSpPr>
            <a:spLocks noGrp="1"/>
          </p:cNvSpPr>
          <p:nvPr>
            <p:ph type="body" idx="1"/>
          </p:nvPr>
        </p:nvSpPr>
        <p:spPr/>
        <p:txBody>
          <a:bodyPr/>
          <a:lstStyle/>
          <a:p>
            <a:pPr>
              <a:defRPr/>
            </a:pPr>
            <a:r>
              <a:rPr lang="en-US" dirty="0">
                <a:latin typeface="Calibri" charset="0"/>
              </a:rPr>
              <a:t>Myocardial Infarction</a:t>
            </a:r>
          </a:p>
          <a:p>
            <a:pPr marL="342900" indent="-342900">
              <a:buFontTx/>
              <a:buAutoNum type="arabicPeriod"/>
              <a:defRPr/>
            </a:pPr>
            <a:r>
              <a:rPr lang="en-US" dirty="0">
                <a:latin typeface="Calibri" charset="0"/>
              </a:rPr>
              <a:t>Prolonged ischemia </a:t>
            </a:r>
            <a:r>
              <a:rPr lang="en-US" dirty="0">
                <a:latin typeface="Calibri" charset="0"/>
                <a:sym typeface="Wingdings" panose="05000000000000000000" pitchFamily="2" charset="2"/>
              </a:rPr>
              <a:t> causes chest pain</a:t>
            </a:r>
          </a:p>
          <a:p>
            <a:pPr marL="342900" indent="-342900">
              <a:buFontTx/>
              <a:buAutoNum type="arabicPeriod"/>
              <a:defRPr/>
            </a:pPr>
            <a:r>
              <a:rPr lang="en-US" dirty="0">
                <a:latin typeface="Calibri" charset="0"/>
                <a:sym typeface="Wingdings" panose="05000000000000000000" pitchFamily="2" charset="2"/>
              </a:rPr>
              <a:t>Plaque rupture triggers thrombus formation  at the site of an atherosclerotic lesion  occlusion of blood flow then results in an MI</a:t>
            </a:r>
          </a:p>
          <a:p>
            <a:pPr marL="342900" indent="-342900">
              <a:buFontTx/>
              <a:buAutoNum type="arabicPeriod"/>
              <a:defRPr/>
            </a:pPr>
            <a:r>
              <a:rPr lang="en-US" dirty="0">
                <a:latin typeface="Calibri" charset="0"/>
                <a:sym typeface="Wingdings" panose="05000000000000000000" pitchFamily="2" charset="2"/>
              </a:rPr>
              <a:t>Irreversible damage occurs after 20-40 minutes  early recognition and treatment is essential to prevent death</a:t>
            </a:r>
          </a:p>
          <a:p>
            <a:pPr marL="342900" indent="-342900">
              <a:buFontTx/>
              <a:buAutoNum type="arabicPeriod"/>
              <a:defRPr/>
            </a:pPr>
            <a:r>
              <a:rPr lang="en-US" dirty="0">
                <a:latin typeface="Calibri" charset="0"/>
                <a:sym typeface="Wingdings" panose="05000000000000000000" pitchFamily="2" charset="2"/>
              </a:rPr>
              <a:t>Tissue can usually be salvaged if flow is restored  within 6 hours</a:t>
            </a:r>
          </a:p>
          <a:p>
            <a:pPr marL="342900" indent="-342900">
              <a:buFontTx/>
              <a:buAutoNum type="arabicPeriod"/>
              <a:defRPr/>
            </a:pPr>
            <a:r>
              <a:rPr lang="en-US" dirty="0">
                <a:latin typeface="Calibri" charset="0"/>
                <a:sym typeface="Wingdings" panose="05000000000000000000" pitchFamily="2" charset="2"/>
              </a:rPr>
              <a:t>MI can occur without cause  usually occurs in the morning after having been at rest all night</a:t>
            </a:r>
          </a:p>
        </p:txBody>
      </p:sp>
      <p:sp>
        <p:nvSpPr>
          <p:cNvPr id="116739" name="Slide Number Placeholder 3">
            <a:extLst>
              <a:ext uri="{FF2B5EF4-FFF2-40B4-BE49-F238E27FC236}">
                <a16:creationId xmlns:a16="http://schemas.microsoft.com/office/drawing/2014/main" id="{A22D2263-1439-D541-A995-5FE42174DF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95DFA4DD-3017-FB4E-9FD9-BBAB0534D666}" type="slidenum">
              <a:rPr lang="en-US" altLang="en-US" sz="1200" smtClean="0"/>
              <a:pPr fontAlgn="base">
                <a:spcBef>
                  <a:spcPct val="0"/>
                </a:spcBef>
                <a:spcAft>
                  <a:spcPct val="0"/>
                </a:spcAft>
              </a:pPr>
              <a:t>49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1DCF768-9B8F-0B47-9A15-C889E097239A}"/>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EA409DBE-8D1F-2943-9660-53A4AFF2DF46}"/>
              </a:ext>
            </a:extLst>
          </p:cNvPr>
          <p:cNvSpPr>
            <a:spLocks noGrp="1"/>
          </p:cNvSpPr>
          <p:nvPr>
            <p:ph type="body" idx="1"/>
          </p:nvPr>
        </p:nvSpPr>
        <p:spPr>
          <a:ln/>
        </p:spPr>
        <p:txBody>
          <a:bodyPr/>
          <a:lstStyle/>
          <a:p>
            <a:pPr>
              <a:defRPr/>
            </a:pPr>
            <a:r>
              <a:rPr lang="en-US" dirty="0"/>
              <a:t>Pulmonary Hypertension—Diagnostics</a:t>
            </a:r>
          </a:p>
          <a:p>
            <a:pPr marL="342900" indent="-342900">
              <a:buFontTx/>
              <a:buAutoNum type="arabicPeriod"/>
              <a:defRPr/>
            </a:pPr>
            <a:r>
              <a:rPr lang="en-US" dirty="0"/>
              <a:t>Chest x-ray </a:t>
            </a:r>
            <a:r>
              <a:rPr lang="en-US" dirty="0">
                <a:sym typeface="Wingdings" panose="05000000000000000000" pitchFamily="2" charset="2"/>
              </a:rPr>
              <a:t> will show an enlarged heart</a:t>
            </a:r>
          </a:p>
          <a:p>
            <a:pPr marL="800100" lvl="1" indent="-342900">
              <a:buFontTx/>
              <a:buAutoNum type="alphaLcPeriod"/>
              <a:defRPr/>
            </a:pPr>
            <a:r>
              <a:rPr lang="en-US" dirty="0">
                <a:sym typeface="Wingdings" panose="05000000000000000000" pitchFamily="2" charset="2"/>
              </a:rPr>
              <a:t>Initial testing—non-invasive </a:t>
            </a:r>
          </a:p>
          <a:p>
            <a:pPr marL="342900" indent="-342900">
              <a:buFontTx/>
              <a:buAutoNum type="arabicPeriod"/>
              <a:defRPr/>
            </a:pPr>
            <a:r>
              <a:rPr lang="en-US" dirty="0">
                <a:sym typeface="Wingdings" panose="05000000000000000000" pitchFamily="2" charset="2"/>
              </a:rPr>
              <a:t>Electrocardiogram (ECG/EKG)  shows heart functioning through measurements of the hearts electrical pathway</a:t>
            </a:r>
          </a:p>
          <a:p>
            <a:pPr marL="800100" lvl="1" indent="-342900">
              <a:buFontTx/>
              <a:buAutoNum type="alphaLcPeriod"/>
              <a:defRPr/>
            </a:pPr>
            <a:r>
              <a:rPr lang="en-US" dirty="0">
                <a:sym typeface="Wingdings" panose="05000000000000000000" pitchFamily="2" charset="2"/>
              </a:rPr>
              <a:t>Second form of testing—non-invasive  may be done prior to or with chest x-ray</a:t>
            </a:r>
          </a:p>
          <a:p>
            <a:pPr marL="342900" indent="-342900">
              <a:buFontTx/>
              <a:buAutoNum type="arabicPeriod"/>
              <a:defRPr/>
            </a:pPr>
            <a:r>
              <a:rPr lang="en-US" dirty="0">
                <a:sym typeface="Wingdings" panose="05000000000000000000" pitchFamily="2" charset="2"/>
              </a:rPr>
              <a:t>Echocardiogram  ultrasound view of the heart to see the size and function of the heart</a:t>
            </a:r>
          </a:p>
          <a:p>
            <a:pPr marL="800100" lvl="1" indent="-342900">
              <a:buFontTx/>
              <a:buAutoNum type="alphaLcPeriod"/>
              <a:defRPr/>
            </a:pPr>
            <a:r>
              <a:rPr lang="en-US" dirty="0">
                <a:sym typeface="Wingdings" panose="05000000000000000000" pitchFamily="2" charset="2"/>
              </a:rPr>
              <a:t>Able to see ejection fraction—</a:t>
            </a:r>
            <a:r>
              <a:rPr lang="en-US" dirty="0">
                <a:ea typeface="ＭＳ Ｐゴシック" charset="0"/>
              </a:rPr>
              <a:t>an important measurement in determining how well your heart is pumping out blood and in diagnosing and tracking heart failure</a:t>
            </a:r>
          </a:p>
          <a:p>
            <a:pPr marL="800100" lvl="1" indent="-342900">
              <a:buFontTx/>
              <a:buAutoNum type="alphaLcPeriod"/>
              <a:defRPr/>
            </a:pPr>
            <a:r>
              <a:rPr lang="en-US" dirty="0">
                <a:ea typeface="ＭＳ Ｐゴシック" charset="0"/>
              </a:rPr>
              <a:t>Two kinds of echo</a:t>
            </a:r>
          </a:p>
          <a:p>
            <a:pPr marL="1257300" lvl="2" indent="-342900">
              <a:buFontTx/>
              <a:buAutoNum type="arabicPeriod"/>
              <a:defRPr/>
            </a:pPr>
            <a:r>
              <a:rPr lang="en-US" dirty="0">
                <a:ea typeface="ＭＳ Ｐゴシック" charset="0"/>
              </a:rPr>
              <a:t>Traditional—outside of the body </a:t>
            </a:r>
            <a:r>
              <a:rPr lang="en-US" dirty="0">
                <a:ea typeface="ＭＳ Ｐゴシック" charset="0"/>
                <a:sym typeface="Wingdings" panose="05000000000000000000" pitchFamily="2" charset="2"/>
              </a:rPr>
              <a:t> non-invasive</a:t>
            </a:r>
          </a:p>
          <a:p>
            <a:pPr marL="1257300" lvl="2" indent="-342900">
              <a:buFontTx/>
              <a:buAutoNum type="arabicPeriod"/>
              <a:defRPr/>
            </a:pPr>
            <a:r>
              <a:rPr lang="en-US" dirty="0">
                <a:ea typeface="ＭＳ Ｐゴシック" charset="0"/>
                <a:sym typeface="Wingdings" panose="05000000000000000000" pitchFamily="2" charset="2"/>
              </a:rPr>
              <a:t>Transesophageal Echocardiogram (TEE)  invasive—patient is given conscious sedation—an echo transducer (produces sound waves) is attached to a thin tube that passes through the mouth, down the throat and into the esophagus because the esophagus is so close to the upper chambers of the heart, very clear images of the heart structures and valves can be obtained—post-procedure nursing interventions = focuses on swallowing (waiting for gag reflex to return)</a:t>
            </a:r>
          </a:p>
        </p:txBody>
      </p:sp>
      <p:sp>
        <p:nvSpPr>
          <p:cNvPr id="18435" name="Slide Number Placeholder 3">
            <a:extLst>
              <a:ext uri="{FF2B5EF4-FFF2-40B4-BE49-F238E27FC236}">
                <a16:creationId xmlns:a16="http://schemas.microsoft.com/office/drawing/2014/main" id="{699F4202-17AF-BC43-AACB-0BA962BE1F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0D95DB7-DF74-F947-8C97-360CB6581942}"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5</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43A8CD14-7D0F-604B-B5A0-AF6F6F8F37E6}"/>
              </a:ext>
            </a:extLst>
          </p:cNvPr>
          <p:cNvSpPr>
            <a:spLocks noGrp="1" noRot="1" noChangeAspect="1" noTextEdit="1"/>
          </p:cNvSpPr>
          <p:nvPr>
            <p:ph type="sldImg"/>
          </p:nvPr>
        </p:nvSpPr>
        <p:spPr>
          <a:ln/>
        </p:spPr>
      </p:sp>
      <p:sp>
        <p:nvSpPr>
          <p:cNvPr id="51202" name="Notes Placeholder 2">
            <a:extLst>
              <a:ext uri="{FF2B5EF4-FFF2-40B4-BE49-F238E27FC236}">
                <a16:creationId xmlns:a16="http://schemas.microsoft.com/office/drawing/2014/main" id="{C65AC19D-62EE-0C44-8D31-B00510F23406}"/>
              </a:ext>
            </a:extLst>
          </p:cNvPr>
          <p:cNvSpPr>
            <a:spLocks noGrp="1"/>
          </p:cNvSpPr>
          <p:nvPr>
            <p:ph type="body" idx="1"/>
          </p:nvPr>
        </p:nvSpPr>
        <p:spPr/>
        <p:txBody>
          <a:bodyPr/>
          <a:lstStyle/>
          <a:p>
            <a:pPr eaLnBrk="1" hangingPunct="1">
              <a:defRPr/>
            </a:pPr>
            <a:r>
              <a:rPr lang="en-US" dirty="0">
                <a:latin typeface="Calibri" charset="0"/>
              </a:rPr>
              <a:t>MI—Location of the Infarction</a:t>
            </a:r>
          </a:p>
          <a:p>
            <a:pPr marL="342900" indent="-342900" eaLnBrk="1" hangingPunct="1">
              <a:buFontTx/>
              <a:buAutoNum type="arabicPeriod"/>
              <a:defRPr/>
            </a:pPr>
            <a:r>
              <a:rPr lang="en-US" dirty="0">
                <a:latin typeface="Calibri" charset="0"/>
              </a:rPr>
              <a:t>Anterior left ventricle </a:t>
            </a:r>
            <a:r>
              <a:rPr lang="en-US" dirty="0">
                <a:latin typeface="Calibri" charset="0"/>
                <a:sym typeface="Wingdings" panose="05000000000000000000" pitchFamily="2" charset="2"/>
              </a:rPr>
              <a:t> occlusion of left anterior descending (LAD)—LAD is the widow maker</a:t>
            </a:r>
          </a:p>
          <a:p>
            <a:pPr marL="342900" indent="-342900" eaLnBrk="1" hangingPunct="1">
              <a:buFontTx/>
              <a:buAutoNum type="arabicPeriod"/>
              <a:defRPr/>
            </a:pPr>
            <a:r>
              <a:rPr lang="en-US" dirty="0">
                <a:latin typeface="Calibri" charset="0"/>
                <a:sym typeface="Wingdings" panose="05000000000000000000" pitchFamily="2" charset="2"/>
              </a:rPr>
              <a:t>Lateral and posterior left ventricle  occlusion of left circumflex artery</a:t>
            </a:r>
          </a:p>
          <a:p>
            <a:pPr marL="342900" indent="-342900" eaLnBrk="1" hangingPunct="1">
              <a:buFontTx/>
              <a:buAutoNum type="arabicPeriod"/>
              <a:defRPr/>
            </a:pPr>
            <a:r>
              <a:rPr lang="en-US" dirty="0">
                <a:latin typeface="Calibri" charset="0"/>
                <a:sym typeface="Wingdings" panose="05000000000000000000" pitchFamily="2" charset="2"/>
              </a:rPr>
              <a:t>Inferior left ventricle  occlusion of the right coronary artery</a:t>
            </a:r>
          </a:p>
          <a:p>
            <a:pPr marL="342900" indent="-342900" eaLnBrk="1" hangingPunct="1">
              <a:buFontTx/>
              <a:buAutoNum type="arabicPeriod"/>
              <a:defRPr/>
            </a:pPr>
            <a:r>
              <a:rPr lang="en-US" dirty="0">
                <a:latin typeface="Calibri" charset="0"/>
                <a:sym typeface="Wingdings" panose="05000000000000000000" pitchFamily="2" charset="2"/>
              </a:rPr>
              <a:t>Right ventricle  occlusion of the right coronary artery</a:t>
            </a:r>
            <a:endParaRPr lang="en-US" dirty="0">
              <a:latin typeface="Calibri" charset="0"/>
            </a:endParaRPr>
          </a:p>
          <a:p>
            <a:pPr eaLnBrk="1" hangingPunct="1">
              <a:defRPr/>
            </a:pPr>
            <a:endParaRPr lang="en-US" dirty="0">
              <a:latin typeface="Calibri" charset="0"/>
            </a:endParaRPr>
          </a:p>
          <a:p>
            <a:pPr>
              <a:defRPr/>
            </a:pPr>
            <a:endParaRPr lang="en-US" dirty="0">
              <a:latin typeface="Calibri" charset="0"/>
            </a:endParaRPr>
          </a:p>
        </p:txBody>
      </p:sp>
      <p:sp>
        <p:nvSpPr>
          <p:cNvPr id="118787" name="Slide Number Placeholder 3">
            <a:extLst>
              <a:ext uri="{FF2B5EF4-FFF2-40B4-BE49-F238E27FC236}">
                <a16:creationId xmlns:a16="http://schemas.microsoft.com/office/drawing/2014/main" id="{2D8979E0-8EBE-204F-8681-D1A57257BE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05E1AC77-1A9E-DB42-9AD8-256FEC261A53}" type="slidenum">
              <a:rPr lang="en-US" altLang="en-US" sz="1200" smtClean="0"/>
              <a:pPr fontAlgn="base">
                <a:spcBef>
                  <a:spcPct val="0"/>
                </a:spcBef>
                <a:spcAft>
                  <a:spcPct val="0"/>
                </a:spcAft>
              </a:pPr>
              <a:t>50</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F9C58B7F-A6FD-4D4D-B5CD-2A72244D7EE6}"/>
              </a:ext>
            </a:extLst>
          </p:cNvPr>
          <p:cNvSpPr>
            <a:spLocks noGrp="1" noRot="1" noChangeAspect="1" noChangeArrowheads="1" noTextEdit="1"/>
          </p:cNvSpPr>
          <p:nvPr>
            <p:ph type="sldImg"/>
          </p:nvPr>
        </p:nvSpPr>
        <p:spPr>
          <a:ln/>
        </p:spPr>
      </p:sp>
      <p:sp>
        <p:nvSpPr>
          <p:cNvPr id="120834" name="Notes Placeholder 2">
            <a:extLst>
              <a:ext uri="{FF2B5EF4-FFF2-40B4-BE49-F238E27FC236}">
                <a16:creationId xmlns:a16="http://schemas.microsoft.com/office/drawing/2014/main" id="{CB994AD5-601B-064E-AC99-BCC6F0A9C6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Geneva" panose="020B0503030404040204" pitchFamily="34" charset="0"/>
              </a:rPr>
              <a:t>Answer: A</a:t>
            </a:r>
          </a:p>
          <a:p>
            <a:endParaRPr lang="en-US" altLang="en-US">
              <a:latin typeface="Arial" panose="020B0604020202020204" pitchFamily="34" charset="0"/>
              <a:ea typeface="ＭＳ Ｐゴシック" panose="020B0600070205080204" pitchFamily="34" charset="-128"/>
              <a:cs typeface="Geneva" panose="020B0503030404040204" pitchFamily="34" charset="0"/>
            </a:endParaRPr>
          </a:p>
          <a:p>
            <a:r>
              <a:rPr lang="en-US" altLang="en-US">
                <a:latin typeface="Arial" panose="020B0604020202020204" pitchFamily="34" charset="0"/>
                <a:ea typeface="ＭＳ Ｐゴシック" panose="020B0600070205080204" pitchFamily="34" charset="-128"/>
                <a:cs typeface="Geneva" panose="020B0503030404040204" pitchFamily="34" charset="0"/>
              </a:rPr>
              <a:t>Angina can be relieved by rest and nitro. </a:t>
            </a:r>
          </a:p>
        </p:txBody>
      </p:sp>
      <p:sp>
        <p:nvSpPr>
          <p:cNvPr id="120835" name="Slide Number Placeholder 3">
            <a:extLst>
              <a:ext uri="{FF2B5EF4-FFF2-40B4-BE49-F238E27FC236}">
                <a16:creationId xmlns:a16="http://schemas.microsoft.com/office/drawing/2014/main" id="{D7F05A7E-98FF-E74E-B43F-EB16B9FB85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50316D4-6FA9-7B4A-BD02-B54017EC7330}" type="slidenum">
              <a:rPr lang="en-US" altLang="en-US" smtClean="0">
                <a:latin typeface="Times New Roman" panose="02020603050405020304" pitchFamily="18" charset="0"/>
              </a:rPr>
              <a:pPr fontAlgn="base">
                <a:spcBef>
                  <a:spcPct val="0"/>
                </a:spcBef>
                <a:spcAft>
                  <a:spcPct val="0"/>
                </a:spcAft>
              </a:pPr>
              <a:t>51</a:t>
            </a:fld>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5C29B8E0-0E75-A643-B647-E27A499C19B9}"/>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11117F16-5430-0749-97C9-B12DA532ACE2}"/>
              </a:ext>
            </a:extLst>
          </p:cNvPr>
          <p:cNvSpPr>
            <a:spLocks noGrp="1"/>
          </p:cNvSpPr>
          <p:nvPr>
            <p:ph type="body" idx="1"/>
          </p:nvPr>
        </p:nvSpPr>
        <p:spPr/>
        <p:txBody>
          <a:bodyPr/>
          <a:lstStyle/>
          <a:p>
            <a:pPr>
              <a:defRPr/>
            </a:pPr>
            <a:r>
              <a:rPr lang="en-US" dirty="0">
                <a:latin typeface="Calibri" charset="0"/>
              </a:rPr>
              <a:t>MI—Physical Examination</a:t>
            </a:r>
          </a:p>
          <a:p>
            <a:pPr marL="342900" indent="-342900">
              <a:buFontTx/>
              <a:buAutoNum type="arabicPeriod"/>
              <a:defRPr/>
            </a:pPr>
            <a:r>
              <a:rPr lang="en-US" dirty="0">
                <a:latin typeface="Calibri" charset="0"/>
              </a:rPr>
              <a:t>Vital signs </a:t>
            </a:r>
            <a:r>
              <a:rPr lang="en-US" dirty="0">
                <a:latin typeface="Calibri" charset="0"/>
                <a:sym typeface="Wingdings" panose="05000000000000000000" pitchFamily="2" charset="2"/>
              </a:rPr>
              <a:t> tachycardia with hypertension, bradycardia with hypotension, tachypnea, low-grade fever</a:t>
            </a:r>
          </a:p>
          <a:p>
            <a:pPr marL="342900" indent="-342900">
              <a:buFontTx/>
              <a:buAutoNum type="arabicPeriod"/>
              <a:defRPr/>
            </a:pPr>
            <a:r>
              <a:rPr lang="en-US" dirty="0">
                <a:latin typeface="Calibri" charset="0"/>
                <a:sym typeface="Wingdings" panose="05000000000000000000" pitchFamily="2" charset="2"/>
              </a:rPr>
              <a:t>Integumentary  pale, cool/clammy skin</a:t>
            </a:r>
          </a:p>
          <a:p>
            <a:pPr marL="342900" indent="-342900">
              <a:buFontTx/>
              <a:buAutoNum type="arabicPeriod"/>
              <a:defRPr/>
            </a:pPr>
            <a:r>
              <a:rPr lang="en-US" dirty="0">
                <a:latin typeface="Calibri" charset="0"/>
                <a:sym typeface="Wingdings" panose="05000000000000000000" pitchFamily="2" charset="2"/>
              </a:rPr>
              <a:t>Xanthomas—irregular, yellow nodule or patch on the skin (shown in picture)  high lipid/cholesterol levels—shows the build up of fat</a:t>
            </a:r>
          </a:p>
          <a:p>
            <a:pPr marL="342900" indent="-342900">
              <a:buFontTx/>
              <a:buAutoNum type="arabicPeriod"/>
              <a:defRPr/>
            </a:pPr>
            <a:r>
              <a:rPr lang="en-US" dirty="0">
                <a:latin typeface="Calibri" charset="0"/>
                <a:sym typeface="Wingdings" panose="05000000000000000000" pitchFamily="2" charset="2"/>
              </a:rPr>
              <a:t>Carotid/femoral bruits  blowing or swishing sound heart with the bell of a stethoscope</a:t>
            </a:r>
          </a:p>
          <a:p>
            <a:pPr marL="342900" indent="-342900">
              <a:buFontTx/>
              <a:buAutoNum type="arabicPeriod"/>
              <a:defRPr/>
            </a:pPr>
            <a:r>
              <a:rPr lang="en-US" dirty="0">
                <a:latin typeface="Calibri" charset="0"/>
                <a:sym typeface="Wingdings" panose="05000000000000000000" pitchFamily="2" charset="2"/>
              </a:rPr>
              <a:t>Heart sounds  diminished, S4 indicates decreased left ventricular compliance (decreased functioning of the left ventricle)</a:t>
            </a:r>
          </a:p>
          <a:p>
            <a:pPr marL="342900" indent="-342900">
              <a:buFontTx/>
              <a:buAutoNum type="arabicPeriod"/>
              <a:defRPr/>
            </a:pPr>
            <a:r>
              <a:rPr lang="en-US" dirty="0">
                <a:latin typeface="Calibri" charset="0"/>
                <a:sym typeface="Wingdings" panose="05000000000000000000" pitchFamily="2" charset="2"/>
              </a:rPr>
              <a:t>Lung sounds  crackles, rhonchi, labored breathing</a:t>
            </a:r>
          </a:p>
          <a:p>
            <a:pPr marL="342900" indent="-342900">
              <a:buFontTx/>
              <a:buAutoNum type="arabicPeriod"/>
              <a:defRPr/>
            </a:pPr>
            <a:r>
              <a:rPr lang="en-US" dirty="0">
                <a:latin typeface="Calibri" charset="0"/>
                <a:sym typeface="Wingdings" panose="05000000000000000000" pitchFamily="2" charset="2"/>
              </a:rPr>
              <a:t>Pulses  irregular/faint pulses, JVD</a:t>
            </a:r>
          </a:p>
          <a:p>
            <a:pPr marL="342900" indent="-342900">
              <a:buFontTx/>
              <a:buAutoNum type="arabicPeriod"/>
              <a:defRPr/>
            </a:pPr>
            <a:r>
              <a:rPr lang="en-US" dirty="0">
                <a:latin typeface="Calibri" charset="0"/>
                <a:sym typeface="Wingdings" panose="05000000000000000000" pitchFamily="2" charset="2"/>
              </a:rPr>
              <a:t>Overall appearance  restless, agitated, in distress</a:t>
            </a:r>
          </a:p>
          <a:p>
            <a:pPr marL="342900" indent="-342900">
              <a:buFontTx/>
              <a:buAutoNum type="arabicPeriod"/>
              <a:defRPr/>
            </a:pPr>
            <a:r>
              <a:rPr lang="en-US" b="1" dirty="0">
                <a:latin typeface="Calibri" charset="0"/>
                <a:sym typeface="Wingdings" panose="05000000000000000000" pitchFamily="2" charset="2"/>
              </a:rPr>
              <a:t>Manifestations</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Dyspnea</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Headache</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CP with jaw/back pain</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Nausea</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Vomiting</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Tachycardia</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Dysrhythmias</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Diaphoresis</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Anxiety</a:t>
            </a:r>
            <a:endParaRPr lang="en-US" b="1" dirty="0">
              <a:latin typeface="Calibri" charset="0"/>
              <a:ea typeface="ＭＳ Ｐゴシック" charset="0"/>
            </a:endParaRPr>
          </a:p>
          <a:p>
            <a:pPr>
              <a:defRPr/>
            </a:pPr>
            <a:endParaRPr lang="en-US" dirty="0">
              <a:latin typeface="Calibri" charset="0"/>
            </a:endParaRPr>
          </a:p>
          <a:p>
            <a:pPr>
              <a:defRPr/>
            </a:pPr>
            <a:endParaRPr lang="en-US" dirty="0">
              <a:latin typeface="Calibri" charset="0"/>
            </a:endParaRPr>
          </a:p>
        </p:txBody>
      </p:sp>
      <p:sp>
        <p:nvSpPr>
          <p:cNvPr id="122883" name="Slide Number Placeholder 3">
            <a:extLst>
              <a:ext uri="{FF2B5EF4-FFF2-40B4-BE49-F238E27FC236}">
                <a16:creationId xmlns:a16="http://schemas.microsoft.com/office/drawing/2014/main" id="{FFB389C0-5367-4C41-974D-FB911877D4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254FE30B-CAA7-EF4F-B8EF-765163D1B154}" type="slidenum">
              <a:rPr lang="en-US" altLang="en-US" sz="1200" smtClean="0"/>
              <a:pPr fontAlgn="base">
                <a:spcBef>
                  <a:spcPct val="0"/>
                </a:spcBef>
                <a:spcAft>
                  <a:spcPct val="0"/>
                </a:spcAft>
              </a:pPr>
              <a:t>52</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34295129-9139-FE48-BA1D-A6C3F5E3052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A269F38-801F-FE40-BE32-7D448FC9F6B0}"/>
              </a:ext>
            </a:extLst>
          </p:cNvPr>
          <p:cNvSpPr>
            <a:spLocks noGrp="1"/>
          </p:cNvSpPr>
          <p:nvPr>
            <p:ph type="body" idx="1"/>
          </p:nvPr>
        </p:nvSpPr>
        <p:spPr/>
        <p:txBody>
          <a:bodyPr/>
          <a:lstStyle/>
          <a:p>
            <a:pPr>
              <a:defRPr/>
            </a:pPr>
            <a:r>
              <a:rPr lang="en-US" dirty="0"/>
              <a:t>MI—Laboratory Tests</a:t>
            </a:r>
            <a:endParaRPr lang="en-US" b="1" dirty="0"/>
          </a:p>
          <a:p>
            <a:pPr marL="342900" indent="-342900">
              <a:buFontTx/>
              <a:buAutoNum type="arabicPeriod"/>
              <a:defRPr/>
            </a:pPr>
            <a:r>
              <a:rPr lang="en-US" b="1" dirty="0"/>
              <a:t>Referred to as = CK isoenzymes </a:t>
            </a:r>
            <a:r>
              <a:rPr lang="en-US" b="1" dirty="0">
                <a:sym typeface="Wingdings" pitchFamily="2" charset="2"/>
              </a:rPr>
              <a:t> will begin to see a rise in these within 2-3 hours in a patient with an MI</a:t>
            </a:r>
            <a:endParaRPr lang="en-US" b="1" dirty="0"/>
          </a:p>
          <a:p>
            <a:pPr marL="342900" indent="-342900">
              <a:buFontTx/>
              <a:buAutoNum type="arabicPeriod"/>
              <a:defRPr/>
            </a:pPr>
            <a:r>
              <a:rPr lang="en-US" b="1" dirty="0"/>
              <a:t>Creatine kinase-MB (CK-MB) </a:t>
            </a:r>
            <a:r>
              <a:rPr lang="en-US" b="1" dirty="0">
                <a:sym typeface="Wingdings" panose="05000000000000000000" pitchFamily="2" charset="2"/>
              </a:rPr>
              <a:t> specific to myocardial (heart) cell damage  </a:t>
            </a:r>
            <a:r>
              <a:rPr lang="en-US" dirty="0">
                <a:sym typeface="Wingdings" panose="05000000000000000000" pitchFamily="2" charset="2"/>
              </a:rPr>
              <a:t>rises at 2-12 hours, peaks at 24 hours, returns to normal at 48-72 hours after the onset of symptoms</a:t>
            </a:r>
          </a:p>
          <a:p>
            <a:pPr marL="342900" indent="-342900">
              <a:buFontTx/>
              <a:buAutoNum type="arabicPeriod"/>
              <a:defRPr/>
            </a:pPr>
            <a:r>
              <a:rPr lang="en-US" dirty="0">
                <a:sym typeface="Wingdings" panose="05000000000000000000" pitchFamily="2" charset="2"/>
              </a:rPr>
              <a:t>Troponin  protein that regulates the myocardial contraction process (heart contraction)  preferred cardiac marker in the diagnosis of MI  </a:t>
            </a:r>
            <a:r>
              <a:rPr lang="en-US" b="1" dirty="0">
                <a:sym typeface="Wingdings" panose="05000000000000000000" pitchFamily="2" charset="2"/>
              </a:rPr>
              <a:t>Troponin I</a:t>
            </a:r>
            <a:r>
              <a:rPr lang="en-US" dirty="0">
                <a:sym typeface="Wingdings" panose="05000000000000000000" pitchFamily="2" charset="2"/>
              </a:rPr>
              <a:t>—rises at 3-12 hours, peaks at 24 hours and remains elevated for 5-10 days; </a:t>
            </a:r>
            <a:r>
              <a:rPr lang="en-US" b="1" dirty="0">
                <a:sym typeface="Wingdings" panose="05000000000000000000" pitchFamily="2" charset="2"/>
              </a:rPr>
              <a:t>Troponin T</a:t>
            </a:r>
            <a:r>
              <a:rPr lang="en-US" dirty="0">
                <a:sym typeface="Wingdings" panose="05000000000000000000" pitchFamily="2" charset="2"/>
              </a:rPr>
              <a:t>—rises at 3-12 hours, peaks at 12 hours-2 days and remains elevated for 5-14 days</a:t>
            </a:r>
          </a:p>
          <a:p>
            <a:pPr marL="342900" indent="-342900">
              <a:buFontTx/>
              <a:buAutoNum type="arabicPeriod"/>
              <a:defRPr/>
            </a:pPr>
            <a:r>
              <a:rPr lang="en-US" dirty="0">
                <a:sym typeface="Wingdings" panose="05000000000000000000" pitchFamily="2" charset="2"/>
              </a:rPr>
              <a:t>Myoglobin  protein that helps transport oxygen—found in cardiac and skeletal muscles  rises at 1-4 hours, peaks at 6-7 hours, returns to normal at 24 hours after the onset of symptoms  not specific for the diagnosis of MI</a:t>
            </a:r>
          </a:p>
          <a:p>
            <a:pPr marL="342900" indent="-342900">
              <a:buFontTx/>
              <a:buAutoNum type="arabicPeriod"/>
              <a:defRPr/>
            </a:pPr>
            <a:r>
              <a:rPr lang="en-US" b="1" dirty="0" err="1">
                <a:sym typeface="Wingdings" panose="05000000000000000000" pitchFamily="2" charset="2"/>
              </a:rPr>
              <a:t>Creatine</a:t>
            </a:r>
            <a:r>
              <a:rPr lang="en-US" b="1" dirty="0">
                <a:sym typeface="Wingdings" panose="05000000000000000000" pitchFamily="2" charset="2"/>
              </a:rPr>
              <a:t> phosphokinase (CPK)  increased in the presence of muscle injury </a:t>
            </a:r>
          </a:p>
          <a:p>
            <a:pPr marL="342900" indent="-342900">
              <a:buFontTx/>
              <a:buAutoNum type="arabicPeriod"/>
              <a:defRPr/>
            </a:pPr>
            <a:r>
              <a:rPr lang="en-US" dirty="0">
                <a:sym typeface="Wingdings" panose="05000000000000000000" pitchFamily="2" charset="2"/>
              </a:rPr>
              <a:t>Chest x-ray  will show other underlying conditions—pulmonary edema, cardiomegaly</a:t>
            </a:r>
          </a:p>
          <a:p>
            <a:pPr marL="342900" indent="-342900">
              <a:buFontTx/>
              <a:buAutoNum type="arabicPeriod"/>
              <a:defRPr/>
            </a:pPr>
            <a:r>
              <a:rPr lang="en-US" dirty="0">
                <a:sym typeface="Wingdings" panose="05000000000000000000" pitchFamily="2" charset="2"/>
              </a:rPr>
              <a:t>Echocardiogram  ultrasound of the heart  will show valve disorders, cardiomyopathy</a:t>
            </a:r>
          </a:p>
          <a:p>
            <a:pPr marL="342900" indent="-342900">
              <a:buFontTx/>
              <a:buAutoNum type="arabicPeriod"/>
              <a:defRPr/>
            </a:pPr>
            <a:r>
              <a:rPr lang="en-US" dirty="0">
                <a:sym typeface="Wingdings" panose="05000000000000000000" pitchFamily="2" charset="2"/>
              </a:rPr>
              <a:t>EKG  records electrical activity of the heart  T-wave inversion = ischemia, ST-elevation = cardiac injury, abnormal Q-wave = necrosis</a:t>
            </a:r>
          </a:p>
          <a:p>
            <a:pPr marL="342900" indent="-342900">
              <a:buFontTx/>
              <a:buAutoNum type="arabicPeriod"/>
              <a:defRPr/>
            </a:pPr>
            <a:r>
              <a:rPr lang="en-US" dirty="0">
                <a:sym typeface="Wingdings" panose="05000000000000000000" pitchFamily="2" charset="2"/>
              </a:rPr>
              <a:t>Angiography (cardiac </a:t>
            </a:r>
            <a:r>
              <a:rPr lang="en-US" dirty="0" err="1">
                <a:sym typeface="Wingdings" panose="05000000000000000000" pitchFamily="2" charset="2"/>
              </a:rPr>
              <a:t>cath</a:t>
            </a:r>
            <a:r>
              <a:rPr lang="en-US" dirty="0">
                <a:sym typeface="Wingdings" panose="05000000000000000000" pitchFamily="2" charset="2"/>
              </a:rPr>
              <a:t>)  used to evaluate the presence and degree of coronary artery blockage</a:t>
            </a:r>
          </a:p>
          <a:p>
            <a:pPr marL="342900" indent="-342900">
              <a:buFontTx/>
              <a:buAutoNum type="arabicPeriod"/>
              <a:defRPr/>
            </a:pPr>
            <a:r>
              <a:rPr lang="en-US" dirty="0">
                <a:sym typeface="Wingdings" panose="05000000000000000000" pitchFamily="2" charset="2"/>
              </a:rPr>
              <a:t>Chest MRI  will show other underlying conditions</a:t>
            </a:r>
            <a:endParaRPr lang="en-US" dirty="0"/>
          </a:p>
        </p:txBody>
      </p:sp>
      <p:sp>
        <p:nvSpPr>
          <p:cNvPr id="124931" name="Slide Number Placeholder 3">
            <a:extLst>
              <a:ext uri="{FF2B5EF4-FFF2-40B4-BE49-F238E27FC236}">
                <a16:creationId xmlns:a16="http://schemas.microsoft.com/office/drawing/2014/main" id="{DE10CA89-171E-E442-8DDE-F29E46B40E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88BE198-242E-7B44-A26B-0D51E736374F}" type="slidenum">
              <a:rPr lang="en-US" altLang="en-US" smtClean="0">
                <a:latin typeface="Times New Roman" panose="02020603050405020304" pitchFamily="18" charset="0"/>
              </a:rPr>
              <a:pPr fontAlgn="base">
                <a:spcBef>
                  <a:spcPct val="0"/>
                </a:spcBef>
                <a:spcAft>
                  <a:spcPct val="0"/>
                </a:spcAft>
              </a:pPr>
              <a:t>53</a:t>
            </a:fld>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7AC15923-6B94-454F-BF50-4DE7C90B27E4}"/>
              </a:ext>
            </a:extLst>
          </p:cNvPr>
          <p:cNvSpPr>
            <a:spLocks noGrp="1" noRot="1" noChangeAspect="1" noTextEdit="1"/>
          </p:cNvSpPr>
          <p:nvPr>
            <p:ph type="sldImg"/>
          </p:nvPr>
        </p:nvSpPr>
        <p:spPr>
          <a:ln/>
        </p:spPr>
      </p:sp>
      <p:sp>
        <p:nvSpPr>
          <p:cNvPr id="59394" name="Notes Placeholder 2">
            <a:extLst>
              <a:ext uri="{FF2B5EF4-FFF2-40B4-BE49-F238E27FC236}">
                <a16:creationId xmlns:a16="http://schemas.microsoft.com/office/drawing/2014/main" id="{AF0B5D04-5597-B14D-8EC7-978CB814DA42}"/>
              </a:ext>
            </a:extLst>
          </p:cNvPr>
          <p:cNvSpPr>
            <a:spLocks noGrp="1"/>
          </p:cNvSpPr>
          <p:nvPr>
            <p:ph type="body" idx="1"/>
          </p:nvPr>
        </p:nvSpPr>
        <p:spPr/>
        <p:txBody>
          <a:bodyPr/>
          <a:lstStyle/>
          <a:p>
            <a:pPr>
              <a:defRPr/>
            </a:pPr>
            <a:r>
              <a:rPr lang="en-US" dirty="0">
                <a:latin typeface="Calibri" charset="0"/>
              </a:rPr>
              <a:t>MI—Nursing Management</a:t>
            </a:r>
          </a:p>
          <a:p>
            <a:pPr marL="342900" indent="-342900">
              <a:buFontTx/>
              <a:buAutoNum type="arabicPeriod"/>
              <a:defRPr/>
            </a:pPr>
            <a:r>
              <a:rPr lang="en-US" dirty="0">
                <a:latin typeface="Calibri" charset="0"/>
              </a:rPr>
              <a:t>Initial evaluation should be quick </a:t>
            </a:r>
            <a:r>
              <a:rPr lang="en-US" dirty="0">
                <a:latin typeface="Calibri" charset="0"/>
                <a:sym typeface="Wingdings" panose="05000000000000000000" pitchFamily="2" charset="2"/>
              </a:rPr>
              <a:t> within 10 minutes of arrival</a:t>
            </a:r>
          </a:p>
          <a:p>
            <a:pPr marL="342900" indent="-342900">
              <a:buFontTx/>
              <a:buAutoNum type="arabicPeriod"/>
              <a:defRPr/>
            </a:pPr>
            <a:r>
              <a:rPr lang="en-US" dirty="0">
                <a:latin typeface="Calibri" charset="0"/>
                <a:sym typeface="Wingdings" panose="05000000000000000000" pitchFamily="2" charset="2"/>
              </a:rPr>
              <a:t>Patient history should be obtained—history of CAD</a:t>
            </a:r>
          </a:p>
          <a:p>
            <a:pPr marL="342900" indent="-342900">
              <a:buFontTx/>
              <a:buAutoNum type="arabicPeriod"/>
              <a:defRPr/>
            </a:pPr>
            <a:r>
              <a:rPr lang="en-US" dirty="0">
                <a:latin typeface="Calibri" charset="0"/>
                <a:sym typeface="Wingdings" panose="05000000000000000000" pitchFamily="2" charset="2"/>
              </a:rPr>
              <a:t>12-lead EKG should be obtained  ST-elevation present in two or more leads = MI</a:t>
            </a:r>
          </a:p>
          <a:p>
            <a:pPr marL="342900" indent="-342900">
              <a:buFontTx/>
              <a:buAutoNum type="arabicPeriod"/>
              <a:defRPr/>
            </a:pPr>
            <a:r>
              <a:rPr lang="en-US" dirty="0">
                <a:latin typeface="Calibri" charset="0"/>
                <a:sym typeface="Wingdings" panose="05000000000000000000" pitchFamily="2" charset="2"/>
              </a:rPr>
              <a:t>Frequent vital signs  every 5 minutes until stable, then every 1 hour after that</a:t>
            </a:r>
          </a:p>
          <a:p>
            <a:pPr marL="342900" indent="-342900">
              <a:buFontTx/>
              <a:buAutoNum type="arabicPeriod"/>
              <a:defRPr/>
            </a:pPr>
            <a:r>
              <a:rPr lang="en-US" dirty="0">
                <a:latin typeface="Calibri" charset="0"/>
                <a:sym typeface="Wingdings" panose="05000000000000000000" pitchFamily="2" charset="2"/>
              </a:rPr>
              <a:t>Obtain IV access  large-bore is ideal (18-20 gauge)</a:t>
            </a:r>
          </a:p>
          <a:p>
            <a:pPr marL="342900" indent="-342900">
              <a:buFontTx/>
              <a:buAutoNum type="arabicPeriod"/>
              <a:defRPr/>
            </a:pPr>
            <a:r>
              <a:rPr lang="en-US" dirty="0">
                <a:latin typeface="Calibri" charset="0"/>
                <a:sym typeface="Wingdings" panose="05000000000000000000" pitchFamily="2" charset="2"/>
              </a:rPr>
              <a:t>Continuous cardiac monitoring  for duration of hospitalization</a:t>
            </a:r>
          </a:p>
          <a:p>
            <a:pPr marL="342900" indent="-342900">
              <a:buFontTx/>
              <a:buAutoNum type="arabicPeriod"/>
              <a:defRPr/>
            </a:pPr>
            <a:r>
              <a:rPr lang="en-US" dirty="0">
                <a:latin typeface="Calibri" charset="0"/>
                <a:sym typeface="Wingdings" panose="05000000000000000000" pitchFamily="2" charset="2"/>
              </a:rPr>
              <a:t>Nursing care focuses on—who meets you at the door?  MONA  morphine (if pain isn’t relieved by nitro), oxygen (2-4L), nitro (SL q5min x3 doses, IV drip, or transdermal patch), aspirin</a:t>
            </a:r>
            <a:endParaRPr lang="en-US" dirty="0">
              <a:latin typeface="Calibri" charset="0"/>
            </a:endParaRPr>
          </a:p>
          <a:p>
            <a:pPr>
              <a:defRPr/>
            </a:pPr>
            <a:endParaRPr lang="en-US" dirty="0">
              <a:latin typeface="Calibri" charset="0"/>
            </a:endParaRPr>
          </a:p>
          <a:p>
            <a:pPr>
              <a:defRPr/>
            </a:pPr>
            <a:endParaRPr lang="en-US" dirty="0">
              <a:latin typeface="Calibri" charset="0"/>
            </a:endParaRPr>
          </a:p>
        </p:txBody>
      </p:sp>
      <p:sp>
        <p:nvSpPr>
          <p:cNvPr id="126979" name="Slide Number Placeholder 3">
            <a:extLst>
              <a:ext uri="{FF2B5EF4-FFF2-40B4-BE49-F238E27FC236}">
                <a16:creationId xmlns:a16="http://schemas.microsoft.com/office/drawing/2014/main" id="{DE34714F-0BF2-4C43-864F-01191585F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6C394626-5C05-644A-AA7D-FF9F1087B6AB}" type="slidenum">
              <a:rPr lang="en-US" altLang="en-US" sz="1200" smtClean="0"/>
              <a:pPr fontAlgn="base">
                <a:spcBef>
                  <a:spcPct val="0"/>
                </a:spcBef>
                <a:spcAft>
                  <a:spcPct val="0"/>
                </a:spcAft>
              </a:pPr>
              <a:t>54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A8FC0D4D-149E-DD44-BD8B-98DDEC31F257}"/>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888EC9E5-27D3-4243-8801-2DDC202C15C1}"/>
              </a:ext>
            </a:extLst>
          </p:cNvPr>
          <p:cNvSpPr>
            <a:spLocks noGrp="1"/>
          </p:cNvSpPr>
          <p:nvPr>
            <p:ph type="body" idx="1"/>
          </p:nvPr>
        </p:nvSpPr>
        <p:spPr/>
        <p:txBody>
          <a:bodyPr/>
          <a:lstStyle/>
          <a:p>
            <a:pPr>
              <a:defRPr/>
            </a:pPr>
            <a:r>
              <a:rPr lang="en-US" dirty="0">
                <a:latin typeface="Calibri" charset="0"/>
              </a:rPr>
              <a:t>MI—Nursing Management cont.</a:t>
            </a:r>
          </a:p>
          <a:p>
            <a:pPr marL="342900" indent="-342900">
              <a:buFontTx/>
              <a:buAutoNum type="arabicPeriod"/>
              <a:defRPr/>
            </a:pPr>
            <a:r>
              <a:rPr lang="en-US" dirty="0">
                <a:latin typeface="Calibri" charset="0"/>
              </a:rPr>
              <a:t>Pharmacological therapy</a:t>
            </a:r>
          </a:p>
          <a:p>
            <a:pPr marL="800100" lvl="1" indent="-342900">
              <a:buFontTx/>
              <a:buAutoNum type="alphaLcPeriod"/>
              <a:defRPr/>
            </a:pPr>
            <a:r>
              <a:rPr lang="en-US" dirty="0">
                <a:latin typeface="Calibri" charset="0"/>
                <a:ea typeface="ＭＳ Ｐゴシック" charset="0"/>
              </a:rPr>
              <a:t>Nitroglycerin—SL q5min x3 doses, transdermal patch, or IV drop </a:t>
            </a:r>
            <a:r>
              <a:rPr lang="en-US" dirty="0">
                <a:latin typeface="Calibri" charset="0"/>
                <a:ea typeface="ＭＳ Ｐゴシック" charset="0"/>
                <a:sym typeface="Wingdings" panose="05000000000000000000" pitchFamily="2" charset="2"/>
              </a:rPr>
              <a:t> helps relieve chest pain  may cause a HA</a:t>
            </a:r>
          </a:p>
          <a:p>
            <a:pPr marL="1257300" lvl="2" indent="-342900">
              <a:buFontTx/>
              <a:buAutoNum type="alphaLcPeriod"/>
              <a:defRPr/>
            </a:pPr>
            <a:r>
              <a:rPr lang="en-US" dirty="0">
                <a:latin typeface="Calibri" charset="0"/>
                <a:ea typeface="ＭＳ Ｐゴシック" charset="0"/>
                <a:sym typeface="Wingdings" panose="05000000000000000000" pitchFamily="2" charset="2"/>
              </a:rPr>
              <a:t>SL nitro can</a:t>
            </a:r>
            <a:r>
              <a:rPr lang="en-US" baseline="0" dirty="0">
                <a:latin typeface="Calibri" charset="0"/>
                <a:ea typeface="ＭＳ Ｐゴシック" charset="0"/>
                <a:sym typeface="Wingdings" panose="05000000000000000000" pitchFamily="2" charset="2"/>
              </a:rPr>
              <a:t> be given with a small sip of water  helps to dissolve</a:t>
            </a:r>
            <a:endParaRPr lang="en-US" dirty="0">
              <a:latin typeface="Calibri" charset="0"/>
              <a:ea typeface="ＭＳ Ｐゴシック" charset="0"/>
              <a:sym typeface="Wingdings" panose="05000000000000000000" pitchFamily="2" charset="2"/>
            </a:endParaRPr>
          </a:p>
          <a:p>
            <a:pPr marL="800100" lvl="1" indent="-342900">
              <a:buFontTx/>
              <a:buAutoNum type="alphaLcPeriod"/>
              <a:defRPr/>
            </a:pPr>
            <a:r>
              <a:rPr lang="en-US" dirty="0">
                <a:latin typeface="Calibri" charset="0"/>
                <a:ea typeface="ＭＳ Ｐゴシック" charset="0"/>
                <a:sym typeface="Wingdings" panose="05000000000000000000" pitchFamily="2" charset="2"/>
              </a:rPr>
              <a:t>Morphine  given if pain is not relieved by SL nitro x3</a:t>
            </a:r>
          </a:p>
          <a:p>
            <a:pPr marL="800100" lvl="1" indent="-342900">
              <a:buFontTx/>
              <a:buAutoNum type="alphaLcPeriod"/>
              <a:defRPr/>
            </a:pPr>
            <a:r>
              <a:rPr lang="en-US" dirty="0">
                <a:latin typeface="Calibri" charset="0"/>
                <a:ea typeface="ＭＳ Ｐゴシック" charset="0"/>
                <a:sym typeface="Wingdings" panose="05000000000000000000" pitchFamily="2" charset="2"/>
              </a:rPr>
              <a:t>Beta-blockers—metoprolol  used to decrease myocardial oxygen consumption by reducing myocardial contractility—reduces work load of the heart and decreases myocardial oxygen demands</a:t>
            </a:r>
          </a:p>
          <a:p>
            <a:pPr marL="800100" lvl="1" indent="-342900">
              <a:buFontTx/>
              <a:buAutoNum type="alphaLcPeriod"/>
              <a:defRPr/>
            </a:pPr>
            <a:r>
              <a:rPr lang="en-US" dirty="0">
                <a:latin typeface="Calibri" charset="0"/>
                <a:ea typeface="ＭＳ Ｐゴシック" charset="0"/>
                <a:sym typeface="Wingdings" panose="05000000000000000000" pitchFamily="2" charset="2"/>
              </a:rPr>
              <a:t>Calcium channel blockers—amlodipine  used in unstable angina and NSTEMI</a:t>
            </a:r>
          </a:p>
          <a:p>
            <a:pPr marL="800100" lvl="1" indent="-342900">
              <a:buFontTx/>
              <a:buAutoNum type="alphaLcPeriod"/>
              <a:defRPr/>
            </a:pPr>
            <a:r>
              <a:rPr lang="en-US" b="1" dirty="0">
                <a:latin typeface="Calibri" charset="0"/>
                <a:ea typeface="ＭＳ Ｐゴシック" charset="0"/>
                <a:sym typeface="Wingdings" panose="05000000000000000000" pitchFamily="2" charset="2"/>
              </a:rPr>
              <a:t>Aspirin/Antiplatelet  prevent platelets from forming together which can cause arterial clotting</a:t>
            </a:r>
          </a:p>
          <a:p>
            <a:pPr marL="800100" lvl="1" indent="-342900">
              <a:buFontTx/>
              <a:buAutoNum type="alphaLcPeriod"/>
              <a:defRPr/>
            </a:pPr>
            <a:r>
              <a:rPr lang="en-US" dirty="0">
                <a:latin typeface="Calibri" charset="0"/>
                <a:ea typeface="ＭＳ Ｐゴシック" charset="0"/>
                <a:sym typeface="Wingdings" panose="05000000000000000000" pitchFamily="2" charset="2"/>
              </a:rPr>
              <a:t>ACE inhibitors—lisinopril  delays progression of cardiac dysfunction and improves mortality rate  given if EF is less than 40%</a:t>
            </a:r>
          </a:p>
          <a:p>
            <a:pPr marL="800100" lvl="1" indent="-342900">
              <a:buFontTx/>
              <a:buAutoNum type="alphaLcPeriod"/>
              <a:defRPr/>
            </a:pPr>
            <a:r>
              <a:rPr lang="en-US" dirty="0"/>
              <a:t>Fibrinolytic therapy—</a:t>
            </a:r>
            <a:r>
              <a:rPr lang="en-US" dirty="0" err="1"/>
              <a:t>alteplase</a:t>
            </a:r>
            <a:r>
              <a:rPr lang="en-US" dirty="0"/>
              <a:t> </a:t>
            </a:r>
            <a:r>
              <a:rPr lang="en-US" dirty="0">
                <a:sym typeface="Wingdings" panose="05000000000000000000" pitchFamily="2" charset="2"/>
              </a:rPr>
              <a:t> helps establish reperfusion  </a:t>
            </a:r>
            <a:r>
              <a:rPr lang="en-US" b="1" dirty="0">
                <a:sym typeface="Wingdings" panose="05000000000000000000" pitchFamily="2" charset="2"/>
              </a:rPr>
              <a:t>given within 30 minutes in STEMI situation</a:t>
            </a:r>
            <a:r>
              <a:rPr lang="en-US" dirty="0">
                <a:sym typeface="Wingdings" panose="05000000000000000000" pitchFamily="2" charset="2"/>
              </a:rPr>
              <a:t>—provides the most benefit when given within 3 hours of onset of symptoms  must be given within 3 hours of onset of symptoms </a:t>
            </a:r>
          </a:p>
          <a:p>
            <a:pPr marL="1257300" lvl="2" indent="-342900">
              <a:buFontTx/>
              <a:buAutoNum type="arabicPeriod"/>
              <a:defRPr/>
            </a:pPr>
            <a:r>
              <a:rPr lang="en-US" b="1" dirty="0">
                <a:sym typeface="Wingdings" panose="05000000000000000000" pitchFamily="2" charset="2"/>
              </a:rPr>
              <a:t>Nursing Interventions</a:t>
            </a:r>
          </a:p>
          <a:p>
            <a:pPr marL="1714500" lvl="3" indent="-342900">
              <a:buFontTx/>
              <a:buAutoNum type="alphaLcPeriod"/>
              <a:defRPr/>
            </a:pPr>
            <a:r>
              <a:rPr lang="en-US" b="1" dirty="0">
                <a:sym typeface="Wingdings" panose="05000000000000000000" pitchFamily="2" charset="2"/>
              </a:rPr>
              <a:t>Reconstitute with sterile water (powder)</a:t>
            </a:r>
          </a:p>
          <a:p>
            <a:pPr marL="1714500" lvl="3" indent="-342900">
              <a:buFontTx/>
              <a:buAutoNum type="alphaLcPeriod"/>
              <a:defRPr/>
            </a:pPr>
            <a:r>
              <a:rPr lang="en-US" b="1" dirty="0">
                <a:sym typeface="Wingdings" panose="05000000000000000000" pitchFamily="2" charset="2"/>
              </a:rPr>
              <a:t>Administer 15 mg bolus  increases therapeutic effects of medication</a:t>
            </a:r>
          </a:p>
          <a:p>
            <a:pPr marL="1714500" lvl="3" indent="-342900">
              <a:buFontTx/>
              <a:buAutoNum type="alphaLcPeriod"/>
              <a:defRPr/>
            </a:pPr>
            <a:r>
              <a:rPr lang="en-US" b="1" dirty="0">
                <a:sym typeface="Wingdings" panose="05000000000000000000" pitchFamily="2" charset="2"/>
              </a:rPr>
              <a:t>Assess for bleeding  back pain, headache, changes in LOC, decreased Hgb/Hct</a:t>
            </a:r>
            <a:endParaRPr lang="en-US" dirty="0">
              <a:sym typeface="Wingdings" panose="05000000000000000000" pitchFamily="2" charset="2"/>
            </a:endParaRPr>
          </a:p>
          <a:p>
            <a:pPr marL="342900" indent="-342900">
              <a:buFontTx/>
              <a:buAutoNum type="arabicPeriod"/>
              <a:defRPr/>
            </a:pPr>
            <a:r>
              <a:rPr lang="en-US" dirty="0">
                <a:sym typeface="Wingdings" panose="05000000000000000000" pitchFamily="2" charset="2"/>
              </a:rPr>
              <a:t>Percutaneous coronary intervention (cardiac </a:t>
            </a:r>
            <a:r>
              <a:rPr lang="en-US" dirty="0" err="1">
                <a:sym typeface="Wingdings" panose="05000000000000000000" pitchFamily="2" charset="2"/>
              </a:rPr>
              <a:t>cath</a:t>
            </a:r>
            <a:r>
              <a:rPr lang="en-US" dirty="0">
                <a:sym typeface="Wingdings" panose="05000000000000000000" pitchFamily="2" charset="2"/>
              </a:rPr>
              <a:t>)—done through wrist or groin  used to reestablish blood flow  artery is opened by a balloon and a stent is placed  used for patients who present within 12 hours</a:t>
            </a:r>
            <a:endParaRPr lang="en-US" dirty="0"/>
          </a:p>
          <a:p>
            <a:pPr marL="800100" lvl="1" indent="-342900">
              <a:buFontTx/>
              <a:buAutoNum type="alphaLcPeriod"/>
              <a:defRPr/>
            </a:pPr>
            <a:endParaRPr lang="en-US" dirty="0">
              <a:latin typeface="Calibri" charset="0"/>
              <a:ea typeface="ＭＳ Ｐゴシック" charset="0"/>
            </a:endParaRPr>
          </a:p>
          <a:p>
            <a:pPr>
              <a:defRPr/>
            </a:pPr>
            <a:endParaRPr lang="en-US" dirty="0">
              <a:latin typeface="Calibri" charset="0"/>
            </a:endParaRPr>
          </a:p>
          <a:p>
            <a:pPr>
              <a:defRPr/>
            </a:pPr>
            <a:endParaRPr lang="en-US" dirty="0">
              <a:latin typeface="Calibri" charset="0"/>
            </a:endParaRPr>
          </a:p>
          <a:p>
            <a:pPr>
              <a:defRPr/>
            </a:pPr>
            <a:endParaRPr lang="en-US" dirty="0">
              <a:latin typeface="Calibri" charset="0"/>
            </a:endParaRPr>
          </a:p>
        </p:txBody>
      </p:sp>
      <p:sp>
        <p:nvSpPr>
          <p:cNvPr id="129027" name="Slide Number Placeholder 3">
            <a:extLst>
              <a:ext uri="{FF2B5EF4-FFF2-40B4-BE49-F238E27FC236}">
                <a16:creationId xmlns:a16="http://schemas.microsoft.com/office/drawing/2014/main" id="{7D278E0F-98DA-2C4F-ACFC-E30B8D5AD0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D364ACCB-B622-3C4C-9582-90E0C9F14900}" type="slidenum">
              <a:rPr lang="en-US" altLang="en-US" sz="1200" smtClean="0"/>
              <a:pPr fontAlgn="base">
                <a:spcBef>
                  <a:spcPct val="0"/>
                </a:spcBef>
                <a:spcAft>
                  <a:spcPct val="0"/>
                </a:spcAft>
              </a:pPr>
              <a:t>55</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D1E4612C-3E6B-B048-8918-EA4406563D4F}"/>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0D465623-288D-8645-8F42-32A2B4CA2E60}"/>
              </a:ext>
            </a:extLst>
          </p:cNvPr>
          <p:cNvSpPr>
            <a:spLocks noGrp="1"/>
          </p:cNvSpPr>
          <p:nvPr>
            <p:ph type="body" idx="1"/>
          </p:nvPr>
        </p:nvSpPr>
        <p:spPr/>
        <p:txBody>
          <a:bodyPr/>
          <a:lstStyle/>
          <a:p>
            <a:pPr eaLnBrk="1" hangingPunct="1">
              <a:defRPr/>
            </a:pPr>
            <a:r>
              <a:rPr lang="en-US" dirty="0">
                <a:latin typeface="Calibri" charset="0"/>
              </a:rPr>
              <a:t>MI—Intensive/Intermediate Care Management</a:t>
            </a:r>
          </a:p>
          <a:p>
            <a:pPr marL="342900" indent="-342900" eaLnBrk="1" hangingPunct="1">
              <a:buFontTx/>
              <a:buAutoNum type="arabicPeriod"/>
              <a:defRPr/>
            </a:pPr>
            <a:r>
              <a:rPr lang="en-US" dirty="0">
                <a:latin typeface="Calibri" charset="0"/>
              </a:rPr>
              <a:t>Goals = maximize cardiac output, minimize cardiac workload</a:t>
            </a:r>
          </a:p>
          <a:p>
            <a:pPr marL="342900" indent="-342900" eaLnBrk="1" hangingPunct="1">
              <a:buFontTx/>
              <a:buAutoNum type="arabicPeriod"/>
              <a:defRPr/>
            </a:pPr>
            <a:r>
              <a:rPr lang="en-US" dirty="0">
                <a:latin typeface="Calibri" charset="0"/>
              </a:rPr>
              <a:t>Frequent vital signs </a:t>
            </a:r>
            <a:r>
              <a:rPr lang="en-US" dirty="0">
                <a:latin typeface="Calibri" charset="0"/>
                <a:sym typeface="Wingdings" panose="05000000000000000000" pitchFamily="2" charset="2"/>
              </a:rPr>
              <a:t> every 15 minutes until stable, then every 1 hour</a:t>
            </a:r>
          </a:p>
          <a:p>
            <a:pPr marL="342900" indent="-342900" eaLnBrk="1" hangingPunct="1">
              <a:buFontTx/>
              <a:buAutoNum type="arabicPeriod"/>
              <a:defRPr/>
            </a:pPr>
            <a:r>
              <a:rPr lang="en-US" dirty="0">
                <a:latin typeface="Calibri" charset="0"/>
                <a:sym typeface="Wingdings" panose="05000000000000000000" pitchFamily="2" charset="2"/>
              </a:rPr>
              <a:t>Continuous cardiac monitoring  look for ST-segment changes (elevation)</a:t>
            </a:r>
          </a:p>
          <a:p>
            <a:pPr marL="342900" indent="-342900" eaLnBrk="1" hangingPunct="1">
              <a:buFontTx/>
              <a:buAutoNum type="arabicPeriod"/>
              <a:defRPr/>
            </a:pPr>
            <a:r>
              <a:rPr lang="en-US" dirty="0">
                <a:latin typeface="Calibri" charset="0"/>
                <a:sym typeface="Wingdings" panose="05000000000000000000" pitchFamily="2" charset="2"/>
              </a:rPr>
              <a:t>Monitor pulse oximetry  ensures appropriate oxygenation</a:t>
            </a:r>
          </a:p>
          <a:p>
            <a:pPr marL="342900" indent="-342900" eaLnBrk="1" hangingPunct="1">
              <a:buFontTx/>
              <a:buAutoNum type="arabicPeriod"/>
              <a:defRPr/>
            </a:pPr>
            <a:r>
              <a:rPr lang="en-US" dirty="0">
                <a:latin typeface="Calibri" charset="0"/>
                <a:sym typeface="Wingdings" panose="05000000000000000000" pitchFamily="2" charset="2"/>
              </a:rPr>
              <a:t>Serial EKGs and serum cardiac markers  usually every 6 hours</a:t>
            </a:r>
          </a:p>
          <a:p>
            <a:pPr marL="342900" indent="-342900" eaLnBrk="1" hangingPunct="1">
              <a:buFontTx/>
              <a:buAutoNum type="arabicPeriod"/>
              <a:defRPr/>
            </a:pPr>
            <a:r>
              <a:rPr lang="en-US" dirty="0">
                <a:latin typeface="Calibri" charset="0"/>
                <a:sym typeface="Wingdings" panose="05000000000000000000" pitchFamily="2" charset="2"/>
              </a:rPr>
              <a:t>Activity level  bedrest to commode for first 12 hours</a:t>
            </a:r>
          </a:p>
          <a:p>
            <a:pPr marL="342900" indent="-342900" eaLnBrk="1" hangingPunct="1">
              <a:buFontTx/>
              <a:buAutoNum type="arabicPeriod"/>
              <a:defRPr/>
            </a:pPr>
            <a:r>
              <a:rPr lang="en-US" dirty="0">
                <a:latin typeface="Calibri" charset="0"/>
                <a:sym typeface="Wingdings" panose="05000000000000000000" pitchFamily="2" charset="2"/>
              </a:rPr>
              <a:t>Should have no complaints of pain</a:t>
            </a:r>
          </a:p>
          <a:p>
            <a:pPr marL="342900" indent="-342900" eaLnBrk="1" hangingPunct="1">
              <a:buFontTx/>
              <a:buAutoNum type="arabicPeriod"/>
              <a:defRPr/>
            </a:pPr>
            <a:r>
              <a:rPr lang="en-US" dirty="0">
                <a:latin typeface="Calibri" charset="0"/>
                <a:sym typeface="Wingdings" panose="05000000000000000000" pitchFamily="2" charset="2"/>
              </a:rPr>
              <a:t>Diet  NPO until pain free (may need to go back to </a:t>
            </a:r>
            <a:r>
              <a:rPr lang="en-US" dirty="0" err="1">
                <a:latin typeface="Calibri" charset="0"/>
                <a:sym typeface="Wingdings" panose="05000000000000000000" pitchFamily="2" charset="2"/>
              </a:rPr>
              <a:t>cath</a:t>
            </a:r>
            <a:r>
              <a:rPr lang="en-US" dirty="0">
                <a:latin typeface="Calibri" charset="0"/>
                <a:sym typeface="Wingdings" panose="05000000000000000000" pitchFamily="2" charset="2"/>
              </a:rPr>
              <a:t> lab)  clear liquids  cardiac diet</a:t>
            </a:r>
            <a:endParaRPr lang="en-US" dirty="0">
              <a:latin typeface="Calibri" charset="0"/>
            </a:endParaRPr>
          </a:p>
          <a:p>
            <a:pPr eaLnBrk="1" hangingPunct="1">
              <a:defRPr/>
            </a:pPr>
            <a:endParaRPr lang="en-US" dirty="0">
              <a:latin typeface="Calibri" charset="0"/>
            </a:endParaRPr>
          </a:p>
          <a:p>
            <a:pPr>
              <a:defRPr/>
            </a:pPr>
            <a:endParaRPr lang="en-US" dirty="0">
              <a:latin typeface="Calibri" charset="0"/>
            </a:endParaRPr>
          </a:p>
        </p:txBody>
      </p:sp>
      <p:sp>
        <p:nvSpPr>
          <p:cNvPr id="131075" name="Slide Number Placeholder 3">
            <a:extLst>
              <a:ext uri="{FF2B5EF4-FFF2-40B4-BE49-F238E27FC236}">
                <a16:creationId xmlns:a16="http://schemas.microsoft.com/office/drawing/2014/main" id="{18F6BF31-5A5B-8C4C-9CCF-8FE32629CB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31A00A25-8530-664E-8CD7-D5346A71309A}" type="slidenum">
              <a:rPr lang="en-US" altLang="en-US" sz="1200" smtClean="0"/>
              <a:pPr fontAlgn="base">
                <a:spcBef>
                  <a:spcPct val="0"/>
                </a:spcBef>
                <a:spcAft>
                  <a:spcPct val="0"/>
                </a:spcAft>
              </a:pPr>
              <a:t>56</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48EF7889-908A-2A49-971C-C815F9758A28}"/>
              </a:ext>
            </a:extLst>
          </p:cNvPr>
          <p:cNvSpPr>
            <a:spLocks noGrp="1" noRot="1" noChangeAspect="1" noTextEdit="1"/>
          </p:cNvSpPr>
          <p:nvPr>
            <p:ph type="sldImg"/>
          </p:nvPr>
        </p:nvSpPr>
        <p:spPr>
          <a:ln/>
        </p:spPr>
      </p:sp>
      <p:sp>
        <p:nvSpPr>
          <p:cNvPr id="77826" name="Notes Placeholder 2">
            <a:extLst>
              <a:ext uri="{FF2B5EF4-FFF2-40B4-BE49-F238E27FC236}">
                <a16:creationId xmlns:a16="http://schemas.microsoft.com/office/drawing/2014/main" id="{5CC3E6E9-4A6A-844E-BE75-97322A8F9EEE}"/>
              </a:ext>
            </a:extLst>
          </p:cNvPr>
          <p:cNvSpPr>
            <a:spLocks noGrp="1"/>
          </p:cNvSpPr>
          <p:nvPr>
            <p:ph type="body" idx="1"/>
          </p:nvPr>
        </p:nvSpPr>
        <p:spPr/>
        <p:txBody>
          <a:bodyPr/>
          <a:lstStyle/>
          <a:p>
            <a:pPr>
              <a:defRPr/>
            </a:pPr>
            <a:r>
              <a:rPr lang="en-US" dirty="0">
                <a:latin typeface="Calibri" charset="0"/>
              </a:rPr>
              <a:t>Cardiac Rehabilitation</a:t>
            </a:r>
          </a:p>
          <a:p>
            <a:pPr marL="342900" indent="-342900">
              <a:buFontTx/>
              <a:buAutoNum type="arabicPeriod"/>
              <a:defRPr/>
            </a:pPr>
            <a:r>
              <a:rPr lang="en-US" dirty="0">
                <a:latin typeface="Calibri" charset="0"/>
              </a:rPr>
              <a:t>What is it? </a:t>
            </a:r>
            <a:r>
              <a:rPr lang="en-US" dirty="0">
                <a:latin typeface="Calibri" charset="0"/>
                <a:sym typeface="Wingdings" panose="05000000000000000000" pitchFamily="2" charset="2"/>
              </a:rPr>
              <a:t> combines exercise, education and counseling</a:t>
            </a:r>
          </a:p>
          <a:p>
            <a:pPr marL="342900" indent="-342900">
              <a:buFontTx/>
              <a:buAutoNum type="arabicPeriod"/>
              <a:defRPr/>
            </a:pPr>
            <a:r>
              <a:rPr lang="en-US" dirty="0">
                <a:latin typeface="Calibri" charset="0"/>
                <a:sym typeface="Wingdings" panose="05000000000000000000" pitchFamily="2" charset="2"/>
              </a:rPr>
              <a:t>Goals:</a:t>
            </a:r>
          </a:p>
          <a:p>
            <a:pPr marL="800100" lvl="1" indent="-342900">
              <a:buFontTx/>
              <a:buAutoNum type="alphaLcPeriod"/>
              <a:defRPr/>
            </a:pPr>
            <a:r>
              <a:rPr lang="en-US" dirty="0">
                <a:latin typeface="Calibri" charset="0"/>
                <a:ea typeface="ＭＳ Ｐゴシック" charset="0"/>
                <a:sym typeface="Wingdings" panose="05000000000000000000" pitchFamily="2" charset="2"/>
              </a:rPr>
              <a:t>Limit the adverse physiological and psychological effects of heart disease</a:t>
            </a:r>
          </a:p>
          <a:p>
            <a:pPr marL="800100" lvl="1" indent="-342900">
              <a:buFontTx/>
              <a:buAutoNum type="alphaLcPeriod"/>
              <a:defRPr/>
            </a:pPr>
            <a:r>
              <a:rPr lang="en-US" dirty="0">
                <a:latin typeface="Calibri" charset="0"/>
                <a:ea typeface="ＭＳ Ｐゴシック" charset="0"/>
                <a:sym typeface="Wingdings" panose="05000000000000000000" pitchFamily="2" charset="2"/>
              </a:rPr>
              <a:t>Modify risk factors  smoking, obesity, etc.</a:t>
            </a:r>
          </a:p>
          <a:p>
            <a:pPr marL="800100" lvl="1" indent="-342900">
              <a:buFontTx/>
              <a:buAutoNum type="alphaLcPeriod"/>
              <a:defRPr/>
            </a:pPr>
            <a:r>
              <a:rPr lang="en-US" dirty="0">
                <a:latin typeface="Calibri" charset="0"/>
                <a:ea typeface="ＭＳ Ｐゴシック" charset="0"/>
                <a:sym typeface="Wingdings" panose="05000000000000000000" pitchFamily="2" charset="2"/>
              </a:rPr>
              <a:t>Reduce sudden death or occurrence of re-infarction</a:t>
            </a:r>
          </a:p>
          <a:p>
            <a:pPr marL="800100" lvl="1" indent="-342900">
              <a:buFontTx/>
              <a:buAutoNum type="alphaLcPeriod"/>
              <a:defRPr/>
            </a:pPr>
            <a:r>
              <a:rPr lang="en-US" dirty="0">
                <a:latin typeface="Calibri" charset="0"/>
                <a:ea typeface="ＭＳ Ｐゴシック" charset="0"/>
                <a:sym typeface="Wingdings" panose="05000000000000000000" pitchFamily="2" charset="2"/>
              </a:rPr>
              <a:t>Control cardiac symptoms  medication compliance</a:t>
            </a:r>
          </a:p>
          <a:p>
            <a:pPr marL="800100" lvl="1" indent="-342900">
              <a:buFontTx/>
              <a:buAutoNum type="alphaLcPeriod"/>
              <a:defRPr/>
            </a:pPr>
            <a:r>
              <a:rPr lang="en-US" dirty="0">
                <a:latin typeface="Calibri" charset="0"/>
                <a:ea typeface="ＭＳ Ｐゴシック" charset="0"/>
                <a:sym typeface="Wingdings" panose="05000000000000000000" pitchFamily="2" charset="2"/>
              </a:rPr>
              <a:t>Stabilize/reverse atherosclerotic process  medication compliance</a:t>
            </a:r>
          </a:p>
          <a:p>
            <a:pPr marL="800100" lvl="1" indent="-342900">
              <a:buFontTx/>
              <a:buAutoNum type="alphaLcPeriod"/>
              <a:defRPr/>
            </a:pPr>
            <a:r>
              <a:rPr lang="en-US" dirty="0">
                <a:latin typeface="Calibri" charset="0"/>
                <a:ea typeface="ＭＳ Ｐゴシック" charset="0"/>
                <a:sym typeface="Wingdings" panose="05000000000000000000" pitchFamily="2" charset="2"/>
              </a:rPr>
              <a:t>Enhance the patients psychosocial and vocational status</a:t>
            </a:r>
            <a:endParaRPr lang="en-US" dirty="0">
              <a:latin typeface="Calibri" charset="0"/>
              <a:ea typeface="ＭＳ Ｐゴシック" charset="0"/>
            </a:endParaRPr>
          </a:p>
        </p:txBody>
      </p:sp>
      <p:sp>
        <p:nvSpPr>
          <p:cNvPr id="133123" name="Slide Number Placeholder 3">
            <a:extLst>
              <a:ext uri="{FF2B5EF4-FFF2-40B4-BE49-F238E27FC236}">
                <a16:creationId xmlns:a16="http://schemas.microsoft.com/office/drawing/2014/main" id="{0586B0CD-D213-764F-9611-A277A33F22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cs typeface="Geneva" panose="020B0503030404040204" pitchFamily="34" charset="0"/>
              </a:defRPr>
            </a:lvl1pPr>
            <a:lvl2pPr marL="742950" indent="-28575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2pPr>
            <a:lvl3pPr marL="11430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3pPr>
            <a:lvl4pPr marL="16002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4pPr>
            <a:lvl5pPr marL="2057400" indent="-228600" defTabSz="931863">
              <a:spcBef>
                <a:spcPct val="30000"/>
              </a:spcBef>
              <a:defRPr sz="1400">
                <a:solidFill>
                  <a:schemeClr val="tx1"/>
                </a:solidFill>
                <a:latin typeface="Arial" panose="020B0604020202020204" pitchFamily="34" charset="0"/>
                <a:ea typeface="Geneva" panose="020B0503030404040204" pitchFamily="34" charset="0"/>
                <a:cs typeface="Geneva" panose="020B0503030404040204" pitchFamily="34" charset="0"/>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Geneva" panose="020B0503030404040204" pitchFamily="34" charset="0"/>
                <a:cs typeface="Geneva" panose="020B0503030404040204" pitchFamily="34" charset="0"/>
              </a:defRPr>
            </a:lvl9pPr>
          </a:lstStyle>
          <a:p>
            <a:pPr fontAlgn="base">
              <a:spcBef>
                <a:spcPct val="0"/>
              </a:spcBef>
              <a:spcAft>
                <a:spcPct val="0"/>
              </a:spcAft>
            </a:pPr>
            <a:fld id="{D5157ACF-D3D0-1D49-A233-294F1A5F1D4F}" type="slidenum">
              <a:rPr lang="en-US" altLang="en-US" sz="1200" smtClean="0"/>
              <a:pPr fontAlgn="base">
                <a:spcBef>
                  <a:spcPct val="0"/>
                </a:spcBef>
                <a:spcAft>
                  <a:spcPct val="0"/>
                </a:spcAft>
              </a:pPr>
              <a:t>57</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EF0144D3-C3F2-8445-A21C-21F8C177DB12}"/>
              </a:ext>
            </a:extLst>
          </p:cNvPr>
          <p:cNvSpPr>
            <a:spLocks noGrp="1" noRot="1" noChangeAspect="1" noChangeArrowheads="1" noTextEdit="1"/>
          </p:cNvSpPr>
          <p:nvPr>
            <p:ph type="sldImg"/>
          </p:nvPr>
        </p:nvSpPr>
        <p:spPr>
          <a:ln/>
        </p:spPr>
      </p:sp>
      <p:sp>
        <p:nvSpPr>
          <p:cNvPr id="135170" name="Notes Placeholder 2">
            <a:extLst>
              <a:ext uri="{FF2B5EF4-FFF2-40B4-BE49-F238E27FC236}">
                <a16:creationId xmlns:a16="http://schemas.microsoft.com/office/drawing/2014/main" id="{3F1498EA-588D-EA47-B4C9-35626CAA3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Geneva" panose="020B0503030404040204" pitchFamily="34" charset="0"/>
              </a:rPr>
              <a:t>Answer: A</a:t>
            </a:r>
          </a:p>
          <a:p>
            <a:endParaRPr lang="en-US" altLang="en-US">
              <a:latin typeface="Arial" panose="020B0604020202020204" pitchFamily="34" charset="0"/>
              <a:ea typeface="ＭＳ Ｐゴシック" panose="020B0600070205080204" pitchFamily="34" charset="-128"/>
              <a:cs typeface="Geneva" panose="020B0503030404040204" pitchFamily="34" charset="0"/>
            </a:endParaRPr>
          </a:p>
          <a:p>
            <a:r>
              <a:rPr lang="en-US" altLang="en-US">
                <a:latin typeface="Arial" panose="020B0604020202020204" pitchFamily="34" charset="0"/>
                <a:ea typeface="ＭＳ Ｐゴシック" panose="020B0600070205080204" pitchFamily="34" charset="-128"/>
                <a:cs typeface="Geneva" panose="020B0503030404040204" pitchFamily="34" charset="0"/>
              </a:rPr>
              <a:t>ASA decreases platelet aggregation that can cause an MI</a:t>
            </a:r>
          </a:p>
        </p:txBody>
      </p:sp>
      <p:sp>
        <p:nvSpPr>
          <p:cNvPr id="135171" name="Slide Number Placeholder 3">
            <a:extLst>
              <a:ext uri="{FF2B5EF4-FFF2-40B4-BE49-F238E27FC236}">
                <a16:creationId xmlns:a16="http://schemas.microsoft.com/office/drawing/2014/main" id="{4D708390-57EC-1946-B4C5-5B8292021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5AFA8DB-004B-8C47-B9D4-234D23AE8AD7}" type="slidenum">
              <a:rPr lang="en-US" altLang="en-US" smtClean="0">
                <a:latin typeface="Times New Roman" panose="02020603050405020304" pitchFamily="18" charset="0"/>
              </a:rPr>
              <a:pPr fontAlgn="base">
                <a:spcBef>
                  <a:spcPct val="0"/>
                </a:spcBef>
                <a:spcAft>
                  <a:spcPct val="0"/>
                </a:spcAft>
              </a:pPr>
              <a:t>58</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15E1349-27BC-9143-9193-8FD0B83A7F67}"/>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08301950-BFEE-4E4E-852A-0F07CB329889}"/>
              </a:ext>
            </a:extLst>
          </p:cNvPr>
          <p:cNvSpPr>
            <a:spLocks noGrp="1"/>
          </p:cNvSpPr>
          <p:nvPr>
            <p:ph type="body" idx="1"/>
          </p:nvPr>
        </p:nvSpPr>
        <p:spPr>
          <a:ln/>
        </p:spPr>
        <p:txBody>
          <a:bodyPr/>
          <a:lstStyle/>
          <a:p>
            <a:pPr>
              <a:defRPr/>
            </a:pPr>
            <a:r>
              <a:rPr lang="en-US" dirty="0"/>
              <a:t>Pulmonary Hypertension—Diagnostics cont.</a:t>
            </a:r>
          </a:p>
          <a:p>
            <a:pPr marL="342900" indent="-342900">
              <a:buFontTx/>
              <a:buAutoNum type="arabicPeriod"/>
              <a:defRPr/>
            </a:pPr>
            <a:r>
              <a:rPr lang="en-US" dirty="0"/>
              <a:t>Right-Sided Heart Catheterization </a:t>
            </a:r>
            <a:r>
              <a:rPr lang="en-US" dirty="0">
                <a:sym typeface="Wingdings" panose="05000000000000000000" pitchFamily="2" charset="2"/>
              </a:rPr>
              <a:t> internal visualization and measurements of the heart and its functioning  shows pulmonary artery systolic pressure and overall heart functioning</a:t>
            </a:r>
          </a:p>
          <a:p>
            <a:pPr marL="800100" lvl="1" indent="-342900">
              <a:buFontTx/>
              <a:buAutoNum type="alphaLcPeriod"/>
              <a:defRPr/>
            </a:pPr>
            <a:r>
              <a:rPr lang="en-US" dirty="0">
                <a:sym typeface="Wingdings" panose="05000000000000000000" pitchFamily="2" charset="2"/>
              </a:rPr>
              <a:t>Invasive procedure  can be done either inpatient or outpatient</a:t>
            </a:r>
          </a:p>
          <a:p>
            <a:pPr marL="800100" lvl="1" indent="-342900">
              <a:buFontTx/>
              <a:buAutoNum type="alphaLcPeriod"/>
              <a:defRPr/>
            </a:pPr>
            <a:r>
              <a:rPr lang="en-US" dirty="0">
                <a:sym typeface="Wingdings" panose="05000000000000000000" pitchFamily="2" charset="2"/>
              </a:rPr>
              <a:t>Uses either the femoral or radial site—lidocaine is applied to insertion site (numbing)  sheath and guidewire is inserted</a:t>
            </a:r>
          </a:p>
          <a:p>
            <a:pPr marL="800100" lvl="1" indent="-342900">
              <a:buFontTx/>
              <a:buAutoNum type="alphaLcPeriod"/>
              <a:defRPr/>
            </a:pPr>
            <a:r>
              <a:rPr lang="en-US" dirty="0">
                <a:sym typeface="Wingdings" panose="05000000000000000000" pitchFamily="2" charset="2"/>
              </a:rPr>
              <a:t>Conscious sedation is used</a:t>
            </a:r>
          </a:p>
          <a:p>
            <a:pPr marL="800100" lvl="1" indent="-342900">
              <a:buFontTx/>
              <a:buAutoNum type="alphaLcPeriod"/>
              <a:defRPr/>
            </a:pPr>
            <a:r>
              <a:rPr lang="en-US" dirty="0">
                <a:sym typeface="Wingdings" panose="05000000000000000000" pitchFamily="2" charset="2"/>
              </a:rPr>
              <a:t>Patient recovery</a:t>
            </a:r>
          </a:p>
          <a:p>
            <a:pPr marL="1257300" lvl="2" indent="-342900">
              <a:buFontTx/>
              <a:buAutoNum type="arabicPeriod"/>
              <a:defRPr/>
            </a:pPr>
            <a:r>
              <a:rPr lang="en-US" dirty="0">
                <a:sym typeface="Wingdings" panose="05000000000000000000" pitchFamily="2" charset="2"/>
              </a:rPr>
              <a:t>Femoral site  bedrest, HOB flat or less than 30 degrees, site assessment (hematoma or frank bleeding), dressing assessment (pressure to plug hole), first ambulation  discharge may be the same day or next day</a:t>
            </a:r>
          </a:p>
          <a:p>
            <a:pPr marL="1257300" lvl="2" indent="-342900">
              <a:buFontTx/>
              <a:buAutoNum type="arabicPeriod"/>
              <a:defRPr/>
            </a:pPr>
            <a:r>
              <a:rPr lang="en-US" dirty="0">
                <a:sym typeface="Wingdings" panose="05000000000000000000" pitchFamily="2" charset="2"/>
              </a:rPr>
              <a:t>Radial site  less bedrest, different site to assess, TR Band—</a:t>
            </a:r>
            <a:r>
              <a:rPr lang="en-US" dirty="0"/>
              <a:t>While TR band is on, check wrist every 15 minutes for bleeding, hematoma, cap refill, color, warmth, and pulse oximetry signal • Start to deflate in 2 hours following diagnostic procedure, per protocol 3 ml every 15 minutes. • Once off, check site every 15 minutes for the first hour, then every 30 minutes for the next hour, then every hour for the next two hours • Bedrest is NOT necessary</a:t>
            </a:r>
          </a:p>
          <a:p>
            <a:pPr marL="800100" lvl="1" indent="-342900">
              <a:buFontTx/>
              <a:buAutoNum type="alphaLcPeriod"/>
              <a:defRPr/>
            </a:pPr>
            <a:r>
              <a:rPr lang="en-US" dirty="0"/>
              <a:t>Discharge education </a:t>
            </a:r>
            <a:r>
              <a:rPr lang="en-US" dirty="0">
                <a:sym typeface="Wingdings" panose="05000000000000000000" pitchFamily="2" charset="2"/>
              </a:rPr>
              <a:t> avoid strenuous exercise, restrict </a:t>
            </a:r>
            <a:r>
              <a:rPr lang="en-US" dirty="0" err="1">
                <a:sym typeface="Wingdings" panose="05000000000000000000" pitchFamily="2" charset="2"/>
              </a:rPr>
              <a:t>llifting</a:t>
            </a:r>
            <a:r>
              <a:rPr lang="en-US" dirty="0">
                <a:sym typeface="Wingdings" panose="05000000000000000000" pitchFamily="2" charset="2"/>
              </a:rPr>
              <a:t> to less than 10 lbs, immediately report: bleeding from insertion site, CP, SOB</a:t>
            </a:r>
          </a:p>
          <a:p>
            <a:pPr marL="800100" lvl="1" indent="-342900">
              <a:buFontTx/>
              <a:buAutoNum type="alphaLcPeriod"/>
              <a:defRPr/>
            </a:pPr>
            <a:r>
              <a:rPr lang="en-US" b="1" dirty="0">
                <a:sym typeface="Wingdings" panose="05000000000000000000" pitchFamily="2" charset="2"/>
              </a:rPr>
              <a:t>Nursing Interventions</a:t>
            </a:r>
          </a:p>
          <a:p>
            <a:pPr marL="1257300" lvl="2" indent="-342900">
              <a:buFontTx/>
              <a:buAutoNum type="arabicPeriod"/>
              <a:defRPr/>
            </a:pPr>
            <a:r>
              <a:rPr lang="en-US" b="1" dirty="0">
                <a:sym typeface="Wingdings" panose="05000000000000000000" pitchFamily="2" charset="2"/>
              </a:rPr>
              <a:t>Check peripheral pulses in the affected extremity</a:t>
            </a:r>
          </a:p>
          <a:p>
            <a:pPr marL="1257300" lvl="2" indent="-342900">
              <a:buFontTx/>
              <a:buAutoNum type="arabicPeriod"/>
              <a:defRPr/>
            </a:pPr>
            <a:r>
              <a:rPr lang="en-US" b="1" dirty="0">
                <a:sym typeface="Wingdings" panose="05000000000000000000" pitchFamily="2" charset="2"/>
              </a:rPr>
              <a:t>Keep hip and leg extended (femoral </a:t>
            </a:r>
            <a:r>
              <a:rPr lang="en-US" b="1" dirty="0" err="1">
                <a:sym typeface="Wingdings" panose="05000000000000000000" pitchFamily="2" charset="2"/>
              </a:rPr>
              <a:t>cath</a:t>
            </a:r>
            <a:r>
              <a:rPr lang="en-US" b="1" dirty="0">
                <a:sym typeface="Wingdings" panose="05000000000000000000" pitchFamily="2" charset="2"/>
              </a:rPr>
              <a:t>)</a:t>
            </a:r>
          </a:p>
          <a:p>
            <a:pPr marL="1257300" lvl="2" indent="-342900">
              <a:buFontTx/>
              <a:buAutoNum type="arabicPeriod"/>
              <a:defRPr/>
            </a:pPr>
            <a:r>
              <a:rPr lang="en-US" b="1" dirty="0">
                <a:sym typeface="Wingdings" panose="05000000000000000000" pitchFamily="2" charset="2"/>
              </a:rPr>
              <a:t>Remain in bed up to 6 hours (femoral </a:t>
            </a:r>
            <a:r>
              <a:rPr lang="en-US" b="1" dirty="0" err="1">
                <a:sym typeface="Wingdings" panose="05000000000000000000" pitchFamily="2" charset="2"/>
              </a:rPr>
              <a:t>cath</a:t>
            </a:r>
            <a:r>
              <a:rPr lang="en-US" b="1" dirty="0">
                <a:sym typeface="Wingdings" panose="05000000000000000000" pitchFamily="2" charset="2"/>
              </a:rPr>
              <a:t>)</a:t>
            </a:r>
            <a:endParaRPr lang="en-US" b="1" dirty="0"/>
          </a:p>
        </p:txBody>
      </p:sp>
      <p:sp>
        <p:nvSpPr>
          <p:cNvPr id="20483" name="Slide Number Placeholder 3">
            <a:extLst>
              <a:ext uri="{FF2B5EF4-FFF2-40B4-BE49-F238E27FC236}">
                <a16:creationId xmlns:a16="http://schemas.microsoft.com/office/drawing/2014/main" id="{AAF35664-AC5C-DD41-B218-16E96F6AAD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14D661E-2F0A-F140-A33F-535E5193E78D}"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6</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28652D9-605B-584D-ABF7-15D5A13A0A5E}"/>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4AA98903-A669-6746-9804-98ECC52BD1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22531" name="Slide Number Placeholder 3">
            <a:extLst>
              <a:ext uri="{FF2B5EF4-FFF2-40B4-BE49-F238E27FC236}">
                <a16:creationId xmlns:a16="http://schemas.microsoft.com/office/drawing/2014/main" id="{C9E816F1-7723-A549-9B3C-0F4B3CDD3F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DB2FC74-7918-B547-8A09-A28AB2D399C1}"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7</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6C1F91FE-841E-7B4F-BE24-A75EDFA56D71}"/>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21D2745D-492F-8444-9EFB-B826E8AD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Geneva" panose="020B0503030404040204" pitchFamily="34" charset="0"/>
            </a:endParaRPr>
          </a:p>
        </p:txBody>
      </p:sp>
      <p:sp>
        <p:nvSpPr>
          <p:cNvPr id="24579" name="Slide Number Placeholder 3">
            <a:extLst>
              <a:ext uri="{FF2B5EF4-FFF2-40B4-BE49-F238E27FC236}">
                <a16:creationId xmlns:a16="http://schemas.microsoft.com/office/drawing/2014/main" id="{A62D9754-5859-E14C-941E-D00D8CD953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076FB80-A77F-2440-9F33-4F13FF75B913}"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8</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B44E3956-0780-3C4B-8E10-718F38BCA53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404BF78-A2C5-5448-AB72-EC3C1E5ED5C3}"/>
              </a:ext>
            </a:extLst>
          </p:cNvPr>
          <p:cNvSpPr>
            <a:spLocks noGrp="1"/>
          </p:cNvSpPr>
          <p:nvPr>
            <p:ph type="body" idx="1"/>
          </p:nvPr>
        </p:nvSpPr>
        <p:spPr/>
        <p:txBody>
          <a:bodyPr/>
          <a:lstStyle/>
          <a:p>
            <a:pPr>
              <a:defRPr/>
            </a:pPr>
            <a:r>
              <a:rPr lang="en-US" dirty="0"/>
              <a:t>Pulmonary Hypertension—Management</a:t>
            </a:r>
          </a:p>
          <a:p>
            <a:pPr marL="342900" indent="-342900">
              <a:buFontTx/>
              <a:buAutoNum type="arabicPeriod"/>
              <a:defRPr/>
            </a:pPr>
            <a:r>
              <a:rPr lang="en-US" dirty="0"/>
              <a:t>Goal = treat the underlying cause</a:t>
            </a:r>
          </a:p>
          <a:p>
            <a:pPr marL="342900" indent="-342900">
              <a:buFontTx/>
              <a:buAutoNum type="arabicPeriod"/>
              <a:defRPr/>
            </a:pPr>
            <a:r>
              <a:rPr lang="en-US" dirty="0"/>
              <a:t>Standardized treatment</a:t>
            </a:r>
          </a:p>
          <a:p>
            <a:pPr marL="800100" lvl="1" indent="-342900">
              <a:buFontTx/>
              <a:buAutoNum type="alphaLcPeriod"/>
              <a:defRPr/>
            </a:pPr>
            <a:r>
              <a:rPr lang="en-US" dirty="0"/>
              <a:t>Oxygen with exercise—if patient requires </a:t>
            </a:r>
            <a:r>
              <a:rPr lang="en-US" dirty="0">
                <a:sym typeface="Wingdings" panose="05000000000000000000" pitchFamily="2" charset="2"/>
              </a:rPr>
              <a:t> assess oxygen saturation</a:t>
            </a:r>
          </a:p>
          <a:p>
            <a:pPr marL="800100" lvl="1" indent="-342900">
              <a:buFontTx/>
              <a:buAutoNum type="alphaLcPeriod"/>
              <a:defRPr/>
            </a:pPr>
            <a:r>
              <a:rPr lang="en-US" dirty="0">
                <a:sym typeface="Wingdings" panose="05000000000000000000" pitchFamily="2" charset="2"/>
              </a:rPr>
              <a:t>Diuretics  monitor blood pressure and potassium level</a:t>
            </a:r>
          </a:p>
          <a:p>
            <a:pPr marL="800100" lvl="1" indent="-342900">
              <a:buFontTx/>
              <a:buAutoNum type="alphaLcPeriod"/>
              <a:defRPr/>
            </a:pPr>
            <a:r>
              <a:rPr lang="en-US" dirty="0">
                <a:sym typeface="Wingdings" panose="05000000000000000000" pitchFamily="2" charset="2"/>
              </a:rPr>
              <a:t>Anticoagulants—patient is at an increased risk for blood clots  assess PT/INR, PTT/aPTT, platelet count</a:t>
            </a:r>
          </a:p>
          <a:p>
            <a:pPr marL="800100" lvl="1" indent="-342900">
              <a:buFontTx/>
              <a:buAutoNum type="alphaLcPeriod"/>
              <a:defRPr/>
            </a:pPr>
            <a:r>
              <a:rPr lang="en-US" dirty="0">
                <a:sym typeface="Wingdings" panose="05000000000000000000" pitchFamily="2" charset="2"/>
              </a:rPr>
              <a:t>Digoxin—helps control heart rate and improve ejection fraction  monitor digoxin levels and heart rate—hold for bradycardia or dig toxicity</a:t>
            </a:r>
          </a:p>
          <a:p>
            <a:pPr marL="800100" lvl="1" indent="-342900">
              <a:buFontTx/>
              <a:buAutoNum type="alphaLcPeriod"/>
              <a:defRPr/>
            </a:pPr>
            <a:r>
              <a:rPr lang="en-US" dirty="0">
                <a:sym typeface="Wingdings" panose="05000000000000000000" pitchFamily="2" charset="2"/>
              </a:rPr>
              <a:t>Calcium Channel Blockers—help widen the blood vessels by affecting the muscle cells in the arterial walls—blocks calcium from entering</a:t>
            </a:r>
            <a:endParaRPr lang="en-US" dirty="0">
              <a:ea typeface="ＭＳ Ｐゴシック" charset="0"/>
              <a:sym typeface="Wingdings" panose="05000000000000000000" pitchFamily="2" charset="2"/>
            </a:endParaRPr>
          </a:p>
          <a:p>
            <a:pPr marL="800100" lvl="1" indent="-342900">
              <a:buFontTx/>
              <a:buAutoNum type="alphaLcPeriod"/>
              <a:defRPr/>
            </a:pPr>
            <a:r>
              <a:rPr lang="en-US" dirty="0">
                <a:ea typeface="ＭＳ Ｐゴシック" charset="0"/>
                <a:cs typeface="+mn-cs"/>
                <a:sym typeface="Wingdings" panose="05000000000000000000" pitchFamily="2" charset="2"/>
              </a:rPr>
              <a:t>Vasodilators—various options  up to the MD</a:t>
            </a:r>
            <a:endParaRPr lang="en-US" sz="1200" dirty="0">
              <a:latin typeface="+mn-lt"/>
              <a:ea typeface="+mn-ea"/>
              <a:cs typeface="+mn-cs"/>
            </a:endParaRPr>
          </a:p>
          <a:p>
            <a:pPr>
              <a:defRPr/>
            </a:pPr>
            <a:endParaRPr lang="en-US" dirty="0"/>
          </a:p>
        </p:txBody>
      </p:sp>
      <p:sp>
        <p:nvSpPr>
          <p:cNvPr id="26627" name="Slide Number Placeholder 3">
            <a:extLst>
              <a:ext uri="{FF2B5EF4-FFF2-40B4-BE49-F238E27FC236}">
                <a16:creationId xmlns:a16="http://schemas.microsoft.com/office/drawing/2014/main" id="{FD604E48-9BD0-E341-9A1A-3A5C6D66F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fontAlgn="base">
              <a:spcBef>
                <a:spcPct val="0"/>
              </a:spcBef>
              <a:spcAft>
                <a:spcPct val="0"/>
              </a:spcAft>
              <a:defRPr>
                <a:solidFill>
                  <a:schemeClr val="tx1"/>
                </a:solidFill>
                <a:latin typeface="Century Gothic" panose="020B0502020202020204" pitchFamily="34" charset="0"/>
              </a:defRPr>
            </a:lvl6pPr>
            <a:lvl7pPr marL="2971800" indent="-228600" defTabSz="931863" fontAlgn="base">
              <a:spcBef>
                <a:spcPct val="0"/>
              </a:spcBef>
              <a:spcAft>
                <a:spcPct val="0"/>
              </a:spcAft>
              <a:defRPr>
                <a:solidFill>
                  <a:schemeClr val="tx1"/>
                </a:solidFill>
                <a:latin typeface="Century Gothic" panose="020B0502020202020204" pitchFamily="34" charset="0"/>
              </a:defRPr>
            </a:lvl7pPr>
            <a:lvl8pPr marL="3429000" indent="-228600" defTabSz="931863" fontAlgn="base">
              <a:spcBef>
                <a:spcPct val="0"/>
              </a:spcBef>
              <a:spcAft>
                <a:spcPct val="0"/>
              </a:spcAft>
              <a:defRPr>
                <a:solidFill>
                  <a:schemeClr val="tx1"/>
                </a:solidFill>
                <a:latin typeface="Century Gothic" panose="020B0502020202020204" pitchFamily="34" charset="0"/>
              </a:defRPr>
            </a:lvl8pPr>
            <a:lvl9pPr marL="3886200" indent="-228600" defTabSz="931863"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D2BE956-9D92-B245-A86C-1109B5BD7FBB}"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9</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ster slide">
            <a:extLst>
              <a:ext uri="{FF2B5EF4-FFF2-40B4-BE49-F238E27FC236}">
                <a16:creationId xmlns:a16="http://schemas.microsoft.com/office/drawing/2014/main" id="{4E7F5F5A-FBB2-4747-8D88-01D83D046B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BB2E2A45-4D3D-BF41-8817-63D45F6C596B}"/>
              </a:ext>
            </a:extLst>
          </p:cNvPr>
          <p:cNvSpPr txBox="1">
            <a:spLocks noChangeArrowheads="1"/>
          </p:cNvSpPr>
          <p:nvPr userDrawn="1"/>
        </p:nvSpPr>
        <p:spPr bwMode="auto">
          <a:xfrm>
            <a:off x="0" y="6588125"/>
            <a:ext cx="9144000" cy="269875"/>
          </a:xfrm>
          <a:prstGeom prst="rect">
            <a:avLst/>
          </a:prstGeom>
          <a:noFill/>
          <a:ln>
            <a:noFill/>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000"/>
              <a:t>Copyright © 2014 Wolters Kluwer Health | Lippincott Williams &amp; Wilkins</a:t>
            </a:r>
          </a:p>
        </p:txBody>
      </p:sp>
      <p:sp>
        <p:nvSpPr>
          <p:cNvPr id="6" name="Rectangle 19">
            <a:extLst>
              <a:ext uri="{FF2B5EF4-FFF2-40B4-BE49-F238E27FC236}">
                <a16:creationId xmlns:a16="http://schemas.microsoft.com/office/drawing/2014/main" id="{77F47036-F1D8-434B-8FF0-475BE1F8C6DC}"/>
              </a:ext>
            </a:extLst>
          </p:cNvPr>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p:spPr>
        <p:txBody>
          <a:bodyPr wrap="none" anchor="ct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eaLnBrk="1" fontAlgn="auto" hangingPunct="1">
              <a:spcBef>
                <a:spcPts val="0"/>
              </a:spcBef>
              <a:spcAft>
                <a:spcPts val="0"/>
              </a:spcAft>
              <a:defRPr/>
            </a:pPr>
            <a:endParaRPr lang="en-US" altLang="en-US"/>
          </a:p>
        </p:txBody>
      </p:sp>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EC9AEFDF-82A1-2B46-AD7F-02DE5A01EF81}"/>
              </a:ext>
            </a:extLst>
          </p:cNvPr>
          <p:cNvSpPr>
            <a:spLocks noGrp="1"/>
          </p:cNvSpPr>
          <p:nvPr>
            <p:ph type="dt" sz="half" idx="10"/>
          </p:nvPr>
        </p:nvSpPr>
        <p:spPr/>
        <p:txBody>
          <a:bodyPr/>
          <a:lstStyle>
            <a:lvl1pPr>
              <a:defRPr/>
            </a:lvl1pPr>
          </a:lstStyle>
          <a:p>
            <a:pPr>
              <a:defRPr/>
            </a:pPr>
            <a:fld id="{E7989B92-BD8E-C94A-A31B-EDACCC86120C}" type="datetimeFigureOut">
              <a:rPr lang="en-US"/>
              <a:pPr>
                <a:defRPr/>
              </a:pPr>
              <a:t>6/9/2022</a:t>
            </a:fld>
            <a:endParaRPr lang="en-US"/>
          </a:p>
        </p:txBody>
      </p:sp>
      <p:sp>
        <p:nvSpPr>
          <p:cNvPr id="8" name="Footer Placeholder 4">
            <a:extLst>
              <a:ext uri="{FF2B5EF4-FFF2-40B4-BE49-F238E27FC236}">
                <a16:creationId xmlns:a16="http://schemas.microsoft.com/office/drawing/2014/main" id="{B0B37F8A-29F6-B740-A8B0-88BDC2BE0E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636221-C370-DC46-B4DB-34BC2D60EDBB}"/>
              </a:ext>
            </a:extLst>
          </p:cNvPr>
          <p:cNvSpPr>
            <a:spLocks noGrp="1"/>
          </p:cNvSpPr>
          <p:nvPr>
            <p:ph type="sldNum" sz="quarter" idx="12"/>
          </p:nvPr>
        </p:nvSpPr>
        <p:spPr/>
        <p:txBody>
          <a:bodyPr/>
          <a:lstStyle>
            <a:lvl1pPr>
              <a:defRPr/>
            </a:lvl1pPr>
          </a:lstStyle>
          <a:p>
            <a:pPr>
              <a:defRPr/>
            </a:pPr>
            <a:fld id="{27F03203-7C01-0744-BD98-FAB3657B7709}" type="slidenum">
              <a:rPr lang="en-US"/>
              <a:pPr>
                <a:defRPr/>
              </a:pPr>
              <a:t>‹#›</a:t>
            </a:fld>
            <a:endParaRPr lang="en-US"/>
          </a:p>
        </p:txBody>
      </p:sp>
    </p:spTree>
    <p:extLst>
      <p:ext uri="{BB962C8B-B14F-4D97-AF65-F5344CB8AC3E}">
        <p14:creationId xmlns:p14="http://schemas.microsoft.com/office/powerpoint/2010/main" val="362316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0344BF3-8A79-6548-B4D4-454674884182}"/>
              </a:ext>
            </a:extLst>
          </p:cNvPr>
          <p:cNvSpPr>
            <a:spLocks noGrp="1"/>
          </p:cNvSpPr>
          <p:nvPr>
            <p:ph type="dt" sz="half" idx="10"/>
          </p:nvPr>
        </p:nvSpPr>
        <p:spPr/>
        <p:txBody>
          <a:bodyPr/>
          <a:lstStyle>
            <a:lvl1pPr>
              <a:defRPr/>
            </a:lvl1pPr>
          </a:lstStyle>
          <a:p>
            <a:pPr>
              <a:defRPr/>
            </a:pPr>
            <a:fld id="{3E8F6D0C-94C6-A047-BF6B-6C2F4B983A72}" type="datetimeFigureOut">
              <a:rPr lang="en-US"/>
              <a:pPr>
                <a:defRPr/>
              </a:pPr>
              <a:t>6/9/2022</a:t>
            </a:fld>
            <a:endParaRPr lang="en-US"/>
          </a:p>
        </p:txBody>
      </p:sp>
      <p:sp>
        <p:nvSpPr>
          <p:cNvPr id="6" name="Footer Placeholder 4">
            <a:extLst>
              <a:ext uri="{FF2B5EF4-FFF2-40B4-BE49-F238E27FC236}">
                <a16:creationId xmlns:a16="http://schemas.microsoft.com/office/drawing/2014/main" id="{03586496-D0C9-6B4D-8596-2748FA2ACD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ECED2D-8E5D-EA42-BECD-A70F1E66DCE5}"/>
              </a:ext>
            </a:extLst>
          </p:cNvPr>
          <p:cNvSpPr>
            <a:spLocks noGrp="1"/>
          </p:cNvSpPr>
          <p:nvPr>
            <p:ph type="sldNum" sz="quarter" idx="12"/>
          </p:nvPr>
        </p:nvSpPr>
        <p:spPr/>
        <p:txBody>
          <a:bodyPr/>
          <a:lstStyle>
            <a:lvl1pPr>
              <a:defRPr/>
            </a:lvl1pPr>
          </a:lstStyle>
          <a:p>
            <a:pPr>
              <a:defRPr/>
            </a:pPr>
            <a:fld id="{88B45864-EE11-954A-B51F-83C3573C0DA8}" type="slidenum">
              <a:rPr lang="en-US"/>
              <a:pPr>
                <a:defRPr/>
              </a:pPr>
              <a:t>‹#›</a:t>
            </a:fld>
            <a:endParaRPr lang="en-US"/>
          </a:p>
        </p:txBody>
      </p:sp>
    </p:spTree>
    <p:extLst>
      <p:ext uri="{BB962C8B-B14F-4D97-AF65-F5344CB8AC3E}">
        <p14:creationId xmlns:p14="http://schemas.microsoft.com/office/powerpoint/2010/main" val="180916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a:extLst>
              <a:ext uri="{FF2B5EF4-FFF2-40B4-BE49-F238E27FC236}">
                <a16:creationId xmlns:a16="http://schemas.microsoft.com/office/drawing/2014/main" id="{CDFD85E5-FB17-0742-A089-7464D29D45E7}"/>
              </a:ext>
            </a:extLst>
          </p:cNvPr>
          <p:cNvSpPr>
            <a:spLocks noGrp="1"/>
          </p:cNvSpPr>
          <p:nvPr>
            <p:ph type="dt" sz="half" idx="10"/>
          </p:nvPr>
        </p:nvSpPr>
        <p:spPr/>
        <p:txBody>
          <a:bodyPr/>
          <a:lstStyle>
            <a:lvl1pPr>
              <a:defRPr/>
            </a:lvl1pPr>
          </a:lstStyle>
          <a:p>
            <a:pPr>
              <a:defRPr/>
            </a:pPr>
            <a:fld id="{CB4FA0D9-CF8D-ED46-885B-DD87737D5028}" type="datetimeFigureOut">
              <a:rPr lang="en-US"/>
              <a:pPr>
                <a:defRPr/>
              </a:pPr>
              <a:t>6/9/2022</a:t>
            </a:fld>
            <a:endParaRPr lang="en-US"/>
          </a:p>
        </p:txBody>
      </p:sp>
      <p:sp>
        <p:nvSpPr>
          <p:cNvPr id="5" name="Footer Placeholder 4">
            <a:extLst>
              <a:ext uri="{FF2B5EF4-FFF2-40B4-BE49-F238E27FC236}">
                <a16:creationId xmlns:a16="http://schemas.microsoft.com/office/drawing/2014/main" id="{8C83128A-EE31-0940-B80D-35497694F2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5A1A72-86D5-B044-8615-F54A3B66D839}"/>
              </a:ext>
            </a:extLst>
          </p:cNvPr>
          <p:cNvSpPr>
            <a:spLocks noGrp="1"/>
          </p:cNvSpPr>
          <p:nvPr>
            <p:ph type="sldNum" sz="quarter" idx="12"/>
          </p:nvPr>
        </p:nvSpPr>
        <p:spPr/>
        <p:txBody>
          <a:bodyPr/>
          <a:lstStyle>
            <a:lvl1pPr>
              <a:defRPr/>
            </a:lvl1pPr>
          </a:lstStyle>
          <a:p>
            <a:pPr>
              <a:defRPr/>
            </a:pPr>
            <a:fld id="{03CB7CA1-F762-2240-B932-77E82B6D77D2}" type="slidenum">
              <a:rPr lang="en-US"/>
              <a:pPr>
                <a:defRPr/>
              </a:pPr>
              <a:t>‹#›</a:t>
            </a:fld>
            <a:endParaRPr lang="en-US"/>
          </a:p>
        </p:txBody>
      </p:sp>
    </p:spTree>
    <p:extLst>
      <p:ext uri="{BB962C8B-B14F-4D97-AF65-F5344CB8AC3E}">
        <p14:creationId xmlns:p14="http://schemas.microsoft.com/office/powerpoint/2010/main" val="337910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F6A87A-6F99-014F-8F9F-B68F0CFCFB7B}"/>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C6023511-FCC9-EE45-BB1E-A36DC1F86C6E}"/>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a:extLst>
              <a:ext uri="{FF2B5EF4-FFF2-40B4-BE49-F238E27FC236}">
                <a16:creationId xmlns:a16="http://schemas.microsoft.com/office/drawing/2014/main" id="{BF839B82-467D-9A46-A75F-0A075A55A3EF}"/>
              </a:ext>
            </a:extLst>
          </p:cNvPr>
          <p:cNvSpPr>
            <a:spLocks noGrp="1"/>
          </p:cNvSpPr>
          <p:nvPr>
            <p:ph type="dt" sz="half" idx="15"/>
          </p:nvPr>
        </p:nvSpPr>
        <p:spPr/>
        <p:txBody>
          <a:bodyPr/>
          <a:lstStyle>
            <a:lvl1pPr>
              <a:defRPr/>
            </a:lvl1pPr>
          </a:lstStyle>
          <a:p>
            <a:pPr>
              <a:defRPr/>
            </a:pPr>
            <a:fld id="{E2F243C3-B2EC-5E42-B343-4353205CEC88}" type="datetimeFigureOut">
              <a:rPr lang="en-US"/>
              <a:pPr>
                <a:defRPr/>
              </a:pPr>
              <a:t>6/9/2022</a:t>
            </a:fld>
            <a:endParaRPr lang="en-US"/>
          </a:p>
        </p:txBody>
      </p:sp>
      <p:sp>
        <p:nvSpPr>
          <p:cNvPr id="8" name="Footer Placeholder 4">
            <a:extLst>
              <a:ext uri="{FF2B5EF4-FFF2-40B4-BE49-F238E27FC236}">
                <a16:creationId xmlns:a16="http://schemas.microsoft.com/office/drawing/2014/main" id="{C04D32A6-BB5D-104A-B58B-39EF41FB8625}"/>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233D3E9-EBEF-3D4C-9C26-0E0238DF596B}"/>
              </a:ext>
            </a:extLst>
          </p:cNvPr>
          <p:cNvSpPr>
            <a:spLocks noGrp="1"/>
          </p:cNvSpPr>
          <p:nvPr>
            <p:ph type="sldNum" sz="quarter" idx="17"/>
          </p:nvPr>
        </p:nvSpPr>
        <p:spPr/>
        <p:txBody>
          <a:bodyPr/>
          <a:lstStyle>
            <a:lvl1pPr>
              <a:defRPr/>
            </a:lvl1pPr>
          </a:lstStyle>
          <a:p>
            <a:pPr>
              <a:defRPr/>
            </a:pPr>
            <a:fld id="{7D8F88CA-7CBB-394B-A548-6D96BB370181}" type="slidenum">
              <a:rPr lang="en-US"/>
              <a:pPr>
                <a:defRPr/>
              </a:pPr>
              <a:t>‹#›</a:t>
            </a:fld>
            <a:endParaRPr lang="en-US"/>
          </a:p>
        </p:txBody>
      </p:sp>
    </p:spTree>
    <p:extLst>
      <p:ext uri="{BB962C8B-B14F-4D97-AF65-F5344CB8AC3E}">
        <p14:creationId xmlns:p14="http://schemas.microsoft.com/office/powerpoint/2010/main" val="3903288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DE5F06-0301-3C4A-8E64-A1F7FF6B6616}"/>
              </a:ext>
            </a:extLst>
          </p:cNvPr>
          <p:cNvSpPr>
            <a:spLocks noGrp="1"/>
          </p:cNvSpPr>
          <p:nvPr>
            <p:ph type="dt" sz="half" idx="10"/>
          </p:nvPr>
        </p:nvSpPr>
        <p:spPr/>
        <p:txBody>
          <a:bodyPr/>
          <a:lstStyle>
            <a:lvl1pPr>
              <a:defRPr/>
            </a:lvl1pPr>
          </a:lstStyle>
          <a:p>
            <a:pPr>
              <a:defRPr/>
            </a:pPr>
            <a:fld id="{C35EED74-9429-5044-BF16-CE95DB142FEF}" type="datetimeFigureOut">
              <a:rPr lang="en-US"/>
              <a:pPr>
                <a:defRPr/>
              </a:pPr>
              <a:t>6/9/2022</a:t>
            </a:fld>
            <a:endParaRPr lang="en-US"/>
          </a:p>
        </p:txBody>
      </p:sp>
      <p:sp>
        <p:nvSpPr>
          <p:cNvPr id="5" name="Footer Placeholder 4">
            <a:extLst>
              <a:ext uri="{FF2B5EF4-FFF2-40B4-BE49-F238E27FC236}">
                <a16:creationId xmlns:a16="http://schemas.microsoft.com/office/drawing/2014/main" id="{B001D3A5-CF99-144C-9A7F-B977C632CD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722776-96B2-8643-AC15-4DB28A2B4CAE}"/>
              </a:ext>
            </a:extLst>
          </p:cNvPr>
          <p:cNvSpPr>
            <a:spLocks noGrp="1"/>
          </p:cNvSpPr>
          <p:nvPr>
            <p:ph type="sldNum" sz="quarter" idx="12"/>
          </p:nvPr>
        </p:nvSpPr>
        <p:spPr/>
        <p:txBody>
          <a:bodyPr/>
          <a:lstStyle>
            <a:lvl1pPr>
              <a:defRPr/>
            </a:lvl1pPr>
          </a:lstStyle>
          <a:p>
            <a:pPr>
              <a:defRPr/>
            </a:pPr>
            <a:fld id="{0D5746CE-7151-4543-B8BB-7784241625D4}" type="slidenum">
              <a:rPr lang="en-US"/>
              <a:pPr>
                <a:defRPr/>
              </a:pPr>
              <a:t>‹#›</a:t>
            </a:fld>
            <a:endParaRPr lang="en-US"/>
          </a:p>
        </p:txBody>
      </p:sp>
    </p:spTree>
    <p:extLst>
      <p:ext uri="{BB962C8B-B14F-4D97-AF65-F5344CB8AC3E}">
        <p14:creationId xmlns:p14="http://schemas.microsoft.com/office/powerpoint/2010/main" val="191377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3E1549-A068-DD48-9EBE-0BB5AB85C878}"/>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3920263-0F8C-E245-ABE7-81F91DFCF306}"/>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a:extLst>
              <a:ext uri="{FF2B5EF4-FFF2-40B4-BE49-F238E27FC236}">
                <a16:creationId xmlns:a16="http://schemas.microsoft.com/office/drawing/2014/main" id="{FA583FBE-81B2-1949-91EF-B81D921C0FA2}"/>
              </a:ext>
            </a:extLst>
          </p:cNvPr>
          <p:cNvSpPr>
            <a:spLocks noGrp="1"/>
          </p:cNvSpPr>
          <p:nvPr>
            <p:ph type="dt" sz="half" idx="18"/>
          </p:nvPr>
        </p:nvSpPr>
        <p:spPr/>
        <p:txBody>
          <a:bodyPr/>
          <a:lstStyle>
            <a:lvl1pPr>
              <a:defRPr/>
            </a:lvl1pPr>
          </a:lstStyle>
          <a:p>
            <a:pPr>
              <a:defRPr/>
            </a:pPr>
            <a:fld id="{AA09CDF0-87E8-7A47-BDFC-75C6E18BDA8B}" type="datetimeFigureOut">
              <a:rPr lang="en-US"/>
              <a:pPr>
                <a:defRPr/>
              </a:pPr>
              <a:t>6/9/2022</a:t>
            </a:fld>
            <a:endParaRPr lang="en-US"/>
          </a:p>
        </p:txBody>
      </p:sp>
      <p:sp>
        <p:nvSpPr>
          <p:cNvPr id="12" name="Footer Placeholder 4">
            <a:extLst>
              <a:ext uri="{FF2B5EF4-FFF2-40B4-BE49-F238E27FC236}">
                <a16:creationId xmlns:a16="http://schemas.microsoft.com/office/drawing/2014/main" id="{20DE1F4B-572F-DC4E-ACE8-43126467A5A3}"/>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E60BD567-E2BA-9D4A-B7C4-727FE3846771}"/>
              </a:ext>
            </a:extLst>
          </p:cNvPr>
          <p:cNvSpPr>
            <a:spLocks noGrp="1"/>
          </p:cNvSpPr>
          <p:nvPr>
            <p:ph type="sldNum" sz="quarter" idx="20"/>
          </p:nvPr>
        </p:nvSpPr>
        <p:spPr/>
        <p:txBody>
          <a:bodyPr/>
          <a:lstStyle>
            <a:lvl1pPr>
              <a:defRPr/>
            </a:lvl1pPr>
          </a:lstStyle>
          <a:p>
            <a:pPr>
              <a:defRPr/>
            </a:pPr>
            <a:fld id="{DCA91A9E-F90A-B84C-8E79-40FAA7E418D9}" type="slidenum">
              <a:rPr lang="en-US"/>
              <a:pPr>
                <a:defRPr/>
              </a:pPr>
              <a:t>‹#›</a:t>
            </a:fld>
            <a:endParaRPr lang="en-US"/>
          </a:p>
        </p:txBody>
      </p:sp>
    </p:spTree>
    <p:extLst>
      <p:ext uri="{BB962C8B-B14F-4D97-AF65-F5344CB8AC3E}">
        <p14:creationId xmlns:p14="http://schemas.microsoft.com/office/powerpoint/2010/main" val="159400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CB00FB9-3795-594A-8090-70F6C691B830}"/>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A95B39F-3BFE-1342-BB10-FA46B91F6A28}"/>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a:extLst>
              <a:ext uri="{FF2B5EF4-FFF2-40B4-BE49-F238E27FC236}">
                <a16:creationId xmlns:a16="http://schemas.microsoft.com/office/drawing/2014/main" id="{6B03C383-CD10-8146-91BE-6748EA072FA5}"/>
              </a:ext>
            </a:extLst>
          </p:cNvPr>
          <p:cNvSpPr>
            <a:spLocks noGrp="1"/>
          </p:cNvSpPr>
          <p:nvPr>
            <p:ph type="dt" sz="half" idx="23"/>
          </p:nvPr>
        </p:nvSpPr>
        <p:spPr/>
        <p:txBody>
          <a:bodyPr/>
          <a:lstStyle>
            <a:lvl1pPr>
              <a:defRPr/>
            </a:lvl1pPr>
          </a:lstStyle>
          <a:p>
            <a:pPr>
              <a:defRPr/>
            </a:pPr>
            <a:fld id="{BD083275-AA84-8D45-8C02-E9B15C8160C7}" type="datetimeFigureOut">
              <a:rPr lang="en-US"/>
              <a:pPr>
                <a:defRPr/>
              </a:pPr>
              <a:t>6/9/2022</a:t>
            </a:fld>
            <a:endParaRPr lang="en-US"/>
          </a:p>
        </p:txBody>
      </p:sp>
      <p:sp>
        <p:nvSpPr>
          <p:cNvPr id="16" name="Footer Placeholder 4">
            <a:extLst>
              <a:ext uri="{FF2B5EF4-FFF2-40B4-BE49-F238E27FC236}">
                <a16:creationId xmlns:a16="http://schemas.microsoft.com/office/drawing/2014/main" id="{42E4CD88-74E8-984F-86CC-3559B1EFA232}"/>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284DC881-9B07-174C-8390-C8974DE9AF27}"/>
              </a:ext>
            </a:extLst>
          </p:cNvPr>
          <p:cNvSpPr>
            <a:spLocks noGrp="1"/>
          </p:cNvSpPr>
          <p:nvPr>
            <p:ph type="sldNum" sz="quarter" idx="25"/>
          </p:nvPr>
        </p:nvSpPr>
        <p:spPr/>
        <p:txBody>
          <a:bodyPr/>
          <a:lstStyle>
            <a:lvl1pPr>
              <a:defRPr/>
            </a:lvl1pPr>
          </a:lstStyle>
          <a:p>
            <a:pPr>
              <a:defRPr/>
            </a:pPr>
            <a:fld id="{4E098E80-FDA5-AD43-80B0-EDE4369A5BDC}" type="slidenum">
              <a:rPr lang="en-US"/>
              <a:pPr>
                <a:defRPr/>
              </a:pPr>
              <a:t>‹#›</a:t>
            </a:fld>
            <a:endParaRPr lang="en-US"/>
          </a:p>
        </p:txBody>
      </p:sp>
    </p:spTree>
    <p:extLst>
      <p:ext uri="{BB962C8B-B14F-4D97-AF65-F5344CB8AC3E}">
        <p14:creationId xmlns:p14="http://schemas.microsoft.com/office/powerpoint/2010/main" val="414184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8A0F04-E3D9-7F4F-8CA2-840CE3A461A8}"/>
              </a:ext>
            </a:extLst>
          </p:cNvPr>
          <p:cNvSpPr>
            <a:spLocks noGrp="1"/>
          </p:cNvSpPr>
          <p:nvPr>
            <p:ph type="dt" sz="half" idx="10"/>
          </p:nvPr>
        </p:nvSpPr>
        <p:spPr/>
        <p:txBody>
          <a:bodyPr/>
          <a:lstStyle>
            <a:lvl1pPr>
              <a:defRPr/>
            </a:lvl1pPr>
          </a:lstStyle>
          <a:p>
            <a:pPr>
              <a:defRPr/>
            </a:pPr>
            <a:fld id="{B417068B-69BC-DA4A-9BC7-8A87B2F8CE3A}" type="datetimeFigureOut">
              <a:rPr lang="en-US"/>
              <a:pPr>
                <a:defRPr/>
              </a:pPr>
              <a:t>6/9/2022</a:t>
            </a:fld>
            <a:endParaRPr lang="en-US"/>
          </a:p>
        </p:txBody>
      </p:sp>
      <p:sp>
        <p:nvSpPr>
          <p:cNvPr id="5" name="Footer Placeholder 4">
            <a:extLst>
              <a:ext uri="{FF2B5EF4-FFF2-40B4-BE49-F238E27FC236}">
                <a16:creationId xmlns:a16="http://schemas.microsoft.com/office/drawing/2014/main" id="{98C652D1-2E39-2242-A3C8-D697FCEEC5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9156C0-01AD-3A43-9D47-35AF0D72AA3D}"/>
              </a:ext>
            </a:extLst>
          </p:cNvPr>
          <p:cNvSpPr>
            <a:spLocks noGrp="1"/>
          </p:cNvSpPr>
          <p:nvPr>
            <p:ph type="sldNum" sz="quarter" idx="12"/>
          </p:nvPr>
        </p:nvSpPr>
        <p:spPr/>
        <p:txBody>
          <a:bodyPr/>
          <a:lstStyle>
            <a:lvl1pPr>
              <a:defRPr/>
            </a:lvl1pPr>
          </a:lstStyle>
          <a:p>
            <a:pPr>
              <a:defRPr/>
            </a:pPr>
            <a:fld id="{DD6EA690-184F-F644-A195-3BB4F730FDAE}" type="slidenum">
              <a:rPr lang="en-US"/>
              <a:pPr>
                <a:defRPr/>
              </a:pPr>
              <a:t>‹#›</a:t>
            </a:fld>
            <a:endParaRPr lang="en-US"/>
          </a:p>
        </p:txBody>
      </p:sp>
    </p:spTree>
    <p:extLst>
      <p:ext uri="{BB962C8B-B14F-4D97-AF65-F5344CB8AC3E}">
        <p14:creationId xmlns:p14="http://schemas.microsoft.com/office/powerpoint/2010/main" val="3781846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82138F-3E3C-094E-884C-325684DFD102}"/>
              </a:ext>
            </a:extLst>
          </p:cNvPr>
          <p:cNvSpPr>
            <a:spLocks noGrp="1"/>
          </p:cNvSpPr>
          <p:nvPr>
            <p:ph type="dt" sz="half" idx="10"/>
          </p:nvPr>
        </p:nvSpPr>
        <p:spPr/>
        <p:txBody>
          <a:bodyPr/>
          <a:lstStyle>
            <a:lvl1pPr>
              <a:defRPr/>
            </a:lvl1pPr>
          </a:lstStyle>
          <a:p>
            <a:pPr>
              <a:defRPr/>
            </a:pPr>
            <a:fld id="{99268AA5-05C6-7F46-B174-0377383D1331}" type="datetimeFigureOut">
              <a:rPr lang="en-US"/>
              <a:pPr>
                <a:defRPr/>
              </a:pPr>
              <a:t>6/9/2022</a:t>
            </a:fld>
            <a:endParaRPr lang="en-US"/>
          </a:p>
        </p:txBody>
      </p:sp>
      <p:sp>
        <p:nvSpPr>
          <p:cNvPr id="5" name="Footer Placeholder 4">
            <a:extLst>
              <a:ext uri="{FF2B5EF4-FFF2-40B4-BE49-F238E27FC236}">
                <a16:creationId xmlns:a16="http://schemas.microsoft.com/office/drawing/2014/main" id="{3160EF8C-4F10-1045-9891-C8FBA4EE65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53129C-84EE-FC40-949C-8BD6A9694D03}"/>
              </a:ext>
            </a:extLst>
          </p:cNvPr>
          <p:cNvSpPr>
            <a:spLocks noGrp="1"/>
          </p:cNvSpPr>
          <p:nvPr>
            <p:ph type="sldNum" sz="quarter" idx="12"/>
          </p:nvPr>
        </p:nvSpPr>
        <p:spPr/>
        <p:txBody>
          <a:bodyPr/>
          <a:lstStyle>
            <a:lvl1pPr>
              <a:defRPr/>
            </a:lvl1pPr>
          </a:lstStyle>
          <a:p>
            <a:pPr>
              <a:defRPr/>
            </a:pPr>
            <a:fld id="{368A6823-3217-EF46-BA02-ECED7D9F8830}" type="slidenum">
              <a:rPr lang="en-US"/>
              <a:pPr>
                <a:defRPr/>
              </a:pPr>
              <a:t>‹#›</a:t>
            </a:fld>
            <a:endParaRPr lang="en-US"/>
          </a:p>
        </p:txBody>
      </p:sp>
    </p:spTree>
    <p:extLst>
      <p:ext uri="{BB962C8B-B14F-4D97-AF65-F5344CB8AC3E}">
        <p14:creationId xmlns:p14="http://schemas.microsoft.com/office/powerpoint/2010/main" val="1267784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046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1B5E5B-4460-0B49-8E04-16D38F547DCA}"/>
              </a:ext>
            </a:extLst>
          </p:cNvPr>
          <p:cNvSpPr>
            <a:spLocks noGrp="1"/>
          </p:cNvSpPr>
          <p:nvPr>
            <p:ph type="dt" sz="half" idx="10"/>
          </p:nvPr>
        </p:nvSpPr>
        <p:spPr/>
        <p:txBody>
          <a:bodyPr/>
          <a:lstStyle>
            <a:lvl1pPr>
              <a:defRPr/>
            </a:lvl1pPr>
          </a:lstStyle>
          <a:p>
            <a:pPr>
              <a:defRPr/>
            </a:pPr>
            <a:fld id="{AC787EB3-22EE-814F-9C2C-2A72D5D955AD}" type="datetimeFigureOut">
              <a:rPr lang="en-US"/>
              <a:pPr>
                <a:defRPr/>
              </a:pPr>
              <a:t>6/9/2022</a:t>
            </a:fld>
            <a:endParaRPr lang="en-US"/>
          </a:p>
        </p:txBody>
      </p:sp>
      <p:sp>
        <p:nvSpPr>
          <p:cNvPr id="5" name="Footer Placeholder 4">
            <a:extLst>
              <a:ext uri="{FF2B5EF4-FFF2-40B4-BE49-F238E27FC236}">
                <a16:creationId xmlns:a16="http://schemas.microsoft.com/office/drawing/2014/main" id="{840E2CDD-3E15-BD40-9DBC-819CC01FF3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366811-6EAB-7C4F-92B7-05127D7D9089}"/>
              </a:ext>
            </a:extLst>
          </p:cNvPr>
          <p:cNvSpPr>
            <a:spLocks noGrp="1"/>
          </p:cNvSpPr>
          <p:nvPr>
            <p:ph type="sldNum" sz="quarter" idx="12"/>
          </p:nvPr>
        </p:nvSpPr>
        <p:spPr/>
        <p:txBody>
          <a:bodyPr/>
          <a:lstStyle>
            <a:lvl1pPr>
              <a:defRPr/>
            </a:lvl1pPr>
          </a:lstStyle>
          <a:p>
            <a:pPr>
              <a:defRPr/>
            </a:pPr>
            <a:fld id="{42A8D1AE-8136-984F-BDA1-7C8F1F2CBEEF}" type="slidenum">
              <a:rPr lang="en-US"/>
              <a:pPr>
                <a:defRPr/>
              </a:pPr>
              <a:t>‹#›</a:t>
            </a:fld>
            <a:endParaRPr lang="en-US"/>
          </a:p>
        </p:txBody>
      </p:sp>
    </p:spTree>
    <p:extLst>
      <p:ext uri="{BB962C8B-B14F-4D97-AF65-F5344CB8AC3E}">
        <p14:creationId xmlns:p14="http://schemas.microsoft.com/office/powerpoint/2010/main" val="229716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861970-677C-5746-9152-5C0D9A303DF6}"/>
              </a:ext>
            </a:extLst>
          </p:cNvPr>
          <p:cNvSpPr>
            <a:spLocks noGrp="1"/>
          </p:cNvSpPr>
          <p:nvPr>
            <p:ph type="dt" sz="half" idx="10"/>
          </p:nvPr>
        </p:nvSpPr>
        <p:spPr/>
        <p:txBody>
          <a:bodyPr/>
          <a:lstStyle>
            <a:lvl1pPr>
              <a:defRPr/>
            </a:lvl1pPr>
          </a:lstStyle>
          <a:p>
            <a:pPr>
              <a:defRPr/>
            </a:pPr>
            <a:fld id="{E210E179-6BCD-294F-9FEA-B279FCE050A4}" type="datetimeFigureOut">
              <a:rPr lang="en-US"/>
              <a:pPr>
                <a:defRPr/>
              </a:pPr>
              <a:t>6/9/2022</a:t>
            </a:fld>
            <a:endParaRPr lang="en-US"/>
          </a:p>
        </p:txBody>
      </p:sp>
      <p:sp>
        <p:nvSpPr>
          <p:cNvPr id="5" name="Footer Placeholder 4">
            <a:extLst>
              <a:ext uri="{FF2B5EF4-FFF2-40B4-BE49-F238E27FC236}">
                <a16:creationId xmlns:a16="http://schemas.microsoft.com/office/drawing/2014/main" id="{750138DE-A450-5942-A1F3-8ECFEE56AF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8702E2-ED56-5040-A580-73D87F96EEA3}"/>
              </a:ext>
            </a:extLst>
          </p:cNvPr>
          <p:cNvSpPr>
            <a:spLocks noGrp="1"/>
          </p:cNvSpPr>
          <p:nvPr>
            <p:ph type="sldNum" sz="quarter" idx="12"/>
          </p:nvPr>
        </p:nvSpPr>
        <p:spPr/>
        <p:txBody>
          <a:bodyPr/>
          <a:lstStyle>
            <a:lvl1pPr>
              <a:defRPr/>
            </a:lvl1pPr>
          </a:lstStyle>
          <a:p>
            <a:pPr>
              <a:defRPr/>
            </a:pPr>
            <a:fld id="{0E1E1129-E944-3949-A027-2D6EBE11AAC5}" type="slidenum">
              <a:rPr lang="en-US"/>
              <a:pPr>
                <a:defRPr/>
              </a:pPr>
              <a:t>‹#›</a:t>
            </a:fld>
            <a:endParaRPr lang="en-US"/>
          </a:p>
        </p:txBody>
      </p:sp>
    </p:spTree>
    <p:extLst>
      <p:ext uri="{BB962C8B-B14F-4D97-AF65-F5344CB8AC3E}">
        <p14:creationId xmlns:p14="http://schemas.microsoft.com/office/powerpoint/2010/main" val="188204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88DC81E-3427-C84C-8D4F-DEF198EB31C8}"/>
              </a:ext>
            </a:extLst>
          </p:cNvPr>
          <p:cNvSpPr>
            <a:spLocks noGrp="1"/>
          </p:cNvSpPr>
          <p:nvPr>
            <p:ph type="dt" sz="half" idx="10"/>
          </p:nvPr>
        </p:nvSpPr>
        <p:spPr/>
        <p:txBody>
          <a:bodyPr/>
          <a:lstStyle>
            <a:lvl1pPr>
              <a:defRPr/>
            </a:lvl1pPr>
          </a:lstStyle>
          <a:p>
            <a:pPr>
              <a:defRPr/>
            </a:pPr>
            <a:fld id="{18C65011-58D8-E04D-8538-F006BFF601DC}" type="datetimeFigureOut">
              <a:rPr lang="en-US"/>
              <a:pPr>
                <a:defRPr/>
              </a:pPr>
              <a:t>6/9/2022</a:t>
            </a:fld>
            <a:endParaRPr lang="en-US"/>
          </a:p>
        </p:txBody>
      </p:sp>
      <p:sp>
        <p:nvSpPr>
          <p:cNvPr id="6" name="Footer Placeholder 4">
            <a:extLst>
              <a:ext uri="{FF2B5EF4-FFF2-40B4-BE49-F238E27FC236}">
                <a16:creationId xmlns:a16="http://schemas.microsoft.com/office/drawing/2014/main" id="{5A16C484-D993-4545-A812-6898818175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762431-B58C-8144-84BF-AD94258E8376}"/>
              </a:ext>
            </a:extLst>
          </p:cNvPr>
          <p:cNvSpPr>
            <a:spLocks noGrp="1"/>
          </p:cNvSpPr>
          <p:nvPr>
            <p:ph type="sldNum" sz="quarter" idx="12"/>
          </p:nvPr>
        </p:nvSpPr>
        <p:spPr/>
        <p:txBody>
          <a:bodyPr/>
          <a:lstStyle>
            <a:lvl1pPr>
              <a:defRPr/>
            </a:lvl1pPr>
          </a:lstStyle>
          <a:p>
            <a:pPr>
              <a:defRPr/>
            </a:pPr>
            <a:fld id="{77E95E48-EF0E-5C40-9748-5C4663F23C15}" type="slidenum">
              <a:rPr lang="en-US"/>
              <a:pPr>
                <a:defRPr/>
              </a:pPr>
              <a:t>‹#›</a:t>
            </a:fld>
            <a:endParaRPr lang="en-US"/>
          </a:p>
        </p:txBody>
      </p:sp>
    </p:spTree>
    <p:extLst>
      <p:ext uri="{BB962C8B-B14F-4D97-AF65-F5344CB8AC3E}">
        <p14:creationId xmlns:p14="http://schemas.microsoft.com/office/powerpoint/2010/main" val="163249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614BA94-CFAA-5745-94C3-5FF2E01FC227}"/>
              </a:ext>
            </a:extLst>
          </p:cNvPr>
          <p:cNvSpPr>
            <a:spLocks noGrp="1"/>
          </p:cNvSpPr>
          <p:nvPr>
            <p:ph type="dt" sz="half" idx="10"/>
          </p:nvPr>
        </p:nvSpPr>
        <p:spPr/>
        <p:txBody>
          <a:bodyPr/>
          <a:lstStyle>
            <a:lvl1pPr>
              <a:defRPr/>
            </a:lvl1pPr>
          </a:lstStyle>
          <a:p>
            <a:pPr>
              <a:defRPr/>
            </a:pPr>
            <a:fld id="{75D77073-92E7-7240-B595-6C52D05B5C4F}" type="datetimeFigureOut">
              <a:rPr lang="en-US"/>
              <a:pPr>
                <a:defRPr/>
              </a:pPr>
              <a:t>6/9/2022</a:t>
            </a:fld>
            <a:endParaRPr lang="en-US"/>
          </a:p>
        </p:txBody>
      </p:sp>
      <p:sp>
        <p:nvSpPr>
          <p:cNvPr id="8" name="Footer Placeholder 4">
            <a:extLst>
              <a:ext uri="{FF2B5EF4-FFF2-40B4-BE49-F238E27FC236}">
                <a16:creationId xmlns:a16="http://schemas.microsoft.com/office/drawing/2014/main" id="{9BB206D2-A485-D24C-92D8-0C4579D150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CEA618A-27A1-0649-AD51-B3262DB856B6}"/>
              </a:ext>
            </a:extLst>
          </p:cNvPr>
          <p:cNvSpPr>
            <a:spLocks noGrp="1"/>
          </p:cNvSpPr>
          <p:nvPr>
            <p:ph type="sldNum" sz="quarter" idx="12"/>
          </p:nvPr>
        </p:nvSpPr>
        <p:spPr/>
        <p:txBody>
          <a:bodyPr/>
          <a:lstStyle>
            <a:lvl1pPr>
              <a:defRPr/>
            </a:lvl1pPr>
          </a:lstStyle>
          <a:p>
            <a:pPr>
              <a:defRPr/>
            </a:pPr>
            <a:fld id="{B8B27213-D4FA-BA49-9579-1C5EC00B39FB}" type="slidenum">
              <a:rPr lang="en-US"/>
              <a:pPr>
                <a:defRPr/>
              </a:pPr>
              <a:t>‹#›</a:t>
            </a:fld>
            <a:endParaRPr lang="en-US"/>
          </a:p>
        </p:txBody>
      </p:sp>
    </p:spTree>
    <p:extLst>
      <p:ext uri="{BB962C8B-B14F-4D97-AF65-F5344CB8AC3E}">
        <p14:creationId xmlns:p14="http://schemas.microsoft.com/office/powerpoint/2010/main" val="284918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DCB76E4-273F-FF46-A3FF-D4D99FCC77D8}"/>
              </a:ext>
            </a:extLst>
          </p:cNvPr>
          <p:cNvSpPr>
            <a:spLocks noGrp="1"/>
          </p:cNvSpPr>
          <p:nvPr>
            <p:ph type="dt" sz="half" idx="10"/>
          </p:nvPr>
        </p:nvSpPr>
        <p:spPr/>
        <p:txBody>
          <a:bodyPr/>
          <a:lstStyle>
            <a:lvl1pPr>
              <a:defRPr/>
            </a:lvl1pPr>
          </a:lstStyle>
          <a:p>
            <a:pPr>
              <a:defRPr/>
            </a:pPr>
            <a:fld id="{92D09429-B2D8-554F-8404-D45AF58E728E}" type="datetimeFigureOut">
              <a:rPr lang="en-US"/>
              <a:pPr>
                <a:defRPr/>
              </a:pPr>
              <a:t>6/9/2022</a:t>
            </a:fld>
            <a:endParaRPr lang="en-US"/>
          </a:p>
        </p:txBody>
      </p:sp>
      <p:sp>
        <p:nvSpPr>
          <p:cNvPr id="4" name="Footer Placeholder 4">
            <a:extLst>
              <a:ext uri="{FF2B5EF4-FFF2-40B4-BE49-F238E27FC236}">
                <a16:creationId xmlns:a16="http://schemas.microsoft.com/office/drawing/2014/main" id="{0AD7196D-5BDB-A340-A0BE-B887DAA2F7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EED815-F140-294B-BA87-0C204CA4E5EA}"/>
              </a:ext>
            </a:extLst>
          </p:cNvPr>
          <p:cNvSpPr>
            <a:spLocks noGrp="1"/>
          </p:cNvSpPr>
          <p:nvPr>
            <p:ph type="sldNum" sz="quarter" idx="12"/>
          </p:nvPr>
        </p:nvSpPr>
        <p:spPr/>
        <p:txBody>
          <a:bodyPr/>
          <a:lstStyle>
            <a:lvl1pPr>
              <a:defRPr/>
            </a:lvl1pPr>
          </a:lstStyle>
          <a:p>
            <a:pPr>
              <a:defRPr/>
            </a:pPr>
            <a:fld id="{DD62B395-BF8A-624A-81E8-220722627E7F}" type="slidenum">
              <a:rPr lang="en-US"/>
              <a:pPr>
                <a:defRPr/>
              </a:pPr>
              <a:t>‹#›</a:t>
            </a:fld>
            <a:endParaRPr lang="en-US"/>
          </a:p>
        </p:txBody>
      </p:sp>
    </p:spTree>
    <p:extLst>
      <p:ext uri="{BB962C8B-B14F-4D97-AF65-F5344CB8AC3E}">
        <p14:creationId xmlns:p14="http://schemas.microsoft.com/office/powerpoint/2010/main" val="13402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E649DD-61DC-864E-8C66-949AF28E8BC9}"/>
              </a:ext>
            </a:extLst>
          </p:cNvPr>
          <p:cNvSpPr>
            <a:spLocks noGrp="1"/>
          </p:cNvSpPr>
          <p:nvPr>
            <p:ph type="dt" sz="half" idx="10"/>
          </p:nvPr>
        </p:nvSpPr>
        <p:spPr/>
        <p:txBody>
          <a:bodyPr/>
          <a:lstStyle>
            <a:lvl1pPr>
              <a:defRPr/>
            </a:lvl1pPr>
          </a:lstStyle>
          <a:p>
            <a:pPr>
              <a:defRPr/>
            </a:pPr>
            <a:fld id="{9D41B822-59E3-2642-9079-DED850232E46}" type="datetimeFigureOut">
              <a:rPr lang="en-US"/>
              <a:pPr>
                <a:defRPr/>
              </a:pPr>
              <a:t>6/9/2022</a:t>
            </a:fld>
            <a:endParaRPr lang="en-US"/>
          </a:p>
        </p:txBody>
      </p:sp>
      <p:sp>
        <p:nvSpPr>
          <p:cNvPr id="3" name="Footer Placeholder 4">
            <a:extLst>
              <a:ext uri="{FF2B5EF4-FFF2-40B4-BE49-F238E27FC236}">
                <a16:creationId xmlns:a16="http://schemas.microsoft.com/office/drawing/2014/main" id="{972BEE68-9888-4E40-86D2-5F95A9EDC8E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B0EF897-7E25-6942-8810-BA23F93CF836}"/>
              </a:ext>
            </a:extLst>
          </p:cNvPr>
          <p:cNvSpPr>
            <a:spLocks noGrp="1"/>
          </p:cNvSpPr>
          <p:nvPr>
            <p:ph type="sldNum" sz="quarter" idx="12"/>
          </p:nvPr>
        </p:nvSpPr>
        <p:spPr/>
        <p:txBody>
          <a:bodyPr/>
          <a:lstStyle>
            <a:lvl1pPr>
              <a:defRPr/>
            </a:lvl1pPr>
          </a:lstStyle>
          <a:p>
            <a:pPr>
              <a:defRPr/>
            </a:pPr>
            <a:fld id="{157CFD31-69ED-E74D-A43B-62C8980B41B5}" type="slidenum">
              <a:rPr lang="en-US"/>
              <a:pPr>
                <a:defRPr/>
              </a:pPr>
              <a:t>‹#›</a:t>
            </a:fld>
            <a:endParaRPr lang="en-US"/>
          </a:p>
        </p:txBody>
      </p:sp>
    </p:spTree>
    <p:extLst>
      <p:ext uri="{BB962C8B-B14F-4D97-AF65-F5344CB8AC3E}">
        <p14:creationId xmlns:p14="http://schemas.microsoft.com/office/powerpoint/2010/main" val="66209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D5ECCEBD-1BA4-9148-800F-1B165D6975E3}"/>
              </a:ext>
            </a:extLst>
          </p:cNvPr>
          <p:cNvSpPr>
            <a:spLocks noGrp="1"/>
          </p:cNvSpPr>
          <p:nvPr>
            <p:ph type="dt" sz="half" idx="10"/>
          </p:nvPr>
        </p:nvSpPr>
        <p:spPr/>
        <p:txBody>
          <a:bodyPr/>
          <a:lstStyle>
            <a:lvl1pPr>
              <a:defRPr/>
            </a:lvl1pPr>
          </a:lstStyle>
          <a:p>
            <a:pPr>
              <a:defRPr/>
            </a:pPr>
            <a:fld id="{749F039C-AFB7-BB4E-AC9C-392D858D2F8A}" type="datetimeFigureOut">
              <a:rPr lang="en-US"/>
              <a:pPr>
                <a:defRPr/>
              </a:pPr>
              <a:t>6/9/2022</a:t>
            </a:fld>
            <a:endParaRPr lang="en-US"/>
          </a:p>
        </p:txBody>
      </p:sp>
      <p:sp>
        <p:nvSpPr>
          <p:cNvPr id="6" name="Footer Placeholder 4">
            <a:extLst>
              <a:ext uri="{FF2B5EF4-FFF2-40B4-BE49-F238E27FC236}">
                <a16:creationId xmlns:a16="http://schemas.microsoft.com/office/drawing/2014/main" id="{98DAA8A5-60A4-D34F-9978-936677AF3B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72AF8D-FD91-6340-BDF6-4B378E3ADC1F}"/>
              </a:ext>
            </a:extLst>
          </p:cNvPr>
          <p:cNvSpPr>
            <a:spLocks noGrp="1"/>
          </p:cNvSpPr>
          <p:nvPr>
            <p:ph type="sldNum" sz="quarter" idx="12"/>
          </p:nvPr>
        </p:nvSpPr>
        <p:spPr/>
        <p:txBody>
          <a:bodyPr/>
          <a:lstStyle>
            <a:lvl1pPr>
              <a:defRPr/>
            </a:lvl1pPr>
          </a:lstStyle>
          <a:p>
            <a:pPr>
              <a:defRPr/>
            </a:pPr>
            <a:fld id="{297FEAE4-1CE6-F047-A3D8-FC131A92D9DF}" type="slidenum">
              <a:rPr lang="en-US"/>
              <a:pPr>
                <a:defRPr/>
              </a:pPr>
              <a:t>‹#›</a:t>
            </a:fld>
            <a:endParaRPr lang="en-US"/>
          </a:p>
        </p:txBody>
      </p:sp>
    </p:spTree>
    <p:extLst>
      <p:ext uri="{BB962C8B-B14F-4D97-AF65-F5344CB8AC3E}">
        <p14:creationId xmlns:p14="http://schemas.microsoft.com/office/powerpoint/2010/main" val="47821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6BE63AE7-40DC-834A-8412-68E0894A7DBC}"/>
              </a:ext>
            </a:extLst>
          </p:cNvPr>
          <p:cNvSpPr>
            <a:spLocks noGrp="1"/>
          </p:cNvSpPr>
          <p:nvPr>
            <p:ph type="dt" sz="half" idx="10"/>
          </p:nvPr>
        </p:nvSpPr>
        <p:spPr/>
        <p:txBody>
          <a:bodyPr/>
          <a:lstStyle>
            <a:lvl1pPr>
              <a:defRPr/>
            </a:lvl1pPr>
          </a:lstStyle>
          <a:p>
            <a:pPr>
              <a:defRPr/>
            </a:pPr>
            <a:fld id="{680E5A17-050C-CF4A-9F65-B025DBEDE24C}" type="datetimeFigureOut">
              <a:rPr lang="en-US"/>
              <a:pPr>
                <a:defRPr/>
              </a:pPr>
              <a:t>6/9/2022</a:t>
            </a:fld>
            <a:endParaRPr lang="en-US"/>
          </a:p>
        </p:txBody>
      </p:sp>
      <p:sp>
        <p:nvSpPr>
          <p:cNvPr id="6" name="Footer Placeholder 4">
            <a:extLst>
              <a:ext uri="{FF2B5EF4-FFF2-40B4-BE49-F238E27FC236}">
                <a16:creationId xmlns:a16="http://schemas.microsoft.com/office/drawing/2014/main" id="{EC36A0BE-8E1E-A14D-8797-240706690D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F9511F-F549-F248-B1F2-3D1446B32A2A}"/>
              </a:ext>
            </a:extLst>
          </p:cNvPr>
          <p:cNvSpPr>
            <a:spLocks noGrp="1"/>
          </p:cNvSpPr>
          <p:nvPr>
            <p:ph type="sldNum" sz="quarter" idx="12"/>
          </p:nvPr>
        </p:nvSpPr>
        <p:spPr/>
        <p:txBody>
          <a:bodyPr/>
          <a:lstStyle>
            <a:lvl1pPr>
              <a:defRPr/>
            </a:lvl1pPr>
          </a:lstStyle>
          <a:p>
            <a:pPr>
              <a:defRPr/>
            </a:pPr>
            <a:fld id="{76A93B49-56D1-964B-A290-CDA79235D849}" type="slidenum">
              <a:rPr lang="en-US"/>
              <a:pPr>
                <a:defRPr/>
              </a:pPr>
              <a:t>‹#›</a:t>
            </a:fld>
            <a:endParaRPr lang="en-US"/>
          </a:p>
        </p:txBody>
      </p:sp>
    </p:spTree>
    <p:extLst>
      <p:ext uri="{BB962C8B-B14F-4D97-AF65-F5344CB8AC3E}">
        <p14:creationId xmlns:p14="http://schemas.microsoft.com/office/powerpoint/2010/main" val="183855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F96E1F-EEFD-A04C-A0D1-5BD50C755581}"/>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7" name="Title Placeholder 1">
            <a:extLst>
              <a:ext uri="{FF2B5EF4-FFF2-40B4-BE49-F238E27FC236}">
                <a16:creationId xmlns:a16="http://schemas.microsoft.com/office/drawing/2014/main" id="{C402739F-2918-7948-B7A0-5C07A2751393}"/>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9E1329A-ABDA-B440-BAE4-C5D9D2149412}"/>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C76AAC-2490-CA48-A612-6E2DBD44F0CF}"/>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smtClean="0">
                <a:solidFill>
                  <a:schemeClr val="tx1">
                    <a:tint val="75000"/>
                    <a:alpha val="60000"/>
                  </a:schemeClr>
                </a:solidFill>
                <a:latin typeface="+mn-lt"/>
              </a:defRPr>
            </a:lvl1pPr>
          </a:lstStyle>
          <a:p>
            <a:pPr>
              <a:defRPr/>
            </a:pPr>
            <a:fld id="{C0D4F3CF-9C75-9249-A0A0-71279D4FD4BB}" type="datetimeFigureOut">
              <a:rPr lang="en-US"/>
              <a:pPr>
                <a:defRPr/>
              </a:pPr>
              <a:t>6/9/2022</a:t>
            </a:fld>
            <a:endParaRPr lang="en-US"/>
          </a:p>
        </p:txBody>
      </p:sp>
      <p:sp>
        <p:nvSpPr>
          <p:cNvPr id="5" name="Footer Placeholder 4">
            <a:extLst>
              <a:ext uri="{FF2B5EF4-FFF2-40B4-BE49-F238E27FC236}">
                <a16:creationId xmlns:a16="http://schemas.microsoft.com/office/drawing/2014/main" id="{3712C22B-DC7D-C14E-9380-2FAD096851D6}"/>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B38A133-E9E6-4247-A3CF-DF3E4187BC53}"/>
              </a:ext>
            </a:extLst>
          </p:cNvPr>
          <p:cNvSpPr>
            <a:spLocks noGrp="1"/>
          </p:cNvSpPr>
          <p:nvPr>
            <p:ph type="sldNum" sz="quarter" idx="4"/>
          </p:nvPr>
        </p:nvSpPr>
        <p:spPr>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smtClean="0">
                <a:solidFill>
                  <a:schemeClr val="tx1">
                    <a:tint val="75000"/>
                  </a:schemeClr>
                </a:solidFill>
                <a:latin typeface="+mn-lt"/>
              </a:defRPr>
            </a:lvl1pPr>
          </a:lstStyle>
          <a:p>
            <a:pPr>
              <a:defRPr/>
            </a:pPr>
            <a:fld id="{5B34FCDF-98AE-C842-9B92-682230A0F867}" type="slidenum">
              <a:rPr lang="en-US"/>
              <a:pPr>
                <a:defRPr/>
              </a:pPr>
              <a:t>‹#›</a:t>
            </a:fld>
            <a:endParaRPr lang="en-US"/>
          </a:p>
        </p:txBody>
      </p:sp>
      <p:pic>
        <p:nvPicPr>
          <p:cNvPr id="1032" name="Picture 6" descr="All Slide">
            <a:extLst>
              <a:ext uri="{FF2B5EF4-FFF2-40B4-BE49-F238E27FC236}">
                <a16:creationId xmlns:a16="http://schemas.microsoft.com/office/drawing/2014/main" id="{62DF9A73-8C93-AC4E-83C4-F1CD45361187}"/>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C201EA20-02DE-AE4A-8CAE-A31EB74F84BC}"/>
              </a:ext>
            </a:extLst>
          </p:cNvPr>
          <p:cNvSpPr txBox="1">
            <a:spLocks noChangeArrowheads="1"/>
          </p:cNvSpPr>
          <p:nvPr userDrawn="1"/>
        </p:nvSpPr>
        <p:spPr bwMode="auto">
          <a:xfrm>
            <a:off x="0" y="6588125"/>
            <a:ext cx="9144000" cy="269875"/>
          </a:xfrm>
          <a:prstGeom prst="rect">
            <a:avLst/>
          </a:prstGeom>
          <a:noFill/>
          <a:ln>
            <a:noFill/>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000"/>
              <a:t>Copyright © 2014 Wolters Kluwer Health | Lippincott Williams &amp; Wilkins</a:t>
            </a:r>
          </a:p>
        </p:txBody>
      </p:sp>
    </p:spTree>
  </p:cSld>
  <p:clrMap bg1="dk1" tx1="lt1" bg2="dk2" tx2="lt2" accent1="accent1" accent2="accent2" accent3="accent3" accent4="accent4" accent5="accent5" accent6="accent6" hlink="hlink" folHlink="folHlink"/>
  <p:sldLayoutIdLst>
    <p:sldLayoutId id="2147484001"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4002" r:id="rId12"/>
    <p:sldLayoutId id="2147483998" r:id="rId13"/>
    <p:sldLayoutId id="2147484003" r:id="rId14"/>
    <p:sldLayoutId id="2147484004" r:id="rId15"/>
    <p:sldLayoutId id="2147483999" r:id="rId16"/>
    <p:sldLayoutId id="2147484000" r:id="rId17"/>
    <p:sldLayoutId id="2147484005" r:id="rId18"/>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CCBEB8"/>
        </a:buClr>
        <a:buSzPct val="80000"/>
        <a:buFont typeface="Wingdings 3" pitchFamily="2"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CCBEB8"/>
        </a:buClr>
        <a:buSzPct val="80000"/>
        <a:buFont typeface="Wingdings 3" pitchFamily="2"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CCBEB8"/>
        </a:buClr>
        <a:buSzPct val="80000"/>
        <a:buFont typeface="Wingdings 3" pitchFamily="2"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CCBEB8"/>
        </a:buClr>
        <a:buSzPct val="80000"/>
        <a:buFont typeface="Wingdings 3" pitchFamily="2"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CCBEB8"/>
        </a:buClr>
        <a:buSzPct val="80000"/>
        <a:buFont typeface="Wingdings 3" pitchFamily="2"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zlG_pxiKz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3">
            <a:extLst>
              <a:ext uri="{FF2B5EF4-FFF2-40B4-BE49-F238E27FC236}">
                <a16:creationId xmlns:a16="http://schemas.microsoft.com/office/drawing/2014/main" id="{5F3D84C5-BE0C-8448-9DB3-952FB92A19DF}"/>
              </a:ext>
            </a:extLst>
          </p:cNvPr>
          <p:cNvSpPr>
            <a:spLocks noGrp="1" noChangeArrowheads="1"/>
          </p:cNvSpPr>
          <p:nvPr>
            <p:ph type="ctrTitle"/>
          </p:nvPr>
        </p:nvSpPr>
        <p:spPr>
          <a:xfrm>
            <a:off x="0" y="0"/>
            <a:ext cx="9144000" cy="1381125"/>
          </a:xfrm>
          <a:effectLst>
            <a:outerShdw blurRad="63500" dist="17961" dir="2700000" algn="ctr" rotWithShape="0">
              <a:schemeClr val="bg2">
                <a:alpha val="74998"/>
              </a:schemeClr>
            </a:outerShdw>
          </a:effectLst>
        </p:spPr>
        <p:txBody>
          <a:bodyPr rtlCol="0">
            <a:noAutofit/>
          </a:bodyPr>
          <a:lstStyle/>
          <a:p>
            <a:pPr marL="484632" algn="ctr" defTabSz="457207" fontAlgn="auto">
              <a:spcAft>
                <a:spcPts val="0"/>
              </a:spcAft>
              <a:defRPr/>
            </a:pPr>
            <a:r>
              <a:rPr lang="en-US" sz="4000" dirty="0">
                <a:solidFill>
                  <a:schemeClr val="accent1">
                    <a:tint val="83000"/>
                    <a:satMod val="150000"/>
                  </a:schemeClr>
                </a:solidFill>
                <a:latin typeface="Verdana" charset="0"/>
              </a:rPr>
              <a:t/>
            </a:r>
            <a:br>
              <a:rPr lang="en-US" sz="4000" dirty="0">
                <a:solidFill>
                  <a:schemeClr val="accent1">
                    <a:tint val="83000"/>
                    <a:satMod val="150000"/>
                  </a:schemeClr>
                </a:solidFill>
                <a:latin typeface="Verdana" charset="0"/>
              </a:rPr>
            </a:br>
            <a:r>
              <a:rPr lang="en-US" sz="4000" dirty="0">
                <a:solidFill>
                  <a:schemeClr val="accent1">
                    <a:tint val="83000"/>
                    <a:satMod val="150000"/>
                  </a:schemeClr>
                </a:solidFill>
                <a:latin typeface="Verdana" charset="0"/>
              </a:rPr>
              <a:t/>
            </a:r>
            <a:br>
              <a:rPr lang="en-US" sz="4000" dirty="0">
                <a:solidFill>
                  <a:schemeClr val="accent1">
                    <a:tint val="83000"/>
                    <a:satMod val="150000"/>
                  </a:schemeClr>
                </a:solidFill>
                <a:latin typeface="Verdana" charset="0"/>
              </a:rPr>
            </a:br>
            <a:r>
              <a:rPr lang="en-US" sz="1800" dirty="0">
                <a:solidFill>
                  <a:schemeClr val="accent1">
                    <a:tint val="83000"/>
                    <a:satMod val="150000"/>
                  </a:schemeClr>
                </a:solidFill>
                <a:latin typeface="Verdana" charset="0"/>
              </a:rPr>
              <a:t> </a:t>
            </a:r>
            <a:r>
              <a:rPr lang="en-US" sz="3600" dirty="0">
                <a:solidFill>
                  <a:schemeClr val="accent1">
                    <a:tint val="83000"/>
                    <a:satMod val="150000"/>
                  </a:schemeClr>
                </a:solidFill>
                <a:latin typeface="Verdana" charset="0"/>
              </a:rPr>
              <a:t>Heart Failure, Pulmonary Hypertension, CAD, Angina, &amp; MI</a:t>
            </a:r>
            <a:endParaRPr lang="en-US" sz="4000" dirty="0">
              <a:solidFill>
                <a:schemeClr val="accent1">
                  <a:tint val="83000"/>
                  <a:satMod val="150000"/>
                </a:schemeClr>
              </a:solidFill>
              <a:latin typeface="Verdana" charset="0"/>
            </a:endParaRPr>
          </a:p>
        </p:txBody>
      </p:sp>
      <p:pic>
        <p:nvPicPr>
          <p:cNvPr id="9218" name="Picture 1">
            <a:extLst>
              <a:ext uri="{FF2B5EF4-FFF2-40B4-BE49-F238E27FC236}">
                <a16:creationId xmlns:a16="http://schemas.microsoft.com/office/drawing/2014/main" id="{5F3B1C65-9466-E34A-8F67-758302456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8925"/>
            <a:ext cx="91440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09D6-ED3E-5A41-AA75-21B0E96E6107}"/>
              </a:ext>
            </a:extLst>
          </p:cNvPr>
          <p:cNvSpPr>
            <a:spLocks noGrp="1"/>
          </p:cNvSpPr>
          <p:nvPr>
            <p:ph type="title"/>
          </p:nvPr>
        </p:nvSpPr>
        <p:spPr>
          <a:xfrm>
            <a:off x="-142875" y="282575"/>
            <a:ext cx="9144000" cy="706438"/>
          </a:xfrm>
        </p:spPr>
        <p:txBody>
          <a:bodyPr rtlCol="0">
            <a:noAutofit/>
          </a:bodyPr>
          <a:lstStyle/>
          <a:p>
            <a:pPr marL="484632" defTabSz="457207" fontAlgn="auto">
              <a:spcAft>
                <a:spcPts val="0"/>
              </a:spcAft>
              <a:defRPr/>
            </a:pPr>
            <a:r>
              <a:rPr lang="en-US" sz="2800" dirty="0">
                <a:solidFill>
                  <a:schemeClr val="accent1">
                    <a:tint val="83000"/>
                    <a:satMod val="150000"/>
                  </a:schemeClr>
                </a:solidFill>
              </a:rPr>
              <a:t>Pulmonary Hypertension—Nursing Management</a:t>
            </a:r>
          </a:p>
        </p:txBody>
      </p:sp>
      <p:sp>
        <p:nvSpPr>
          <p:cNvPr id="3" name="Content Placeholder 2">
            <a:extLst>
              <a:ext uri="{FF2B5EF4-FFF2-40B4-BE49-F238E27FC236}">
                <a16:creationId xmlns:a16="http://schemas.microsoft.com/office/drawing/2014/main" id="{FF46CC4A-1E0B-A941-BA00-8D2C47AA30BE}"/>
              </a:ext>
            </a:extLst>
          </p:cNvPr>
          <p:cNvSpPr>
            <a:spLocks noGrp="1"/>
          </p:cNvSpPr>
          <p:nvPr>
            <p:ph idx="1"/>
          </p:nvPr>
        </p:nvSpPr>
        <p:spPr>
          <a:xfrm>
            <a:off x="379413" y="1276350"/>
            <a:ext cx="8459787" cy="5299075"/>
          </a:xfrm>
        </p:spPr>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sz="3200" dirty="0">
                <a:ea typeface="+mn-ea"/>
              </a:rPr>
              <a:t>Know the medications that are given</a:t>
            </a:r>
          </a:p>
          <a:p>
            <a:pPr marL="448056" indent="-384048" defTabSz="457207" fontAlgn="auto">
              <a:spcAft>
                <a:spcPts val="0"/>
              </a:spcAft>
              <a:buClr>
                <a:schemeClr val="bg2">
                  <a:lumMod val="40000"/>
                  <a:lumOff val="60000"/>
                </a:schemeClr>
              </a:buClr>
              <a:buFont typeface="Wingdings 2"/>
              <a:buChar char=""/>
              <a:defRPr/>
            </a:pPr>
            <a:r>
              <a:rPr lang="en-US" sz="3200" dirty="0">
                <a:ea typeface="+mn-ea"/>
              </a:rPr>
              <a:t>Know the procedures and post care </a:t>
            </a:r>
          </a:p>
          <a:p>
            <a:pPr marL="448056" indent="-384048" defTabSz="457207" fontAlgn="auto">
              <a:spcAft>
                <a:spcPts val="0"/>
              </a:spcAft>
              <a:buClr>
                <a:schemeClr val="bg2">
                  <a:lumMod val="40000"/>
                  <a:lumOff val="60000"/>
                </a:schemeClr>
              </a:buClr>
              <a:buFont typeface="Wingdings 2"/>
              <a:buChar char=""/>
              <a:defRPr/>
            </a:pPr>
            <a:r>
              <a:rPr lang="en-US" sz="3200" dirty="0">
                <a:ea typeface="+mn-ea"/>
              </a:rPr>
              <a:t>Know who is at risk</a:t>
            </a:r>
          </a:p>
          <a:p>
            <a:pPr marL="448056" indent="-384048" defTabSz="457207" fontAlgn="auto">
              <a:spcAft>
                <a:spcPts val="0"/>
              </a:spcAft>
              <a:buClr>
                <a:schemeClr val="bg2">
                  <a:lumMod val="40000"/>
                  <a:lumOff val="60000"/>
                </a:schemeClr>
              </a:buClr>
              <a:buFont typeface="Wingdings 2"/>
              <a:buChar char=""/>
              <a:defRPr/>
            </a:pPr>
            <a:r>
              <a:rPr lang="en-US" sz="3200" dirty="0">
                <a:ea typeface="+mn-ea"/>
              </a:rPr>
              <a:t>Knowledge about oxygen and home oxygen</a:t>
            </a:r>
          </a:p>
          <a:p>
            <a:pPr marL="448056" indent="-384048" defTabSz="457207" fontAlgn="auto">
              <a:spcAft>
                <a:spcPts val="0"/>
              </a:spcAft>
              <a:buClr>
                <a:schemeClr val="bg2">
                  <a:lumMod val="40000"/>
                  <a:lumOff val="60000"/>
                </a:schemeClr>
              </a:buClr>
              <a:buFont typeface="Wingdings 2"/>
              <a:buChar char=""/>
              <a:defRPr/>
            </a:pPr>
            <a:endParaRPr lang="en-US" dirty="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A6796B98-A4F0-3648-8A1C-B5A60BEFA59B}"/>
              </a:ext>
            </a:extLst>
          </p:cNvPr>
          <p:cNvSpPr>
            <a:spLocks noGrp="1"/>
          </p:cNvSpPr>
          <p:nvPr>
            <p:ph type="title"/>
          </p:nvPr>
        </p:nvSpPr>
        <p:spPr>
          <a:xfrm>
            <a:off x="309563" y="411163"/>
            <a:ext cx="8524875" cy="388937"/>
          </a:xfrm>
        </p:spPr>
        <p:txBody>
          <a:bodyPr rtlCol="0">
            <a:normAutofit fontScale="90000"/>
          </a:bodyPr>
          <a:lstStyle/>
          <a:p>
            <a:pPr marL="484632" defTabSz="457207" fontAlgn="auto">
              <a:spcAft>
                <a:spcPts val="0"/>
              </a:spcAft>
              <a:defRPr/>
            </a:pPr>
            <a:r>
              <a:rPr lang="en-US" altLang="en-US" dirty="0">
                <a:solidFill>
                  <a:schemeClr val="accent1">
                    <a:tint val="83000"/>
                    <a:satMod val="150000"/>
                  </a:schemeClr>
                </a:solidFill>
                <a:ea typeface="ＭＳ Ｐゴシック" pitchFamily="34" charset="-128"/>
              </a:rPr>
              <a:t>Heart Failure</a:t>
            </a:r>
          </a:p>
        </p:txBody>
      </p:sp>
      <p:sp>
        <p:nvSpPr>
          <p:cNvPr id="7171" name="Content Placeholder 2">
            <a:extLst>
              <a:ext uri="{FF2B5EF4-FFF2-40B4-BE49-F238E27FC236}">
                <a16:creationId xmlns:a16="http://schemas.microsoft.com/office/drawing/2014/main" id="{B6F8200C-9B3A-AA41-AE68-3D39C469784C}"/>
              </a:ext>
            </a:extLst>
          </p:cNvPr>
          <p:cNvSpPr>
            <a:spLocks noGrp="1"/>
          </p:cNvSpPr>
          <p:nvPr>
            <p:ph idx="1"/>
          </p:nvPr>
        </p:nvSpPr>
        <p:spPr>
          <a:xfrm>
            <a:off x="346075" y="1352550"/>
            <a:ext cx="8509000" cy="5505450"/>
          </a:xfrm>
        </p:spPr>
        <p:txBody>
          <a:bodyPr rtlCol="0">
            <a:normAutofit lnSpcReduction="10000"/>
          </a:bodyPr>
          <a:lstStyle/>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A myocardial disease in which there is a problem with either the contraction of the heart or the filling of the heart</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Two Forms</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Systolic Failure</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Diastolic Failure</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The heart is unable to pump sufficient blood to meet the needs of the tissues for oxygen and other nutrients</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Characterized by:</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Fluid overload</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Inadequate tissue perfusion</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Progressive, lifelong disorder</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Managed with:</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Medications</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Lifestyle changes</a:t>
            </a:r>
          </a:p>
          <a:p>
            <a:pPr marL="448056" indent="-384048" defTabSz="457207" fontAlgn="auto">
              <a:spcAft>
                <a:spcPts val="0"/>
              </a:spcAft>
              <a:buClr>
                <a:schemeClr val="bg2">
                  <a:lumMod val="40000"/>
                  <a:lumOff val="60000"/>
                </a:schemeClr>
              </a:buClr>
              <a:buFont typeface="Wingdings 2"/>
              <a:buChar char=""/>
              <a:defRPr/>
            </a:pPr>
            <a:endParaRPr lang="en-US" dirty="0">
              <a:solidFill>
                <a:schemeClr val="tx1">
                  <a:lumMod val="75000"/>
                  <a:lumOff val="25000"/>
                </a:schemeClr>
              </a:solidFill>
              <a:latin typeface="Verdana" charset="0"/>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7" name="Picture 6">
            <a:extLst>
              <a:ext uri="{FF2B5EF4-FFF2-40B4-BE49-F238E27FC236}">
                <a16:creationId xmlns:a16="http://schemas.microsoft.com/office/drawing/2014/main" id="{47AD0E6A-6E11-604E-98A9-9CFEACF3A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7403-D12C-3C4F-A306-756BB52F948B}"/>
              </a:ext>
            </a:extLst>
          </p:cNvPr>
          <p:cNvSpPr>
            <a:spLocks noGrp="1"/>
          </p:cNvSpPr>
          <p:nvPr>
            <p:ph type="title"/>
          </p:nvPr>
        </p:nvSpPr>
        <p:spPr>
          <a:xfrm>
            <a:off x="0" y="355600"/>
            <a:ext cx="8905875" cy="1143000"/>
          </a:xfrm>
        </p:spPr>
        <p:txBody>
          <a:bodyPr rtlCol="0">
            <a:noAutofit/>
          </a:bodyPr>
          <a:lstStyle/>
          <a:p>
            <a:pPr marL="484632" defTabSz="457207" fontAlgn="auto">
              <a:spcAft>
                <a:spcPts val="0"/>
              </a:spcAft>
              <a:defRPr/>
            </a:pPr>
            <a:r>
              <a:rPr lang="en-US" dirty="0">
                <a:solidFill>
                  <a:schemeClr val="accent1">
                    <a:lumMod val="75000"/>
                  </a:schemeClr>
                </a:solidFill>
                <a:ea typeface="ＭＳ Ｐゴシック" pitchFamily="34" charset="-128"/>
                <a:cs typeface="Times New Roman" pitchFamily="18" charset="0"/>
                <a:sym typeface="Symbol" pitchFamily="18" charset="2"/>
              </a:rPr>
              <a:t>Acute vs. Chronic Heart Failure</a:t>
            </a:r>
          </a:p>
        </p:txBody>
      </p:sp>
      <p:sp>
        <p:nvSpPr>
          <p:cNvPr id="41986" name="Text Placeholder 2">
            <a:extLst>
              <a:ext uri="{FF2B5EF4-FFF2-40B4-BE49-F238E27FC236}">
                <a16:creationId xmlns:a16="http://schemas.microsoft.com/office/drawing/2014/main" id="{A01D6084-9BFC-3249-9E9E-BEF2534C51AC}"/>
              </a:ext>
            </a:extLst>
          </p:cNvPr>
          <p:cNvSpPr>
            <a:spLocks noGrp="1" noChangeArrowheads="1"/>
          </p:cNvSpPr>
          <p:nvPr>
            <p:ph type="body" idx="1"/>
          </p:nvPr>
        </p:nvSpPr>
        <p:spPr>
          <a:xfrm>
            <a:off x="441325" y="1498600"/>
            <a:ext cx="8235950" cy="5003800"/>
          </a:xfrm>
        </p:spPr>
        <p:txBody>
          <a:bodyPr/>
          <a:lstStyle/>
          <a:p>
            <a:pPr>
              <a:buFont typeface="Courier New" panose="02070309020205020404" pitchFamily="49" charset="0"/>
              <a:buChar char="o"/>
            </a:pPr>
            <a:r>
              <a:rPr lang="en-US" altLang="en-US" sz="2400">
                <a:cs typeface="Times New Roman" panose="02020603050405020304" pitchFamily="18" charset="0"/>
              </a:rPr>
              <a:t>Used to describe the onset and intensity of symptoms</a:t>
            </a:r>
          </a:p>
          <a:p>
            <a:pPr>
              <a:buFont typeface="Courier New" panose="02070309020205020404" pitchFamily="49" charset="0"/>
              <a:buChar char="o"/>
            </a:pPr>
            <a:r>
              <a:rPr lang="en-US" altLang="en-US" sz="2400">
                <a:cs typeface="Times New Roman" panose="02020603050405020304" pitchFamily="18" charset="0"/>
              </a:rPr>
              <a:t>Acute</a:t>
            </a:r>
          </a:p>
          <a:p>
            <a:pPr>
              <a:buFont typeface="Courier New" panose="02070309020205020404" pitchFamily="49" charset="0"/>
              <a:buChar char="o"/>
            </a:pPr>
            <a:r>
              <a:rPr lang="en-US" altLang="en-US" sz="2400">
                <a:cs typeface="Times New Roman" panose="02020603050405020304" pitchFamily="18" charset="0"/>
              </a:rPr>
              <a:t>Chronic</a:t>
            </a:r>
          </a:p>
          <a:p>
            <a:pPr>
              <a:buFont typeface="Courier New" panose="02070309020205020404" pitchFamily="49" charset="0"/>
              <a:buChar char="o"/>
            </a:pPr>
            <a:r>
              <a:rPr lang="en-US" altLang="en-US" sz="2400">
                <a:cs typeface="Times New Roman" panose="02020603050405020304" pitchFamily="18" charset="0"/>
              </a:rPr>
              <a:t>If the cause of acute symptoms are not reversed </a:t>
            </a:r>
            <a:r>
              <a:rPr lang="en-US" altLang="en-US" sz="2400">
                <a:cs typeface="Times New Roman" panose="02020603050405020304" pitchFamily="18" charset="0"/>
                <a:sym typeface="Wingdings" pitchFamily="2" charset="2"/>
              </a:rPr>
              <a:t> then heart failure becomes chronic</a:t>
            </a:r>
            <a:endParaRPr lang="en-US" altLang="en-US" sz="240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9FBBB0C-F7F0-2B40-A094-9687D4D2C446}"/>
              </a:ext>
            </a:extLst>
          </p:cNvPr>
          <p:cNvSpPr>
            <a:spLocks noGrp="1"/>
          </p:cNvSpPr>
          <p:nvPr>
            <p:ph type="title"/>
          </p:nvPr>
        </p:nvSpPr>
        <p:spPr>
          <a:xfrm>
            <a:off x="0" y="355600"/>
            <a:ext cx="8905875" cy="1143000"/>
          </a:xfrm>
        </p:spPr>
        <p:txBody>
          <a:bodyPr rtlCol="0">
            <a:noAutofit/>
          </a:bodyPr>
          <a:lstStyle/>
          <a:p>
            <a:pPr marL="484632" defTabSz="457207" fontAlgn="auto">
              <a:spcAft>
                <a:spcPts val="0"/>
              </a:spcAft>
              <a:defRPr/>
            </a:pPr>
            <a:r>
              <a:rPr lang="en-US" dirty="0">
                <a:solidFill>
                  <a:schemeClr val="accent1">
                    <a:lumMod val="75000"/>
                  </a:schemeClr>
                </a:solidFill>
                <a:ea typeface="ＭＳ Ｐゴシック" pitchFamily="34" charset="-128"/>
                <a:cs typeface="Times New Roman" pitchFamily="18" charset="0"/>
                <a:sym typeface="Symbol" pitchFamily="18" charset="2"/>
              </a:rPr>
              <a:t>Acute vs. Chronic Heart Failure cont.</a:t>
            </a:r>
          </a:p>
        </p:txBody>
      </p:sp>
      <p:sp>
        <p:nvSpPr>
          <p:cNvPr id="11" name="Content Placeholder 2">
            <a:extLst>
              <a:ext uri="{FF2B5EF4-FFF2-40B4-BE49-F238E27FC236}">
                <a16:creationId xmlns:a16="http://schemas.microsoft.com/office/drawing/2014/main" id="{E6BD45CC-EA97-6B49-91F8-06C55FC1B04F}"/>
              </a:ext>
            </a:extLst>
          </p:cNvPr>
          <p:cNvSpPr>
            <a:spLocks noGrp="1"/>
          </p:cNvSpPr>
          <p:nvPr>
            <p:ph idx="1"/>
          </p:nvPr>
        </p:nvSpPr>
        <p:spPr>
          <a:xfrm>
            <a:off x="304800" y="1976438"/>
            <a:ext cx="8601075" cy="4687887"/>
          </a:xfrm>
        </p:spPr>
        <p:txBody>
          <a:bodyPr rtlCol="0"/>
          <a:lstStyle/>
          <a:p>
            <a:pPr marL="448056" indent="-384048" defTabSz="457207" fontAlgn="auto">
              <a:spcAft>
                <a:spcPts val="0"/>
              </a:spcAft>
              <a:buClr>
                <a:schemeClr val="bg2">
                  <a:lumMod val="40000"/>
                  <a:lumOff val="60000"/>
                </a:schemeClr>
              </a:buClr>
              <a:buFont typeface="Wingdings 2"/>
              <a:buChar char=""/>
              <a:defRPr/>
            </a:pPr>
            <a:r>
              <a:rPr lang="en-US" sz="2000" dirty="0">
                <a:solidFill>
                  <a:schemeClr val="tx1">
                    <a:lumMod val="75000"/>
                    <a:lumOff val="25000"/>
                  </a:schemeClr>
                </a:solidFill>
                <a:ea typeface="Geneva" charset="-128"/>
              </a:rPr>
              <a:t>Acute Heart Failure</a:t>
            </a:r>
          </a:p>
          <a:p>
            <a:pPr marL="848112" lvl="1" indent="-384048" defTabSz="457207" fontAlgn="auto">
              <a:spcAft>
                <a:spcPts val="0"/>
              </a:spcAft>
              <a:buClr>
                <a:schemeClr val="bg2">
                  <a:lumMod val="40000"/>
                  <a:lumOff val="60000"/>
                </a:schemeClr>
              </a:buClr>
              <a:buFont typeface="Wingdings 2"/>
              <a:buChar char=""/>
              <a:defRPr/>
            </a:pPr>
            <a:r>
              <a:rPr lang="en-US" sz="1800" dirty="0">
                <a:solidFill>
                  <a:schemeClr val="tx1">
                    <a:lumMod val="75000"/>
                    <a:lumOff val="25000"/>
                  </a:schemeClr>
                </a:solidFill>
                <a:ea typeface="Geneva" charset="-128"/>
              </a:rPr>
              <a:t>Occurs suddenly</a:t>
            </a:r>
          </a:p>
          <a:p>
            <a:pPr marL="848112" lvl="1" indent="-384048" defTabSz="457207" fontAlgn="auto">
              <a:spcAft>
                <a:spcPts val="0"/>
              </a:spcAft>
              <a:buClr>
                <a:schemeClr val="bg2">
                  <a:lumMod val="40000"/>
                  <a:lumOff val="60000"/>
                </a:schemeClr>
              </a:buClr>
              <a:buFont typeface="Wingdings 2"/>
              <a:buChar char=""/>
              <a:defRPr/>
            </a:pPr>
            <a:r>
              <a:rPr lang="en-US" sz="1800" dirty="0">
                <a:solidFill>
                  <a:schemeClr val="tx1">
                    <a:lumMod val="75000"/>
                    <a:lumOff val="25000"/>
                  </a:schemeClr>
                </a:solidFill>
                <a:ea typeface="Geneva" charset="-128"/>
              </a:rPr>
              <a:t>Symptoms progressive</a:t>
            </a:r>
          </a:p>
          <a:p>
            <a:pPr marL="848112" lvl="1" indent="-384048" defTabSz="457207" fontAlgn="auto">
              <a:spcAft>
                <a:spcPts val="0"/>
              </a:spcAft>
              <a:buClr>
                <a:schemeClr val="bg2">
                  <a:lumMod val="40000"/>
                  <a:lumOff val="60000"/>
                </a:schemeClr>
              </a:buClr>
              <a:buFont typeface="Wingdings 2"/>
              <a:buChar char=""/>
              <a:defRPr/>
            </a:pPr>
            <a:r>
              <a:rPr lang="en-US" sz="1800" dirty="0">
                <a:solidFill>
                  <a:schemeClr val="tx1">
                    <a:lumMod val="75000"/>
                    <a:lumOff val="25000"/>
                  </a:schemeClr>
                </a:solidFill>
                <a:ea typeface="Geneva" charset="-128"/>
              </a:rPr>
              <a:t>Reverse the cause if possible</a:t>
            </a:r>
          </a:p>
          <a:p>
            <a:pPr marL="448056" indent="-384048" defTabSz="457207" fontAlgn="auto">
              <a:spcAft>
                <a:spcPts val="0"/>
              </a:spcAft>
              <a:buClr>
                <a:schemeClr val="bg2">
                  <a:lumMod val="40000"/>
                  <a:lumOff val="60000"/>
                </a:schemeClr>
              </a:buClr>
              <a:buFont typeface="Wingdings 2"/>
              <a:buChar char=""/>
              <a:defRPr/>
            </a:pPr>
            <a:r>
              <a:rPr lang="en-US" sz="2000" dirty="0">
                <a:solidFill>
                  <a:schemeClr val="tx1">
                    <a:lumMod val="75000"/>
                    <a:lumOff val="25000"/>
                  </a:schemeClr>
                </a:solidFill>
                <a:ea typeface="Geneva" charset="-128"/>
              </a:rPr>
              <a:t>Chronic Heart Failure</a:t>
            </a:r>
          </a:p>
          <a:p>
            <a:pPr marL="848112" lvl="1" indent="-384048" defTabSz="457207" fontAlgn="auto">
              <a:spcAft>
                <a:spcPts val="0"/>
              </a:spcAft>
              <a:buClr>
                <a:schemeClr val="bg2">
                  <a:lumMod val="40000"/>
                  <a:lumOff val="60000"/>
                </a:schemeClr>
              </a:buClr>
              <a:buFont typeface="Wingdings 2"/>
              <a:buChar char=""/>
              <a:defRPr/>
            </a:pPr>
            <a:r>
              <a:rPr lang="en-US" sz="1800" dirty="0">
                <a:solidFill>
                  <a:schemeClr val="tx1">
                    <a:lumMod val="75000"/>
                    <a:lumOff val="25000"/>
                  </a:schemeClr>
                </a:solidFill>
                <a:ea typeface="Geneva" charset="-128"/>
              </a:rPr>
              <a:t>Occurs over time</a:t>
            </a:r>
          </a:p>
          <a:p>
            <a:pPr marL="848112" lvl="1" indent="-384048" defTabSz="457207" fontAlgn="auto">
              <a:spcAft>
                <a:spcPts val="0"/>
              </a:spcAft>
              <a:buClr>
                <a:schemeClr val="bg2">
                  <a:lumMod val="40000"/>
                  <a:lumOff val="60000"/>
                </a:schemeClr>
              </a:buClr>
              <a:buFont typeface="Wingdings 2"/>
              <a:buChar char=""/>
              <a:defRPr/>
            </a:pPr>
            <a:r>
              <a:rPr lang="en-US" sz="1800" dirty="0">
                <a:solidFill>
                  <a:schemeClr val="tx1">
                    <a:lumMod val="75000"/>
                    <a:lumOff val="25000"/>
                  </a:schemeClr>
                </a:solidFill>
                <a:ea typeface="Geneva" charset="-128"/>
              </a:rPr>
              <a:t>Symptoms represent patient’s baseline</a:t>
            </a:r>
          </a:p>
          <a:p>
            <a:pPr marL="848112" lvl="1" indent="-384048" defTabSz="457207" fontAlgn="auto">
              <a:spcAft>
                <a:spcPts val="0"/>
              </a:spcAft>
              <a:buClr>
                <a:schemeClr val="bg2">
                  <a:lumMod val="40000"/>
                  <a:lumOff val="60000"/>
                </a:schemeClr>
              </a:buClr>
              <a:buFont typeface="Wingdings 2"/>
              <a:buChar char=""/>
              <a:defRPr/>
            </a:pPr>
            <a:r>
              <a:rPr lang="en-US" sz="1800" dirty="0">
                <a:solidFill>
                  <a:schemeClr val="tx1">
                    <a:lumMod val="75000"/>
                    <a:lumOff val="25000"/>
                  </a:schemeClr>
                </a:solidFill>
                <a:ea typeface="Geneva" charset="-128"/>
              </a:rPr>
              <a:t>Symptoms don’t disappear</a:t>
            </a:r>
          </a:p>
          <a:p>
            <a:pPr marL="848112" lvl="1" indent="-384048" defTabSz="457207" fontAlgn="auto">
              <a:spcAft>
                <a:spcPts val="0"/>
              </a:spcAft>
              <a:buClr>
                <a:schemeClr val="bg2">
                  <a:lumMod val="40000"/>
                  <a:lumOff val="60000"/>
                </a:schemeClr>
              </a:buClr>
              <a:buFont typeface="Wingdings 2"/>
              <a:buChar char=""/>
              <a:defRPr/>
            </a:pPr>
            <a:r>
              <a:rPr lang="en-US" sz="1800" dirty="0">
                <a:solidFill>
                  <a:schemeClr val="tx1">
                    <a:lumMod val="75000"/>
                    <a:lumOff val="25000"/>
                  </a:schemeClr>
                </a:solidFill>
                <a:ea typeface="Geneva" charset="-128"/>
              </a:rPr>
              <a:t>Stable periods interrupted by acute episodes</a:t>
            </a:r>
            <a:endParaRPr lang="en-US" sz="1800" dirty="0">
              <a:solidFill>
                <a:schemeClr val="accent2">
                  <a:lumMod val="40000"/>
                  <a:lumOff val="60000"/>
                </a:schemeClr>
              </a:solidFill>
              <a:ea typeface="+mn-ea"/>
            </a:endParaRPr>
          </a:p>
          <a:p>
            <a:pPr marL="457200" lvl="1" indent="0" defTabSz="457207" fontAlgn="auto">
              <a:spcAft>
                <a:spcPts val="0"/>
              </a:spcAft>
              <a:buClr>
                <a:schemeClr val="bg2">
                  <a:lumMod val="40000"/>
                  <a:lumOff val="60000"/>
                </a:schemeClr>
              </a:buClr>
              <a:buFontTx/>
              <a:buNone/>
              <a:defRPr/>
            </a:pPr>
            <a:endParaRPr lang="en-US" dirty="0">
              <a:solidFill>
                <a:schemeClr val="tx1">
                  <a:lumMod val="75000"/>
                  <a:lumOff val="25000"/>
                </a:schemeClr>
              </a:solidFill>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solidFill>
                <a:schemeClr val="tx1">
                  <a:lumMod val="75000"/>
                  <a:lumOff val="25000"/>
                </a:schemeClr>
              </a:solidFill>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solidFill>
                <a:schemeClr val="tx1">
                  <a:lumMod val="75000"/>
                  <a:lumOff val="25000"/>
                </a:schemeClr>
              </a:solidFill>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solidFill>
                <a:schemeClr val="tx1">
                  <a:lumMod val="75000"/>
                  <a:lumOff val="25000"/>
                </a:schemeClr>
              </a:solidFill>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0FD3-AC3F-2140-BDA6-70A3D35FB492}"/>
              </a:ext>
            </a:extLst>
          </p:cNvPr>
          <p:cNvSpPr>
            <a:spLocks noGrp="1"/>
          </p:cNvSpPr>
          <p:nvPr>
            <p:ph type="title"/>
          </p:nvPr>
        </p:nvSpPr>
        <p:spPr/>
        <p:txBody>
          <a:bodyPr rtlCol="0">
            <a:noAutofit/>
          </a:bodyPr>
          <a:lstStyle/>
          <a:p>
            <a:pPr marL="484632" defTabSz="457207" fontAlgn="auto">
              <a:spcAft>
                <a:spcPts val="0"/>
              </a:spcAft>
              <a:defRPr/>
            </a:pPr>
            <a:r>
              <a:rPr lang="en-US" dirty="0">
                <a:solidFill>
                  <a:schemeClr val="accent1">
                    <a:lumMod val="75000"/>
                  </a:schemeClr>
                </a:solidFill>
              </a:rPr>
              <a:t>NCLEX Question</a:t>
            </a:r>
          </a:p>
        </p:txBody>
      </p:sp>
      <p:sp>
        <p:nvSpPr>
          <p:cNvPr id="46082" name="Text Placeholder 2">
            <a:extLst>
              <a:ext uri="{FF2B5EF4-FFF2-40B4-BE49-F238E27FC236}">
                <a16:creationId xmlns:a16="http://schemas.microsoft.com/office/drawing/2014/main" id="{CF2CC150-17E8-7749-8EC1-341A8E0FE3A3}"/>
              </a:ext>
            </a:extLst>
          </p:cNvPr>
          <p:cNvSpPr>
            <a:spLocks noGrp="1" noChangeArrowheads="1"/>
          </p:cNvSpPr>
          <p:nvPr>
            <p:ph type="body" idx="1"/>
          </p:nvPr>
        </p:nvSpPr>
        <p:spPr>
          <a:xfrm>
            <a:off x="258763" y="1504950"/>
            <a:ext cx="8401050" cy="4900613"/>
          </a:xfrm>
        </p:spPr>
        <p:txBody>
          <a:bodyPr/>
          <a:lstStyle/>
          <a:p>
            <a:r>
              <a:rPr lang="en-US" altLang="en-US">
                <a:ea typeface="ＭＳ Ｐゴシック" panose="020B0600070205080204" pitchFamily="34" charset="-128"/>
              </a:rPr>
              <a:t>A 56-year-old male presented to the emergency department with chest pain and shortness of breath that occurred suddenly. He was admitted to the unit for management of a myocardial infarction and heart failure. Measurement of his heart size and ejection fraction (EF) at the catheterization showed an EF of 30% and a normal size heart. Which of the following statements best describes acute heart failure?</a:t>
            </a:r>
          </a:p>
          <a:p>
            <a:pPr lvl="1"/>
            <a:r>
              <a:rPr lang="en-US" altLang="en-US" sz="2000">
                <a:ea typeface="ＭＳ Ｐゴシック" panose="020B0600070205080204" pitchFamily="34" charset="-128"/>
              </a:rPr>
              <a:t>A. Symptoms develop gradually over months.</a:t>
            </a:r>
          </a:p>
          <a:p>
            <a:pPr lvl="1"/>
            <a:r>
              <a:rPr lang="en-US" altLang="en-US" sz="2000">
                <a:ea typeface="ＭＳ Ｐゴシック" panose="020B0600070205080204" pitchFamily="34" charset="-128"/>
              </a:rPr>
              <a:t>B. Symptoms develop quickly over hours to days.</a:t>
            </a:r>
          </a:p>
          <a:p>
            <a:pPr lvl="1"/>
            <a:r>
              <a:rPr lang="en-US" altLang="en-US" sz="2000">
                <a:ea typeface="ＭＳ Ｐゴシック" panose="020B0600070205080204" pitchFamily="34" charset="-128"/>
              </a:rPr>
              <a:t>C. Symptoms occur with exertion.</a:t>
            </a:r>
          </a:p>
          <a:p>
            <a:pPr lvl="1"/>
            <a:r>
              <a:rPr lang="en-US" altLang="en-US" sz="2000">
                <a:ea typeface="ＭＳ Ｐゴシック" panose="020B0600070205080204" pitchFamily="34" charset="-128"/>
              </a:rPr>
              <a:t>D. Symptoms are minimal even with exertion.</a:t>
            </a:r>
          </a:p>
          <a:p>
            <a:endParaRPr lang="en-US" altLang="en-US" sz="180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58EB608C-53F9-DE48-9A35-284117BE7D88}"/>
              </a:ext>
            </a:extLst>
          </p:cNvPr>
          <p:cNvSpPr>
            <a:spLocks noGrp="1"/>
          </p:cNvSpPr>
          <p:nvPr>
            <p:ph type="title"/>
          </p:nvPr>
        </p:nvSpPr>
        <p:spPr>
          <a:xfrm>
            <a:off x="182563" y="346075"/>
            <a:ext cx="8777287" cy="820738"/>
          </a:xfrm>
        </p:spPr>
        <p:txBody>
          <a:bodyPr rtlCol="0">
            <a:noAutofit/>
          </a:bodyPr>
          <a:lstStyle/>
          <a:p>
            <a:pPr marL="484632" defTabSz="457207" fontAlgn="auto">
              <a:spcAft>
                <a:spcPts val="0"/>
              </a:spcAft>
              <a:defRPr/>
            </a:pPr>
            <a:r>
              <a:rPr lang="en-US" altLang="en-US" sz="3200" dirty="0">
                <a:solidFill>
                  <a:schemeClr val="accent1">
                    <a:tint val="83000"/>
                    <a:satMod val="150000"/>
                  </a:schemeClr>
                </a:solidFill>
                <a:ea typeface="ＭＳ Ｐゴシック" pitchFamily="34" charset="-128"/>
              </a:rPr>
              <a:t>Right-Sided vs. Left-Sided Heart Failure</a:t>
            </a:r>
          </a:p>
        </p:txBody>
      </p:sp>
      <p:sp>
        <p:nvSpPr>
          <p:cNvPr id="3" name="Content Placeholder 2">
            <a:extLst>
              <a:ext uri="{FF2B5EF4-FFF2-40B4-BE49-F238E27FC236}">
                <a16:creationId xmlns:a16="http://schemas.microsoft.com/office/drawing/2014/main" id="{5FBFF15D-1203-8148-99C0-F567CE24C44E}"/>
              </a:ext>
            </a:extLst>
          </p:cNvPr>
          <p:cNvSpPr>
            <a:spLocks noGrp="1"/>
          </p:cNvSpPr>
          <p:nvPr>
            <p:ph idx="1"/>
          </p:nvPr>
        </p:nvSpPr>
        <p:spPr>
          <a:xfrm>
            <a:off x="341313" y="1257300"/>
            <a:ext cx="8459787" cy="5345113"/>
          </a:xfrm>
        </p:spPr>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sz="2400" dirty="0">
                <a:solidFill>
                  <a:schemeClr val="tx1">
                    <a:lumMod val="75000"/>
                    <a:lumOff val="25000"/>
                  </a:schemeClr>
                </a:solidFill>
                <a:ea typeface="Geneva" charset="-128"/>
              </a:rPr>
              <a:t>Right-sided heart failure</a:t>
            </a:r>
          </a:p>
          <a:p>
            <a:pPr marL="822960" lvl="1" indent="-285755" defTabSz="457207" fontAlgn="auto">
              <a:spcAft>
                <a:spcPts val="0"/>
              </a:spcAft>
              <a:buClr>
                <a:schemeClr val="bg2">
                  <a:lumMod val="40000"/>
                  <a:lumOff val="60000"/>
                </a:schemeClr>
              </a:buClr>
              <a:buFont typeface="Verdana"/>
              <a:buChar char="›"/>
              <a:defRPr/>
            </a:pPr>
            <a:r>
              <a:rPr lang="en-US" sz="2000" dirty="0">
                <a:solidFill>
                  <a:schemeClr val="tx1">
                    <a:lumMod val="75000"/>
                    <a:lumOff val="25000"/>
                  </a:schemeClr>
                </a:solidFill>
                <a:ea typeface="+mn-ea"/>
              </a:rPr>
              <a:t>Inability of the right ventricle to fill or eject sufficient blood into the peripheral tissues </a:t>
            </a:r>
            <a:r>
              <a:rPr lang="en-US" sz="2000" dirty="0">
                <a:solidFill>
                  <a:schemeClr val="tx1">
                    <a:lumMod val="75000"/>
                    <a:lumOff val="25000"/>
                  </a:schemeClr>
                </a:solidFill>
                <a:ea typeface="+mn-ea"/>
                <a:sym typeface="Wingdings" panose="05000000000000000000" pitchFamily="2" charset="2"/>
              </a:rPr>
              <a:t> </a:t>
            </a:r>
            <a:r>
              <a:rPr lang="en-US" sz="2000" dirty="0">
                <a:solidFill>
                  <a:schemeClr val="tx1">
                    <a:lumMod val="75000"/>
                    <a:lumOff val="25000"/>
                  </a:schemeClr>
                </a:solidFill>
                <a:ea typeface="+mn-ea"/>
              </a:rPr>
              <a:t>blood backs up and results in congestion in venous system</a:t>
            </a:r>
          </a:p>
          <a:p>
            <a:pPr marL="448056" indent="-384048" defTabSz="457207" fontAlgn="auto">
              <a:spcAft>
                <a:spcPts val="0"/>
              </a:spcAft>
              <a:buClr>
                <a:schemeClr val="bg2">
                  <a:lumMod val="40000"/>
                  <a:lumOff val="60000"/>
                </a:schemeClr>
              </a:buClr>
              <a:buFont typeface="Wingdings 2"/>
              <a:buChar char=""/>
              <a:defRPr/>
            </a:pPr>
            <a:r>
              <a:rPr lang="en-US" sz="2400" dirty="0">
                <a:solidFill>
                  <a:schemeClr val="tx1">
                    <a:lumMod val="75000"/>
                    <a:lumOff val="25000"/>
                  </a:schemeClr>
                </a:solidFill>
                <a:ea typeface="Geneva" charset="-128"/>
              </a:rPr>
              <a:t>Left-sided heart failure (most common)</a:t>
            </a:r>
          </a:p>
          <a:p>
            <a:pPr marL="822960" lvl="1" indent="-285755" defTabSz="457207" fontAlgn="auto">
              <a:spcAft>
                <a:spcPts val="0"/>
              </a:spcAft>
              <a:buClr>
                <a:schemeClr val="bg2">
                  <a:lumMod val="40000"/>
                  <a:lumOff val="60000"/>
                </a:schemeClr>
              </a:buClr>
              <a:buFont typeface="Verdana"/>
              <a:buChar char="›"/>
              <a:defRPr/>
            </a:pPr>
            <a:r>
              <a:rPr lang="en-US" sz="2000" dirty="0">
                <a:solidFill>
                  <a:schemeClr val="tx1">
                    <a:lumMod val="75000"/>
                    <a:lumOff val="25000"/>
                  </a:schemeClr>
                </a:solidFill>
                <a:ea typeface="+mn-ea"/>
              </a:rPr>
              <a:t>Left ventricle cannot effectively pump blood out of the ventricle </a:t>
            </a:r>
            <a:r>
              <a:rPr lang="en-US" sz="2000" dirty="0">
                <a:solidFill>
                  <a:schemeClr val="tx1">
                    <a:lumMod val="75000"/>
                    <a:lumOff val="25000"/>
                  </a:schemeClr>
                </a:solidFill>
                <a:ea typeface="+mn-ea"/>
                <a:sym typeface="Wingdings" panose="05000000000000000000" pitchFamily="2" charset="2"/>
              </a:rPr>
              <a:t></a:t>
            </a:r>
            <a:r>
              <a:rPr lang="en-US" sz="2000" dirty="0">
                <a:solidFill>
                  <a:schemeClr val="tx1">
                    <a:lumMod val="75000"/>
                    <a:lumOff val="25000"/>
                  </a:schemeClr>
                </a:solidFill>
                <a:ea typeface="+mn-ea"/>
              </a:rPr>
              <a:t> blood backs up and results in congestion in pulmonary system</a:t>
            </a:r>
          </a:p>
          <a:p>
            <a:pPr marL="822960" lvl="1" indent="-285755" defTabSz="457207" fontAlgn="auto">
              <a:spcAft>
                <a:spcPts val="0"/>
              </a:spcAft>
              <a:buClr>
                <a:schemeClr val="bg2">
                  <a:lumMod val="40000"/>
                  <a:lumOff val="60000"/>
                </a:schemeClr>
              </a:buClr>
              <a:buFont typeface="Verdana"/>
              <a:buChar char="›"/>
              <a:defRPr/>
            </a:pPr>
            <a:endParaRPr lang="en-US" sz="2000" dirty="0">
              <a:solidFill>
                <a:schemeClr val="tx1">
                  <a:lumMod val="75000"/>
                  <a:lumOff val="25000"/>
                </a:schemeClr>
              </a:solidFill>
              <a:ea typeface="+mn-ea"/>
            </a:endParaRPr>
          </a:p>
          <a:p>
            <a:pPr marL="457200" lvl="1" indent="0" defTabSz="457207" fontAlgn="auto">
              <a:spcAft>
                <a:spcPts val="0"/>
              </a:spcAft>
              <a:buClr>
                <a:schemeClr val="bg2">
                  <a:lumMod val="40000"/>
                  <a:lumOff val="60000"/>
                </a:schemeClr>
              </a:buClr>
              <a:buFontTx/>
              <a:buNone/>
              <a:defRPr/>
            </a:pPr>
            <a:r>
              <a:rPr lang="en-US" sz="2000" i="1" dirty="0">
                <a:solidFill>
                  <a:schemeClr val="accent2">
                    <a:lumMod val="40000"/>
                    <a:lumOff val="60000"/>
                  </a:schemeClr>
                </a:solidFill>
                <a:ea typeface="+mn-ea"/>
              </a:rPr>
              <a:t>**Remember</a:t>
            </a:r>
            <a:r>
              <a:rPr lang="en-US" sz="2000" dirty="0">
                <a:solidFill>
                  <a:schemeClr val="accent2">
                    <a:lumMod val="40000"/>
                    <a:lumOff val="60000"/>
                  </a:schemeClr>
                </a:solidFill>
                <a:ea typeface="+mn-ea"/>
              </a:rPr>
              <a:t> in chronic HF patients may have both.</a:t>
            </a:r>
          </a:p>
          <a:p>
            <a:pPr marL="457200" lvl="1" indent="0" defTabSz="457207" fontAlgn="auto">
              <a:spcAft>
                <a:spcPts val="0"/>
              </a:spcAft>
              <a:buClr>
                <a:schemeClr val="bg2">
                  <a:lumMod val="40000"/>
                  <a:lumOff val="60000"/>
                </a:schemeClr>
              </a:buClr>
              <a:buFontTx/>
              <a:buNone/>
              <a:defRPr/>
            </a:pPr>
            <a:endParaRPr lang="en-US" dirty="0">
              <a:solidFill>
                <a:schemeClr val="tx1">
                  <a:lumMod val="75000"/>
                  <a:lumOff val="25000"/>
                </a:schemeClr>
              </a:solidFill>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solidFill>
                <a:schemeClr val="tx1">
                  <a:lumMod val="75000"/>
                  <a:lumOff val="25000"/>
                </a:schemeClr>
              </a:solidFill>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solidFill>
                <a:schemeClr val="tx1">
                  <a:lumMod val="75000"/>
                  <a:lumOff val="25000"/>
                </a:schemeClr>
              </a:solidFill>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solidFill>
                <a:schemeClr val="tx1">
                  <a:lumMod val="75000"/>
                  <a:lumOff val="25000"/>
                </a:schemeClr>
              </a:solidFill>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itle 3">
            <a:extLst>
              <a:ext uri="{FF2B5EF4-FFF2-40B4-BE49-F238E27FC236}">
                <a16:creationId xmlns:a16="http://schemas.microsoft.com/office/drawing/2014/main" id="{B0887466-B331-F844-B218-37228EB6BA51}"/>
              </a:ext>
            </a:extLst>
          </p:cNvPr>
          <p:cNvSpPr>
            <a:spLocks noGrp="1"/>
          </p:cNvSpPr>
          <p:nvPr>
            <p:ph type="title"/>
          </p:nvPr>
        </p:nvSpPr>
        <p:spPr>
          <a:xfrm>
            <a:off x="217488" y="296863"/>
            <a:ext cx="8540750" cy="1398587"/>
          </a:xfrm>
        </p:spPr>
        <p:txBody>
          <a:bodyPr rtlCol="0">
            <a:noAutofit/>
          </a:bodyPr>
          <a:lstStyle/>
          <a:p>
            <a:pPr algn="ctr" defTabSz="457207" fontAlgn="auto">
              <a:spcAft>
                <a:spcPts val="0"/>
              </a:spcAft>
              <a:defRPr/>
            </a:pPr>
            <a:r>
              <a:rPr lang="en-US" altLang="en-US" sz="3200" dirty="0">
                <a:solidFill>
                  <a:schemeClr val="accent1">
                    <a:tint val="83000"/>
                    <a:satMod val="150000"/>
                  </a:schemeClr>
                </a:solidFill>
              </a:rPr>
              <a:t>Clinical Manifestations</a:t>
            </a:r>
            <a:br>
              <a:rPr lang="en-US" altLang="en-US" sz="3200" dirty="0">
                <a:solidFill>
                  <a:schemeClr val="accent1">
                    <a:tint val="83000"/>
                    <a:satMod val="150000"/>
                  </a:schemeClr>
                </a:solidFill>
              </a:rPr>
            </a:br>
            <a:r>
              <a:rPr lang="en-US" altLang="en-US" sz="3200" dirty="0">
                <a:solidFill>
                  <a:schemeClr val="accent1">
                    <a:tint val="83000"/>
                    <a:satMod val="150000"/>
                  </a:schemeClr>
                </a:solidFill>
              </a:rPr>
              <a:t>Right-Sided vs. Left-Sided Heart Failure</a:t>
            </a:r>
          </a:p>
        </p:txBody>
      </p:sp>
      <p:sp>
        <p:nvSpPr>
          <p:cNvPr id="29699" name="Content Placeholder 7">
            <a:extLst>
              <a:ext uri="{FF2B5EF4-FFF2-40B4-BE49-F238E27FC236}">
                <a16:creationId xmlns:a16="http://schemas.microsoft.com/office/drawing/2014/main" id="{D3EF61B7-CF69-BD42-B71B-9FCCF690C609}"/>
              </a:ext>
            </a:extLst>
          </p:cNvPr>
          <p:cNvSpPr>
            <a:spLocks noGrp="1"/>
          </p:cNvSpPr>
          <p:nvPr>
            <p:ph sz="half" idx="1"/>
          </p:nvPr>
        </p:nvSpPr>
        <p:spPr>
          <a:xfrm>
            <a:off x="725488" y="1544638"/>
            <a:ext cx="8032750" cy="5016500"/>
          </a:xfrm>
        </p:spPr>
        <p:txBody>
          <a:bodyPr rtlCol="0">
            <a:normAutofit lnSpcReduction="10000"/>
          </a:bodyPr>
          <a:lstStyle/>
          <a:p>
            <a:pPr marL="342906" indent="-342906" defTabSz="457207" fontAlgn="auto">
              <a:spcAft>
                <a:spcPts val="0"/>
              </a:spcAft>
              <a:buClr>
                <a:schemeClr val="bg2">
                  <a:lumMod val="40000"/>
                  <a:lumOff val="60000"/>
                </a:schemeClr>
              </a:buClr>
              <a:buFont typeface="Wingdings 3" charset="2"/>
              <a:buChar char=""/>
              <a:defRPr/>
            </a:pPr>
            <a:r>
              <a:rPr lang="en-US" dirty="0"/>
              <a:t>Right-Sided</a:t>
            </a:r>
          </a:p>
          <a:p>
            <a:pPr marL="742962" lvl="1" indent="-285755" defTabSz="457207" fontAlgn="auto">
              <a:spcAft>
                <a:spcPts val="0"/>
              </a:spcAft>
              <a:buClr>
                <a:schemeClr val="bg2">
                  <a:lumMod val="40000"/>
                  <a:lumOff val="60000"/>
                </a:schemeClr>
              </a:buClr>
              <a:buFont typeface="Wingdings 3" charset="2"/>
              <a:buChar char=""/>
              <a:defRPr/>
            </a:pPr>
            <a:r>
              <a:rPr lang="en-US" dirty="0"/>
              <a:t>Viscera and peripheral congestion</a:t>
            </a:r>
          </a:p>
          <a:p>
            <a:pPr marL="742962" lvl="1" indent="-285755" defTabSz="457207" fontAlgn="auto">
              <a:spcAft>
                <a:spcPts val="0"/>
              </a:spcAft>
              <a:buClr>
                <a:schemeClr val="bg2">
                  <a:lumMod val="40000"/>
                  <a:lumOff val="60000"/>
                </a:schemeClr>
              </a:buClr>
              <a:buFont typeface="Wingdings 3" charset="2"/>
              <a:buChar char=""/>
              <a:defRPr/>
            </a:pPr>
            <a:r>
              <a:rPr lang="en-US" dirty="0"/>
              <a:t>Jugular venous distention (JVD)</a:t>
            </a:r>
          </a:p>
          <a:p>
            <a:pPr marL="742962" lvl="1" indent="-285755" defTabSz="457207" fontAlgn="auto">
              <a:spcAft>
                <a:spcPts val="0"/>
              </a:spcAft>
              <a:buClr>
                <a:schemeClr val="bg2">
                  <a:lumMod val="40000"/>
                  <a:lumOff val="60000"/>
                </a:schemeClr>
              </a:buClr>
              <a:buFont typeface="Wingdings 3" charset="2"/>
              <a:buChar char=""/>
              <a:defRPr/>
            </a:pPr>
            <a:r>
              <a:rPr lang="en-US" dirty="0"/>
              <a:t>Dependent edema</a:t>
            </a:r>
          </a:p>
          <a:p>
            <a:pPr marL="742962" lvl="1" indent="-285755" defTabSz="457207" fontAlgn="auto">
              <a:spcAft>
                <a:spcPts val="0"/>
              </a:spcAft>
              <a:buClr>
                <a:schemeClr val="bg2">
                  <a:lumMod val="40000"/>
                  <a:lumOff val="60000"/>
                </a:schemeClr>
              </a:buClr>
              <a:buFont typeface="Wingdings 3" charset="2"/>
              <a:buChar char=""/>
              <a:defRPr/>
            </a:pPr>
            <a:r>
              <a:rPr lang="en-US" dirty="0"/>
              <a:t>Hepatomegaly</a:t>
            </a:r>
          </a:p>
          <a:p>
            <a:pPr marL="742962" lvl="1" indent="-285755" defTabSz="457207" fontAlgn="auto">
              <a:spcAft>
                <a:spcPts val="0"/>
              </a:spcAft>
              <a:buClr>
                <a:schemeClr val="bg2">
                  <a:lumMod val="40000"/>
                  <a:lumOff val="60000"/>
                </a:schemeClr>
              </a:buClr>
              <a:buFont typeface="Wingdings 3" charset="2"/>
              <a:buChar char=""/>
              <a:defRPr/>
            </a:pPr>
            <a:r>
              <a:rPr lang="en-US" dirty="0"/>
              <a:t>Ascites</a:t>
            </a:r>
          </a:p>
          <a:p>
            <a:pPr marL="742962" lvl="1" indent="-285755" defTabSz="457207" fontAlgn="auto">
              <a:spcAft>
                <a:spcPts val="0"/>
              </a:spcAft>
              <a:buClr>
                <a:schemeClr val="bg2">
                  <a:lumMod val="40000"/>
                  <a:lumOff val="60000"/>
                </a:schemeClr>
              </a:buClr>
              <a:buFont typeface="Wingdings 3" charset="2"/>
              <a:buChar char=""/>
              <a:defRPr/>
            </a:pPr>
            <a:r>
              <a:rPr lang="en-US" dirty="0"/>
              <a:t>Weight gain</a:t>
            </a:r>
          </a:p>
          <a:p>
            <a:pPr marL="342906" indent="-342906" defTabSz="457207" fontAlgn="auto">
              <a:spcAft>
                <a:spcPts val="0"/>
              </a:spcAft>
              <a:buClr>
                <a:schemeClr val="bg2">
                  <a:lumMod val="40000"/>
                  <a:lumOff val="60000"/>
                </a:schemeClr>
              </a:buClr>
              <a:buFont typeface="Wingdings 3" charset="2"/>
              <a:buChar char=""/>
              <a:defRPr/>
            </a:pPr>
            <a:r>
              <a:rPr lang="en-US" dirty="0"/>
              <a:t>Left-Sided</a:t>
            </a:r>
          </a:p>
          <a:p>
            <a:pPr marL="742962" lvl="1" indent="-285755" defTabSz="457207" fontAlgn="auto">
              <a:spcAft>
                <a:spcPts val="0"/>
              </a:spcAft>
              <a:buClr>
                <a:schemeClr val="bg2">
                  <a:lumMod val="40000"/>
                  <a:lumOff val="60000"/>
                </a:schemeClr>
              </a:buClr>
              <a:buFont typeface="Wingdings 3" charset="2"/>
              <a:buChar char=""/>
              <a:defRPr/>
            </a:pPr>
            <a:r>
              <a:rPr lang="en-US" dirty="0"/>
              <a:t>Pulmonary congestion, crackles</a:t>
            </a:r>
          </a:p>
          <a:p>
            <a:pPr marL="742962" lvl="1" indent="-285755" defTabSz="457207" fontAlgn="auto">
              <a:spcAft>
                <a:spcPts val="0"/>
              </a:spcAft>
              <a:buClr>
                <a:schemeClr val="bg2">
                  <a:lumMod val="40000"/>
                  <a:lumOff val="60000"/>
                </a:schemeClr>
              </a:buClr>
              <a:buFont typeface="Wingdings 3" charset="2"/>
              <a:buChar char=""/>
              <a:defRPr/>
            </a:pPr>
            <a:r>
              <a:rPr lang="en-US" dirty="0"/>
              <a:t>Ventricular gallop</a:t>
            </a:r>
          </a:p>
          <a:p>
            <a:pPr marL="742962" lvl="1" indent="-285755" defTabSz="457207" fontAlgn="auto">
              <a:spcAft>
                <a:spcPts val="0"/>
              </a:spcAft>
              <a:buClr>
                <a:schemeClr val="bg2">
                  <a:lumMod val="40000"/>
                  <a:lumOff val="60000"/>
                </a:schemeClr>
              </a:buClr>
              <a:buFont typeface="Wingdings 3" charset="2"/>
              <a:buChar char=""/>
              <a:defRPr/>
            </a:pPr>
            <a:r>
              <a:rPr lang="en-US" dirty="0"/>
              <a:t>Dyspnea on exertion (DOE)</a:t>
            </a:r>
          </a:p>
          <a:p>
            <a:pPr marL="742962" lvl="1" indent="-285755" defTabSz="457207" fontAlgn="auto">
              <a:spcAft>
                <a:spcPts val="0"/>
              </a:spcAft>
              <a:buClr>
                <a:schemeClr val="bg2">
                  <a:lumMod val="40000"/>
                  <a:lumOff val="60000"/>
                </a:schemeClr>
              </a:buClr>
              <a:buFont typeface="Wingdings 3" charset="2"/>
              <a:buChar char=""/>
              <a:defRPr/>
            </a:pPr>
            <a:r>
              <a:rPr lang="en-US" dirty="0"/>
              <a:t>Orthopnea</a:t>
            </a:r>
          </a:p>
          <a:p>
            <a:pPr marL="742962" lvl="1" indent="-285755" defTabSz="457207" fontAlgn="auto">
              <a:spcAft>
                <a:spcPts val="0"/>
              </a:spcAft>
              <a:buClr>
                <a:schemeClr val="bg2">
                  <a:lumMod val="40000"/>
                  <a:lumOff val="60000"/>
                </a:schemeClr>
              </a:buClr>
              <a:buFont typeface="Wingdings 3" charset="2"/>
              <a:buChar char=""/>
              <a:defRPr/>
            </a:pPr>
            <a:r>
              <a:rPr lang="en-US" dirty="0"/>
              <a:t>Dry, nonproductive cough initially</a:t>
            </a:r>
          </a:p>
          <a:p>
            <a:pPr marL="742962" lvl="1" indent="-285755" defTabSz="457207" fontAlgn="auto">
              <a:spcAft>
                <a:spcPts val="0"/>
              </a:spcAft>
              <a:buClr>
                <a:schemeClr val="bg2">
                  <a:lumMod val="40000"/>
                  <a:lumOff val="60000"/>
                </a:schemeClr>
              </a:buClr>
              <a:buFont typeface="Wingdings 3" charset="2"/>
              <a:buChar char=""/>
              <a:defRPr/>
            </a:pPr>
            <a:r>
              <a:rPr lang="en-US" dirty="0"/>
              <a:t>Oliguria </a:t>
            </a:r>
          </a:p>
          <a:p>
            <a:pPr marL="742962" lvl="1" indent="-285755" defTabSz="457207"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6">
            <a:extLst>
              <a:ext uri="{FF2B5EF4-FFF2-40B4-BE49-F238E27FC236}">
                <a16:creationId xmlns:a16="http://schemas.microsoft.com/office/drawing/2014/main" id="{5B2BB4FB-F99E-3148-AA4E-53073CF81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3" name="Picture 1">
            <a:extLst>
              <a:ext uri="{FF2B5EF4-FFF2-40B4-BE49-F238E27FC236}">
                <a16:creationId xmlns:a16="http://schemas.microsoft.com/office/drawing/2014/main" id="{B6FCCF3B-0836-484C-A3B7-519B6E1CF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F7D6648-A423-EE46-A2D7-AE953A77DE33}"/>
              </a:ext>
            </a:extLst>
          </p:cNvPr>
          <p:cNvSpPr>
            <a:spLocks noGrp="1"/>
          </p:cNvSpPr>
          <p:nvPr>
            <p:ph type="title"/>
          </p:nvPr>
        </p:nvSpPr>
        <p:spPr>
          <a:xfrm>
            <a:off x="430213" y="830263"/>
            <a:ext cx="8524875" cy="395287"/>
          </a:xfrm>
        </p:spPr>
        <p:txBody>
          <a:bodyPr rtlCol="0">
            <a:normAutofit fontScale="90000"/>
          </a:bodyPr>
          <a:lstStyle/>
          <a:p>
            <a:pPr marL="484632" defTabSz="457207" fontAlgn="auto">
              <a:spcAft>
                <a:spcPts val="0"/>
              </a:spcAft>
              <a:defRPr/>
            </a:pPr>
            <a:r>
              <a:rPr lang="en-US" altLang="en-US">
                <a:solidFill>
                  <a:schemeClr val="accent1">
                    <a:tint val="83000"/>
                    <a:satMod val="150000"/>
                  </a:schemeClr>
                </a:solidFill>
                <a:ea typeface="ＭＳ Ｐゴシック" pitchFamily="34" charset="-128"/>
              </a:rPr>
              <a:t>Pulmonary Hypertension</a:t>
            </a:r>
          </a:p>
        </p:txBody>
      </p:sp>
      <p:sp>
        <p:nvSpPr>
          <p:cNvPr id="11266" name="Content Placeholder 2">
            <a:extLst>
              <a:ext uri="{FF2B5EF4-FFF2-40B4-BE49-F238E27FC236}">
                <a16:creationId xmlns:a16="http://schemas.microsoft.com/office/drawing/2014/main" id="{9795F1CE-B2AA-424B-B978-2A0BF00F5C5E}"/>
              </a:ext>
            </a:extLst>
          </p:cNvPr>
          <p:cNvSpPr>
            <a:spLocks noGrp="1" noChangeArrowheads="1"/>
          </p:cNvSpPr>
          <p:nvPr>
            <p:ph idx="1"/>
          </p:nvPr>
        </p:nvSpPr>
        <p:spPr/>
        <p:txBody>
          <a:bodyPr/>
          <a:lstStyle/>
          <a:p>
            <a:pPr marL="447675" indent="-382588">
              <a:buFont typeface="Wingdings 2" pitchFamily="2" charset="2"/>
              <a:buChar char=""/>
            </a:pPr>
            <a:r>
              <a:rPr lang="en-US" altLang="en-US" dirty="0">
                <a:ea typeface="ＭＳ Ｐゴシック" panose="020B0600070205080204" pitchFamily="34" charset="-128"/>
              </a:rPr>
              <a:t>Elevated pulmonary arterial pressure and secondary right heart ventricular failure.</a:t>
            </a:r>
          </a:p>
          <a:p>
            <a:pPr marL="447675" indent="-382588">
              <a:buFont typeface="Wingdings 2" pitchFamily="2" charset="2"/>
              <a:buChar char=""/>
            </a:pPr>
            <a:r>
              <a:rPr lang="en-US" altLang="en-US" dirty="0">
                <a:ea typeface="ＭＳ Ｐゴシック" panose="020B0600070205080204" pitchFamily="34" charset="-128"/>
              </a:rPr>
              <a:t>Can not be measured indirectly AKA Blood pressure</a:t>
            </a:r>
          </a:p>
          <a:p>
            <a:pPr marL="822325" lvl="1">
              <a:buFont typeface="Verdana" panose="020B0604030504040204" pitchFamily="34" charset="0"/>
              <a:buChar char="›"/>
            </a:pPr>
            <a:r>
              <a:rPr lang="en-US" altLang="en-US" dirty="0">
                <a:ea typeface="ＭＳ Ｐゴシック" panose="020B0600070205080204" pitchFamily="34" charset="-128"/>
              </a:rPr>
              <a:t>Recognition becomes hard until late progression</a:t>
            </a:r>
          </a:p>
          <a:p>
            <a:pPr marL="447675" indent="-382588">
              <a:buFont typeface="Wingdings 2" pitchFamily="2" charset="2"/>
              <a:buChar char=""/>
            </a:pPr>
            <a:r>
              <a:rPr lang="en-US" altLang="en-US" dirty="0">
                <a:ea typeface="ＭＳ Ｐゴシック" panose="020B0600070205080204" pitchFamily="34" charset="-128"/>
              </a:rPr>
              <a:t>Risk factors</a:t>
            </a:r>
          </a:p>
          <a:p>
            <a:pPr marL="822325" lvl="1">
              <a:buFont typeface="Verdana" panose="020B0604030504040204" pitchFamily="34" charset="0"/>
              <a:buChar char="›"/>
            </a:pPr>
            <a:r>
              <a:rPr lang="en-US" altLang="en-US" dirty="0">
                <a:ea typeface="ＭＳ Ｐゴシック" panose="020B0600070205080204" pitchFamily="34" charset="-128"/>
              </a:rPr>
              <a:t>Congenital heart disease, stimulates, portal hypertension, HIV, COPD, PE, mitral valve disease, vascular disease</a:t>
            </a:r>
          </a:p>
          <a:p>
            <a:pPr marL="447675" indent="-382588">
              <a:buFont typeface="Wingdings 2" pitchFamily="2" charset="2"/>
              <a:buChar char=""/>
            </a:pPr>
            <a:r>
              <a:rPr lang="en-US" altLang="en-US" dirty="0">
                <a:ea typeface="ＭＳ Ｐゴシック" panose="020B0600070205080204" pitchFamily="34" charset="-128"/>
                <a:hlinkClick r:id="rId3"/>
              </a:rPr>
              <a:t>https://www.youtube.com/watch?v=LzlG_pxiKzY</a:t>
            </a:r>
            <a:endParaRPr lang="en-US" altLang="en-US"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7891-7434-824D-AF22-DBAB78070A8A}"/>
              </a:ext>
            </a:extLst>
          </p:cNvPr>
          <p:cNvSpPr>
            <a:spLocks noGrp="1"/>
          </p:cNvSpPr>
          <p:nvPr>
            <p:ph type="title"/>
          </p:nvPr>
        </p:nvSpPr>
        <p:spPr>
          <a:xfrm>
            <a:off x="430213" y="609600"/>
            <a:ext cx="8524875" cy="395288"/>
          </a:xfrm>
        </p:spPr>
        <p:txBody>
          <a:bodyPr rtlCol="0">
            <a:normAutofit fontScale="90000"/>
          </a:bodyPr>
          <a:lstStyle/>
          <a:p>
            <a:pPr marL="484632" defTabSz="457207" fontAlgn="auto">
              <a:spcAft>
                <a:spcPts val="0"/>
              </a:spcAft>
              <a:defRPr/>
            </a:pPr>
            <a:r>
              <a:rPr lang="en-US" dirty="0">
                <a:solidFill>
                  <a:schemeClr val="accent1">
                    <a:lumMod val="75000"/>
                  </a:schemeClr>
                </a:solidFill>
                <a:ea typeface="ＭＳ Ｐゴシック" pitchFamily="34" charset="-128"/>
              </a:rPr>
              <a:t>Question	</a:t>
            </a:r>
          </a:p>
        </p:txBody>
      </p:sp>
      <p:sp>
        <p:nvSpPr>
          <p:cNvPr id="56322" name="Text Placeholder 2">
            <a:extLst>
              <a:ext uri="{FF2B5EF4-FFF2-40B4-BE49-F238E27FC236}">
                <a16:creationId xmlns:a16="http://schemas.microsoft.com/office/drawing/2014/main" id="{A863C1D2-80D0-CB4E-907C-D27272FFF464}"/>
              </a:ext>
            </a:extLst>
          </p:cNvPr>
          <p:cNvSpPr>
            <a:spLocks noGrp="1" noChangeArrowheads="1"/>
          </p:cNvSpPr>
          <p:nvPr>
            <p:ph type="body" idx="1"/>
          </p:nvPr>
        </p:nvSpPr>
        <p:spPr/>
        <p:txBody>
          <a:bodyPr/>
          <a:lstStyle/>
          <a:p>
            <a:r>
              <a:rPr lang="en-US" altLang="en-US">
                <a:ea typeface="ＭＳ Ｐゴシック" panose="020B0600070205080204" pitchFamily="34" charset="-128"/>
              </a:rPr>
              <a:t>Is the following statement true or false?</a:t>
            </a:r>
          </a:p>
          <a:p>
            <a:endParaRPr lang="en-US" altLang="en-US">
              <a:ea typeface="ＭＳ Ｐゴシック" panose="020B0600070205080204" pitchFamily="34" charset="-128"/>
            </a:endParaRPr>
          </a:p>
          <a:p>
            <a:r>
              <a:rPr lang="en-US" altLang="en-US">
                <a:ea typeface="ＭＳ Ｐゴシック" panose="020B0600070205080204" pitchFamily="34" charset="-128"/>
              </a:rPr>
              <a:t>The underlying result of heart failure is insufficient cardiac output.</a:t>
            </a:r>
          </a:p>
          <a:p>
            <a:endParaRPr lang="en-US" altLang="en-US">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2FF-4FD9-4A44-87CA-D2AF7E6F855D}"/>
              </a:ext>
            </a:extLst>
          </p:cNvPr>
          <p:cNvSpPr>
            <a:spLocks noGrp="1"/>
          </p:cNvSpPr>
          <p:nvPr>
            <p:ph type="title"/>
          </p:nvPr>
        </p:nvSpPr>
        <p:spPr>
          <a:xfrm>
            <a:off x="223838" y="330200"/>
            <a:ext cx="8634412" cy="823913"/>
          </a:xfrm>
        </p:spPr>
        <p:txBody>
          <a:bodyPr rtlCol="0">
            <a:noAutofit/>
          </a:bodyPr>
          <a:lstStyle/>
          <a:p>
            <a:pPr marL="484632" algn="ctr" defTabSz="457207" fontAlgn="auto">
              <a:spcAft>
                <a:spcPts val="0"/>
              </a:spcAft>
              <a:defRPr/>
            </a:pPr>
            <a:r>
              <a:rPr lang="en-US" sz="3600" dirty="0">
                <a:solidFill>
                  <a:schemeClr val="accent1">
                    <a:lumMod val="75000"/>
                  </a:schemeClr>
                </a:solidFill>
                <a:ea typeface="ＭＳ Ｐゴシック" pitchFamily="34" charset="-128"/>
                <a:cs typeface="Times New Roman" pitchFamily="18" charset="0"/>
                <a:sym typeface="Symbol" pitchFamily="18" charset="2"/>
              </a:rPr>
              <a:t>Cardiac Output</a:t>
            </a:r>
          </a:p>
        </p:txBody>
      </p:sp>
      <p:sp>
        <p:nvSpPr>
          <p:cNvPr id="58370" name="Text Placeholder 2">
            <a:extLst>
              <a:ext uri="{FF2B5EF4-FFF2-40B4-BE49-F238E27FC236}">
                <a16:creationId xmlns:a16="http://schemas.microsoft.com/office/drawing/2014/main" id="{4613057A-1B86-2944-A744-127FEE82717D}"/>
              </a:ext>
            </a:extLst>
          </p:cNvPr>
          <p:cNvSpPr>
            <a:spLocks noGrp="1" noChangeArrowheads="1"/>
          </p:cNvSpPr>
          <p:nvPr>
            <p:ph type="body" idx="1"/>
          </p:nvPr>
        </p:nvSpPr>
        <p:spPr>
          <a:xfrm>
            <a:off x="285750" y="1154113"/>
            <a:ext cx="8572500" cy="5373687"/>
          </a:xfrm>
        </p:spPr>
        <p:txBody>
          <a:bodyPr/>
          <a:lstStyle/>
          <a:p>
            <a:r>
              <a:rPr lang="en-US" altLang="en-US" dirty="0">
                <a:cs typeface="Times New Roman" panose="02020603050405020304" pitchFamily="18" charset="0"/>
              </a:rPr>
              <a:t>Underlying result of heart failure is insufficient cardiac output</a:t>
            </a:r>
          </a:p>
          <a:p>
            <a:r>
              <a:rPr lang="en-US" altLang="en-US" dirty="0">
                <a:cs typeface="Times New Roman" panose="02020603050405020304" pitchFamily="18" charset="0"/>
              </a:rPr>
              <a:t>Oxygen demand</a:t>
            </a:r>
          </a:p>
          <a:p>
            <a:pPr lvl="1"/>
            <a:r>
              <a:rPr lang="en-US" altLang="en-US" dirty="0">
                <a:cs typeface="Times New Roman" panose="02020603050405020304" pitchFamily="18" charset="0"/>
              </a:rPr>
              <a:t>Cardiac output increases to meet increased O</a:t>
            </a:r>
            <a:r>
              <a:rPr lang="en-US" altLang="en-US" baseline="-25000" dirty="0">
                <a:cs typeface="Times New Roman" panose="02020603050405020304" pitchFamily="18" charset="0"/>
              </a:rPr>
              <a:t>2</a:t>
            </a:r>
            <a:r>
              <a:rPr lang="en-US" altLang="en-US" dirty="0">
                <a:cs typeface="Times New Roman" panose="02020603050405020304" pitchFamily="18" charset="0"/>
              </a:rPr>
              <a:t> demand</a:t>
            </a:r>
          </a:p>
          <a:p>
            <a:r>
              <a:rPr lang="en-US" altLang="en-US" dirty="0">
                <a:cs typeface="Times New Roman" panose="02020603050405020304" pitchFamily="18" charset="0"/>
              </a:rPr>
              <a:t>Mechanical factors </a:t>
            </a:r>
          </a:p>
          <a:p>
            <a:pPr lvl="1"/>
            <a:r>
              <a:rPr lang="en-US" altLang="en-US" dirty="0">
                <a:cs typeface="Times New Roman" panose="02020603050405020304" pitchFamily="18" charset="0"/>
              </a:rPr>
              <a:t>Stroke volume and heart rate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2C95B633-9C98-654C-81CF-B9E0173A5158}"/>
              </a:ext>
            </a:extLst>
          </p:cNvPr>
          <p:cNvSpPr>
            <a:spLocks noGrp="1"/>
          </p:cNvSpPr>
          <p:nvPr>
            <p:ph type="title"/>
          </p:nvPr>
        </p:nvSpPr>
        <p:spPr>
          <a:xfrm>
            <a:off x="346075" y="371475"/>
            <a:ext cx="8451850" cy="1400175"/>
          </a:xfrm>
        </p:spPr>
        <p:txBody>
          <a:bodyPr rtlCol="0">
            <a:noAutofit/>
          </a:bodyPr>
          <a:lstStyle/>
          <a:p>
            <a:pPr marL="484632" defTabSz="457207" fontAlgn="auto">
              <a:spcAft>
                <a:spcPts val="0"/>
              </a:spcAft>
              <a:defRPr/>
            </a:pPr>
            <a:r>
              <a:rPr lang="en-US" altLang="en-US" sz="3600" dirty="0">
                <a:solidFill>
                  <a:schemeClr val="accent1">
                    <a:tint val="83000"/>
                    <a:satMod val="150000"/>
                  </a:schemeClr>
                </a:solidFill>
                <a:ea typeface="ＭＳ Ｐゴシック" pitchFamily="34" charset="-128"/>
              </a:rPr>
              <a:t>Heart Failure—Diagnostic Testing</a:t>
            </a:r>
          </a:p>
        </p:txBody>
      </p:sp>
      <p:sp>
        <p:nvSpPr>
          <p:cNvPr id="60418" name="Content Placeholder 2">
            <a:extLst>
              <a:ext uri="{FF2B5EF4-FFF2-40B4-BE49-F238E27FC236}">
                <a16:creationId xmlns:a16="http://schemas.microsoft.com/office/drawing/2014/main" id="{51773E96-8396-8B4C-9037-8F395F1E0271}"/>
              </a:ext>
            </a:extLst>
          </p:cNvPr>
          <p:cNvSpPr>
            <a:spLocks noGrp="1" noChangeArrowheads="1"/>
          </p:cNvSpPr>
          <p:nvPr>
            <p:ph idx="1"/>
          </p:nvPr>
        </p:nvSpPr>
        <p:spPr>
          <a:xfrm>
            <a:off x="584200" y="1504950"/>
            <a:ext cx="8213725" cy="4794250"/>
          </a:xfrm>
        </p:spPr>
        <p:txBody>
          <a:bodyPr/>
          <a:lstStyle/>
          <a:p>
            <a:pPr>
              <a:lnSpc>
                <a:spcPct val="90000"/>
              </a:lnSpc>
            </a:pPr>
            <a:r>
              <a:rPr lang="en-US" altLang="en-US">
                <a:latin typeface="Verdana" panose="020B0604030504040204" pitchFamily="34" charset="0"/>
                <a:ea typeface="ＭＳ Ｐゴシック" panose="020B0600070205080204" pitchFamily="34" charset="-128"/>
              </a:rPr>
              <a:t>Echocardiogram-provides pictures of the heart valves and chambers</a:t>
            </a:r>
          </a:p>
          <a:p>
            <a:pPr lvl="1">
              <a:lnSpc>
                <a:spcPct val="90000"/>
              </a:lnSpc>
            </a:pPr>
            <a:r>
              <a:rPr lang="en-US" altLang="en-US">
                <a:latin typeface="Verdana" panose="020B0604030504040204" pitchFamily="34" charset="0"/>
                <a:ea typeface="ＭＳ Ｐゴシック" panose="020B0600070205080204" pitchFamily="34" charset="-128"/>
              </a:rPr>
              <a:t>EF: How well your heart is pumping</a:t>
            </a:r>
          </a:p>
          <a:p>
            <a:pPr lvl="1">
              <a:lnSpc>
                <a:spcPct val="90000"/>
              </a:lnSpc>
            </a:pPr>
            <a:r>
              <a:rPr lang="en-US" altLang="en-US">
                <a:latin typeface="Verdana" panose="020B0604030504040204" pitchFamily="34" charset="0"/>
                <a:ea typeface="ＭＳ Ｐゴシック" panose="020B0600070205080204" pitchFamily="34" charset="-128"/>
              </a:rPr>
              <a:t>What % is considered heart failure?</a:t>
            </a:r>
          </a:p>
          <a:p>
            <a:pPr>
              <a:lnSpc>
                <a:spcPct val="90000"/>
              </a:lnSpc>
            </a:pPr>
            <a:r>
              <a:rPr lang="en-US" altLang="en-US">
                <a:latin typeface="Verdana" panose="020B0604030504040204" pitchFamily="34" charset="0"/>
                <a:ea typeface="ＭＳ Ｐゴシック" panose="020B0600070205080204" pitchFamily="34" charset="-128"/>
              </a:rPr>
              <a:t>Chest x-ray</a:t>
            </a:r>
          </a:p>
          <a:p>
            <a:pPr>
              <a:lnSpc>
                <a:spcPct val="90000"/>
              </a:lnSpc>
            </a:pPr>
            <a:r>
              <a:rPr lang="en-US" altLang="en-US">
                <a:latin typeface="Verdana" panose="020B0604030504040204" pitchFamily="34" charset="0"/>
                <a:ea typeface="ＭＳ Ｐゴシック" panose="020B0600070205080204" pitchFamily="34" charset="-128"/>
              </a:rPr>
              <a:t>EKG</a:t>
            </a:r>
          </a:p>
          <a:p>
            <a:pPr>
              <a:lnSpc>
                <a:spcPct val="90000"/>
              </a:lnSpc>
            </a:pPr>
            <a:r>
              <a:rPr lang="en-US" altLang="en-US">
                <a:latin typeface="Verdana" panose="020B0604030504040204" pitchFamily="34" charset="0"/>
                <a:ea typeface="ＭＳ Ｐゴシック" panose="020B0600070205080204" pitchFamily="34" charset="-128"/>
              </a:rPr>
              <a:t>Electrolytes, BUN, Creatinine, CBC, UA</a:t>
            </a:r>
          </a:p>
          <a:p>
            <a:pPr lvl="1">
              <a:lnSpc>
                <a:spcPct val="90000"/>
              </a:lnSpc>
            </a:pPr>
            <a:r>
              <a:rPr lang="en-US" altLang="en-US">
                <a:latin typeface="Verdana" panose="020B0604030504040204" pitchFamily="34" charset="0"/>
                <a:ea typeface="ＭＳ Ｐゴシック" panose="020B0600070205080204" pitchFamily="34" charset="-128"/>
              </a:rPr>
              <a:t>Assess factors that may be contributing to hear failure and/or the impact of the heart failure</a:t>
            </a:r>
          </a:p>
          <a:p>
            <a:pPr>
              <a:lnSpc>
                <a:spcPct val="90000"/>
              </a:lnSpc>
            </a:pPr>
            <a:r>
              <a:rPr lang="en-US" altLang="en-US">
                <a:latin typeface="Verdana" panose="020B0604030504040204" pitchFamily="34" charset="0"/>
                <a:ea typeface="ＭＳ Ｐゴシック" panose="020B0600070205080204" pitchFamily="34" charset="-128"/>
              </a:rPr>
              <a:t>BNP – Key diagnostic indicator</a:t>
            </a:r>
          </a:p>
          <a:p>
            <a:pPr>
              <a:lnSpc>
                <a:spcPct val="90000"/>
              </a:lnSpc>
            </a:pPr>
            <a:endParaRPr lang="en-US" altLang="en-US">
              <a:latin typeface="Verdana" panose="020B0604030504040204" pitchFamily="34" charset="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A7C243FE-E6E8-B145-8E80-F0FCB27D7353}"/>
              </a:ext>
            </a:extLst>
          </p:cNvPr>
          <p:cNvSpPr>
            <a:spLocks noGrp="1"/>
          </p:cNvSpPr>
          <p:nvPr>
            <p:ph type="title"/>
          </p:nvPr>
        </p:nvSpPr>
        <p:spPr>
          <a:xfrm>
            <a:off x="423863" y="425450"/>
            <a:ext cx="8524875" cy="488950"/>
          </a:xfrm>
        </p:spPr>
        <p:txBody>
          <a:bodyPr rtlCol="0">
            <a:noAutofit/>
          </a:bodyPr>
          <a:lstStyle/>
          <a:p>
            <a:pPr marL="484632" defTabSz="457207" fontAlgn="auto">
              <a:spcAft>
                <a:spcPts val="0"/>
              </a:spcAft>
              <a:defRPr/>
            </a:pPr>
            <a:r>
              <a:rPr lang="en-US" altLang="en-US" sz="3200" dirty="0">
                <a:solidFill>
                  <a:schemeClr val="accent1">
                    <a:tint val="83000"/>
                    <a:satMod val="150000"/>
                  </a:schemeClr>
                </a:solidFill>
                <a:ea typeface="ＭＳ Ｐゴシック" pitchFamily="34" charset="-128"/>
              </a:rPr>
              <a:t>Heart Failure—Medical Management</a:t>
            </a:r>
          </a:p>
        </p:txBody>
      </p:sp>
      <p:sp>
        <p:nvSpPr>
          <p:cNvPr id="62466" name="Content Placeholder 2">
            <a:extLst>
              <a:ext uri="{FF2B5EF4-FFF2-40B4-BE49-F238E27FC236}">
                <a16:creationId xmlns:a16="http://schemas.microsoft.com/office/drawing/2014/main" id="{44DBDED2-C965-3C41-9CB9-FD60D6D7E8CF}"/>
              </a:ext>
            </a:extLst>
          </p:cNvPr>
          <p:cNvSpPr>
            <a:spLocks noGrp="1" noChangeArrowheads="1"/>
          </p:cNvSpPr>
          <p:nvPr>
            <p:ph idx="1"/>
          </p:nvPr>
        </p:nvSpPr>
        <p:spPr>
          <a:xfrm>
            <a:off x="423863" y="1316038"/>
            <a:ext cx="7827962" cy="5270500"/>
          </a:xfrm>
        </p:spPr>
        <p:txBody>
          <a:bodyPr/>
          <a:lstStyle/>
          <a:p>
            <a:r>
              <a:rPr lang="en-US" altLang="en-US">
                <a:latin typeface="Verdana" panose="020B0604030504040204" pitchFamily="34" charset="0"/>
                <a:ea typeface="ＭＳ Ｐゴシック" panose="020B0600070205080204" pitchFamily="34" charset="-128"/>
              </a:rPr>
              <a:t>Focuses on:</a:t>
            </a:r>
          </a:p>
          <a:p>
            <a:pPr lvl="1"/>
            <a:r>
              <a:rPr lang="en-US" altLang="en-US">
                <a:latin typeface="Verdana" panose="020B0604030504040204" pitchFamily="34" charset="0"/>
                <a:ea typeface="ＭＳ Ｐゴシック" panose="020B0600070205080204" pitchFamily="34" charset="-128"/>
              </a:rPr>
              <a:t>Improvement of cardiac function by reducing preload and afterload</a:t>
            </a:r>
          </a:p>
          <a:p>
            <a:pPr lvl="1"/>
            <a:r>
              <a:rPr lang="en-US" altLang="en-US">
                <a:latin typeface="Verdana" panose="020B0604030504040204" pitchFamily="34" charset="0"/>
                <a:ea typeface="ＭＳ Ｐゴシック" panose="020B0600070205080204" pitchFamily="34" charset="-128"/>
              </a:rPr>
              <a:t>Reduction of symptoms and improvement of functional status</a:t>
            </a:r>
          </a:p>
          <a:p>
            <a:pPr lvl="1"/>
            <a:r>
              <a:rPr lang="en-US" altLang="en-US">
                <a:latin typeface="Verdana" panose="020B0604030504040204" pitchFamily="34" charset="0"/>
                <a:ea typeface="ＭＳ Ｐゴシック" panose="020B0600070205080204" pitchFamily="34" charset="-128"/>
              </a:rPr>
              <a:t>Stabilization of patient condition and lowering of the risk of hospitalization</a:t>
            </a:r>
          </a:p>
          <a:p>
            <a:pPr lvl="1"/>
            <a:r>
              <a:rPr lang="en-US" altLang="en-US">
                <a:latin typeface="Verdana" panose="020B0604030504040204" pitchFamily="34" charset="0"/>
                <a:ea typeface="ＭＳ Ｐゴシック" panose="020B0600070205080204" pitchFamily="34" charset="-128"/>
              </a:rPr>
              <a:t>Delay of the progression of HF and extension of life expectancy</a:t>
            </a:r>
          </a:p>
          <a:p>
            <a:pPr lvl="1"/>
            <a:r>
              <a:rPr lang="en-US" altLang="en-US">
                <a:latin typeface="Verdana" panose="020B0604030504040204" pitchFamily="34" charset="0"/>
                <a:ea typeface="ＭＳ Ｐゴシック" panose="020B0600070205080204" pitchFamily="34" charset="-128"/>
              </a:rPr>
              <a:t>Promotion of a lifestyle conducive to cardiac health</a:t>
            </a:r>
          </a:p>
          <a:p>
            <a:endParaRPr lang="en-US" altLang="en-US">
              <a:latin typeface="Verdana" panose="020B0604030504040204" pitchFamily="34" charset="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2A2C35F1-ECA9-D542-A352-B5B539FA9F44}"/>
              </a:ext>
            </a:extLst>
          </p:cNvPr>
          <p:cNvSpPr>
            <a:spLocks noGrp="1" noChangeArrowheads="1"/>
          </p:cNvSpPr>
          <p:nvPr>
            <p:ph type="title"/>
          </p:nvPr>
        </p:nvSpPr>
        <p:spPr>
          <a:xfrm>
            <a:off x="309563" y="309563"/>
            <a:ext cx="8524875" cy="387350"/>
          </a:xfrm>
        </p:spPr>
        <p:txBody>
          <a:bodyPr rtlCol="0">
            <a:noAutofit/>
          </a:bodyPr>
          <a:lstStyle/>
          <a:p>
            <a:pPr marL="484632" defTabSz="457207" fontAlgn="auto">
              <a:spcAft>
                <a:spcPts val="0"/>
              </a:spcAft>
              <a:defRPr/>
            </a:pPr>
            <a:r>
              <a:rPr lang="en-US" altLang="en-US" sz="3600" dirty="0">
                <a:solidFill>
                  <a:schemeClr val="accent1">
                    <a:tint val="83000"/>
                    <a:satMod val="150000"/>
                  </a:schemeClr>
                </a:solidFill>
                <a:ea typeface="ＭＳ Ｐゴシック" pitchFamily="34" charset="-128"/>
              </a:rPr>
              <a:t>Heart Failure—Nursing Assessment</a:t>
            </a:r>
          </a:p>
        </p:txBody>
      </p:sp>
      <p:sp>
        <p:nvSpPr>
          <p:cNvPr id="37891" name="Rectangle 3">
            <a:extLst>
              <a:ext uri="{FF2B5EF4-FFF2-40B4-BE49-F238E27FC236}">
                <a16:creationId xmlns:a16="http://schemas.microsoft.com/office/drawing/2014/main" id="{2451C32A-9AE7-CF4F-B9D1-DFC38C4D0EA0}"/>
              </a:ext>
            </a:extLst>
          </p:cNvPr>
          <p:cNvSpPr>
            <a:spLocks noGrp="1" noChangeArrowheads="1"/>
          </p:cNvSpPr>
          <p:nvPr>
            <p:ph idx="1"/>
          </p:nvPr>
        </p:nvSpPr>
        <p:spPr>
          <a:xfrm>
            <a:off x="309563" y="1389063"/>
            <a:ext cx="7908925" cy="5159375"/>
          </a:xfrm>
        </p:spPr>
        <p:txBody>
          <a:bodyPr rtlCol="0">
            <a:normAutofit fontScale="92500" lnSpcReduction="10000"/>
          </a:bodyPr>
          <a:lstStyle/>
          <a:p>
            <a:pPr marL="342906" indent="-342906"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Focus</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Effectiveness of therapy</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Patient’s self-management </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S&amp;S of increased HF</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Emotional or psychosocial response</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Health history</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Focus on S &amp; S </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en-US" dirty="0">
                <a:latin typeface="Verdana" charset="0"/>
                <a:cs typeface="ＭＳ Ｐゴシック" charset="0"/>
              </a:rPr>
              <a:t>Physical Exam</a:t>
            </a:r>
          </a:p>
          <a:p>
            <a:pPr marL="742962" lvl="1" indent="-285755" defTabSz="457207" fontAlgn="auto">
              <a:spcAft>
                <a:spcPts val="0"/>
              </a:spcAft>
              <a:buClr>
                <a:schemeClr val="bg2">
                  <a:lumMod val="40000"/>
                  <a:lumOff val="60000"/>
                </a:schemeClr>
              </a:buClr>
              <a:buFont typeface="Wingdings 3" charset="2"/>
              <a:buChar char=""/>
              <a:defRPr/>
            </a:pPr>
            <a:r>
              <a:rPr lang="en-US" dirty="0">
                <a:latin typeface="Verdana" charset="0"/>
                <a:cs typeface="ＭＳ Ｐゴシック" charset="0"/>
              </a:rPr>
              <a:t>Mental status</a:t>
            </a:r>
          </a:p>
          <a:p>
            <a:pPr marL="742962" lvl="1" indent="-285755" defTabSz="457207" fontAlgn="auto">
              <a:spcAft>
                <a:spcPts val="0"/>
              </a:spcAft>
              <a:buClr>
                <a:schemeClr val="bg2">
                  <a:lumMod val="40000"/>
                  <a:lumOff val="60000"/>
                </a:schemeClr>
              </a:buClr>
              <a:buFont typeface="Wingdings 3" charset="2"/>
              <a:buChar char=""/>
              <a:defRPr/>
            </a:pPr>
            <a:r>
              <a:rPr lang="en-US" dirty="0">
                <a:latin typeface="Verdana" charset="0"/>
                <a:cs typeface="ＭＳ Ｐゴシック" charset="0"/>
              </a:rPr>
              <a:t>Lung sounds</a:t>
            </a:r>
          </a:p>
          <a:p>
            <a:pPr marL="742962" lvl="1" indent="-285755" defTabSz="457207" fontAlgn="auto">
              <a:spcAft>
                <a:spcPts val="0"/>
              </a:spcAft>
              <a:buClr>
                <a:schemeClr val="bg2">
                  <a:lumMod val="40000"/>
                  <a:lumOff val="60000"/>
                </a:schemeClr>
              </a:buClr>
              <a:buFont typeface="Wingdings 3" charset="2"/>
              <a:buChar char=""/>
              <a:defRPr/>
            </a:pPr>
            <a:r>
              <a:rPr lang="en-US" dirty="0">
                <a:latin typeface="Verdana" charset="0"/>
                <a:cs typeface="ＭＳ Ｐゴシック" charset="0"/>
              </a:rPr>
              <a:t>Heart sounds</a:t>
            </a:r>
          </a:p>
          <a:p>
            <a:pPr marL="742962" lvl="1" indent="-285755" defTabSz="457207" fontAlgn="auto">
              <a:spcAft>
                <a:spcPts val="0"/>
              </a:spcAft>
              <a:buClr>
                <a:schemeClr val="bg2">
                  <a:lumMod val="40000"/>
                  <a:lumOff val="60000"/>
                </a:schemeClr>
              </a:buClr>
              <a:buFont typeface="Wingdings 3" charset="2"/>
              <a:buChar char=""/>
              <a:defRPr/>
            </a:pPr>
            <a:r>
              <a:rPr lang="en-US" dirty="0">
                <a:latin typeface="Verdana" charset="0"/>
                <a:cs typeface="ＭＳ Ｐゴシック" charset="0"/>
              </a:rPr>
              <a:t>Fluid status</a:t>
            </a:r>
          </a:p>
          <a:p>
            <a:pPr marL="742962" lvl="1" indent="-285755" defTabSz="457207" fontAlgn="auto">
              <a:spcAft>
                <a:spcPts val="0"/>
              </a:spcAft>
              <a:buClr>
                <a:schemeClr val="bg2">
                  <a:lumMod val="40000"/>
                  <a:lumOff val="60000"/>
                </a:schemeClr>
              </a:buClr>
              <a:buFont typeface="Wingdings 3" charset="2"/>
              <a:buChar char=""/>
              <a:defRPr/>
            </a:pPr>
            <a:r>
              <a:rPr lang="en-US" dirty="0">
                <a:latin typeface="Verdana" charset="0"/>
                <a:cs typeface="ＭＳ Ｐゴシック" charset="0"/>
              </a:rPr>
              <a:t>Daily weight</a:t>
            </a:r>
          </a:p>
          <a:p>
            <a:pPr marL="742962" lvl="1" indent="-285755" defTabSz="457207" fontAlgn="auto">
              <a:spcAft>
                <a:spcPts val="0"/>
              </a:spcAft>
              <a:buClr>
                <a:schemeClr val="bg2">
                  <a:lumMod val="40000"/>
                  <a:lumOff val="60000"/>
                </a:schemeClr>
              </a:buClr>
              <a:buFont typeface="Wingdings 3" charset="2"/>
              <a:buChar char=""/>
              <a:defRPr/>
            </a:pPr>
            <a:r>
              <a:rPr lang="en-US" dirty="0">
                <a:latin typeface="Verdana" charset="0"/>
                <a:cs typeface="ＭＳ Ｐゴシック" charset="0"/>
              </a:rPr>
              <a:t>I&amp;O</a:t>
            </a:r>
          </a:p>
          <a:p>
            <a:pPr marL="742962" lvl="1" indent="-285755" defTabSz="457207" fontAlgn="auto">
              <a:spcAft>
                <a:spcPts val="0"/>
              </a:spcAft>
              <a:buClr>
                <a:schemeClr val="bg2">
                  <a:lumMod val="40000"/>
                  <a:lumOff val="60000"/>
                </a:schemeClr>
              </a:buClr>
              <a:buFont typeface="Wingdings 3" charset="2"/>
              <a:buChar char=""/>
              <a:defRPr/>
            </a:pPr>
            <a:r>
              <a:rPr lang="en-US" dirty="0">
                <a:latin typeface="Verdana" charset="0"/>
                <a:cs typeface="ＭＳ Ｐゴシック" charset="0"/>
              </a:rPr>
              <a:t>Assess response to medications</a:t>
            </a:r>
          </a:p>
          <a:p>
            <a:pPr marL="342906" indent="-342906" defTabSz="457207" fontAlgn="auto">
              <a:lnSpc>
                <a:spcPct val="80000"/>
              </a:lnSpc>
              <a:spcAft>
                <a:spcPts val="0"/>
              </a:spcAft>
              <a:buClr>
                <a:schemeClr val="bg2">
                  <a:lumMod val="40000"/>
                  <a:lumOff val="60000"/>
                </a:schemeClr>
              </a:buClr>
              <a:buFont typeface="Wingdings 3" charset="2"/>
              <a:buChar char=""/>
              <a:defRPr/>
            </a:pPr>
            <a:endParaRPr lang="en-US" dirty="0">
              <a:latin typeface="Verdana" charset="0"/>
              <a:cs typeface="ＭＳ Ｐゴシック" charset="0"/>
            </a:endParaRPr>
          </a:p>
          <a:p>
            <a:pPr marL="742962" lvl="1" indent="-285755" defTabSz="457207" fontAlgn="auto">
              <a:lnSpc>
                <a:spcPct val="80000"/>
              </a:lnSpc>
              <a:spcAft>
                <a:spcPts val="0"/>
              </a:spcAft>
              <a:buClr>
                <a:schemeClr val="bg2">
                  <a:lumMod val="40000"/>
                  <a:lumOff val="60000"/>
                </a:schemeClr>
              </a:buClr>
              <a:buFont typeface="Wingdings 3" charset="2"/>
              <a:buChar char=""/>
              <a:defRPr/>
            </a:pPr>
            <a:endParaRPr lang="en-US" sz="2000" dirty="0">
              <a:latin typeface="Verdana" charset="0"/>
              <a:cs typeface="ＭＳ Ｐゴシック" charset="0"/>
            </a:endParaRPr>
          </a:p>
          <a:p>
            <a:pPr marL="342906" indent="-342906" defTabSz="457207" fontAlgn="auto">
              <a:lnSpc>
                <a:spcPct val="80000"/>
              </a:lnSpc>
              <a:spcAft>
                <a:spcPts val="0"/>
              </a:spcAft>
              <a:buClr>
                <a:schemeClr val="bg2">
                  <a:lumMod val="40000"/>
                  <a:lumOff val="60000"/>
                </a:schemeClr>
              </a:buClr>
              <a:buFont typeface="Wingdings 3" charset="2"/>
              <a:buChar char=""/>
              <a:defRPr/>
            </a:pPr>
            <a:endParaRPr lang="en-US" dirty="0">
              <a:latin typeface="Verdana" charset="0"/>
              <a:cs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6A050EEA-0ABB-6044-AEBE-3934E98645A4}"/>
              </a:ext>
            </a:extLst>
          </p:cNvPr>
          <p:cNvSpPr>
            <a:spLocks noGrp="1" noChangeArrowheads="1"/>
          </p:cNvSpPr>
          <p:nvPr>
            <p:ph type="title"/>
          </p:nvPr>
        </p:nvSpPr>
        <p:spPr>
          <a:xfrm>
            <a:off x="185738" y="725488"/>
            <a:ext cx="8524875" cy="387350"/>
          </a:xfrm>
        </p:spPr>
        <p:txBody>
          <a:bodyPr rtlCol="0">
            <a:normAutofit fontScale="90000"/>
          </a:bodyPr>
          <a:lstStyle/>
          <a:p>
            <a:pPr marL="484632" defTabSz="457207" fontAlgn="auto">
              <a:spcAft>
                <a:spcPts val="0"/>
              </a:spcAft>
              <a:defRPr/>
            </a:pPr>
            <a:r>
              <a:rPr lang="en-US" altLang="en-US" dirty="0">
                <a:solidFill>
                  <a:schemeClr val="accent1">
                    <a:tint val="83000"/>
                    <a:satMod val="150000"/>
                  </a:schemeClr>
                </a:solidFill>
                <a:ea typeface="ＭＳ Ｐゴシック" pitchFamily="34" charset="-128"/>
              </a:rPr>
              <a:t>Heart Failure—Planning</a:t>
            </a:r>
          </a:p>
        </p:txBody>
      </p:sp>
      <p:sp>
        <p:nvSpPr>
          <p:cNvPr id="66562" name="Rectangle 3">
            <a:extLst>
              <a:ext uri="{FF2B5EF4-FFF2-40B4-BE49-F238E27FC236}">
                <a16:creationId xmlns:a16="http://schemas.microsoft.com/office/drawing/2014/main" id="{CBFD9DC8-4448-B049-AB7A-DEF03E8E6CD6}"/>
              </a:ext>
            </a:extLst>
          </p:cNvPr>
          <p:cNvSpPr>
            <a:spLocks noGrp="1" noChangeArrowheads="1"/>
          </p:cNvSpPr>
          <p:nvPr>
            <p:ph idx="1"/>
          </p:nvPr>
        </p:nvSpPr>
        <p:spPr>
          <a:xfrm>
            <a:off x="600075" y="1617663"/>
            <a:ext cx="8110538" cy="4816475"/>
          </a:xfrm>
        </p:spPr>
        <p:txBody>
          <a:bodyPr/>
          <a:lstStyle/>
          <a:p>
            <a:pPr>
              <a:lnSpc>
                <a:spcPct val="90000"/>
              </a:lnSpc>
            </a:pPr>
            <a:r>
              <a:rPr lang="en-US" altLang="en-US">
                <a:latin typeface="Verdana" panose="020B0604030504040204" pitchFamily="34" charset="0"/>
                <a:ea typeface="ＭＳ Ｐゴシック" panose="020B0600070205080204" pitchFamily="34" charset="-128"/>
              </a:rPr>
              <a:t>Goals</a:t>
            </a:r>
          </a:p>
          <a:p>
            <a:pPr lvl="1">
              <a:lnSpc>
                <a:spcPct val="90000"/>
              </a:lnSpc>
            </a:pPr>
            <a:r>
              <a:rPr lang="en-US" altLang="en-US">
                <a:latin typeface="Verdana" panose="020B0604030504040204" pitchFamily="34" charset="0"/>
                <a:ea typeface="ＭＳ Ｐゴシック" panose="020B0600070205080204" pitchFamily="34" charset="-128"/>
              </a:rPr>
              <a:t>Promote activity and reduce fatigue</a:t>
            </a:r>
          </a:p>
          <a:p>
            <a:pPr lvl="1">
              <a:lnSpc>
                <a:spcPct val="90000"/>
              </a:lnSpc>
            </a:pPr>
            <a:r>
              <a:rPr lang="en-US" altLang="en-US">
                <a:latin typeface="Verdana" panose="020B0604030504040204" pitchFamily="34" charset="0"/>
                <a:ea typeface="ＭＳ Ｐゴシック" panose="020B0600070205080204" pitchFamily="34" charset="-128"/>
              </a:rPr>
              <a:t>Relieve fluid overload symptoms</a:t>
            </a:r>
          </a:p>
          <a:p>
            <a:pPr lvl="1">
              <a:lnSpc>
                <a:spcPct val="90000"/>
              </a:lnSpc>
            </a:pPr>
            <a:r>
              <a:rPr lang="en-US" altLang="en-US">
                <a:latin typeface="Verdana" panose="020B0604030504040204" pitchFamily="34" charset="0"/>
                <a:ea typeface="ＭＳ Ｐゴシック" panose="020B0600070205080204" pitchFamily="34" charset="-128"/>
              </a:rPr>
              <a:t>Decrease anxiety or increase the patient’s ability to manage anxiety</a:t>
            </a:r>
          </a:p>
          <a:p>
            <a:pPr lvl="1">
              <a:lnSpc>
                <a:spcPct val="90000"/>
              </a:lnSpc>
            </a:pPr>
            <a:r>
              <a:rPr lang="en-US" altLang="en-US">
                <a:latin typeface="Verdana" panose="020B0604030504040204" pitchFamily="34" charset="0"/>
                <a:ea typeface="ＭＳ Ｐゴシック" panose="020B0600070205080204" pitchFamily="34" charset="-128"/>
              </a:rPr>
              <a:t>Encourage the patient to verbalize his or her ability to make decisions and influence outcomes</a:t>
            </a:r>
          </a:p>
          <a:p>
            <a:pPr lvl="1">
              <a:lnSpc>
                <a:spcPct val="90000"/>
              </a:lnSpc>
            </a:pPr>
            <a:r>
              <a:rPr lang="en-US" altLang="en-US">
                <a:latin typeface="Verdana" panose="020B0604030504040204" pitchFamily="34" charset="0"/>
                <a:ea typeface="ＭＳ Ｐゴシック" panose="020B0600070205080204" pitchFamily="34" charset="-128"/>
              </a:rPr>
              <a:t>Educate the patient and family about management of the therapeutic regimen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2B6B354-90C7-AB4E-A76A-D44A23E0241D}"/>
              </a:ext>
            </a:extLst>
          </p:cNvPr>
          <p:cNvSpPr>
            <a:spLocks noGrp="1" noChangeArrowheads="1"/>
          </p:cNvSpPr>
          <p:nvPr>
            <p:ph type="title"/>
          </p:nvPr>
        </p:nvSpPr>
        <p:spPr>
          <a:xfrm>
            <a:off x="419100" y="357188"/>
            <a:ext cx="8524875" cy="384175"/>
          </a:xfrm>
        </p:spPr>
        <p:txBody>
          <a:bodyPr rtlCol="0">
            <a:noAutofit/>
          </a:bodyPr>
          <a:lstStyle/>
          <a:p>
            <a:pPr marL="484632" defTabSz="457207" fontAlgn="auto">
              <a:spcAft>
                <a:spcPts val="0"/>
              </a:spcAft>
              <a:defRPr/>
            </a:pPr>
            <a:r>
              <a:rPr lang="en-US" altLang="en-US" sz="3200" dirty="0">
                <a:solidFill>
                  <a:schemeClr val="accent1">
                    <a:tint val="83000"/>
                    <a:satMod val="150000"/>
                  </a:schemeClr>
                </a:solidFill>
                <a:ea typeface="ＭＳ Ｐゴシック" pitchFamily="34" charset="-128"/>
              </a:rPr>
              <a:t>Heart Failure—Nursing Interventions for Activity Intolerance</a:t>
            </a:r>
          </a:p>
        </p:txBody>
      </p:sp>
      <p:sp>
        <p:nvSpPr>
          <p:cNvPr id="68610" name="Rectangle 3">
            <a:extLst>
              <a:ext uri="{FF2B5EF4-FFF2-40B4-BE49-F238E27FC236}">
                <a16:creationId xmlns:a16="http://schemas.microsoft.com/office/drawing/2014/main" id="{ACB89CA5-2DFA-B747-A1A1-1D3A6FD7B903}"/>
              </a:ext>
            </a:extLst>
          </p:cNvPr>
          <p:cNvSpPr>
            <a:spLocks noGrp="1" noChangeArrowheads="1"/>
          </p:cNvSpPr>
          <p:nvPr>
            <p:ph idx="1"/>
          </p:nvPr>
        </p:nvSpPr>
        <p:spPr>
          <a:xfrm>
            <a:off x="419100" y="1784350"/>
            <a:ext cx="8359775" cy="4279900"/>
          </a:xfrm>
        </p:spPr>
        <p:txBody>
          <a:bodyPr/>
          <a:lstStyle/>
          <a:p>
            <a:pPr>
              <a:lnSpc>
                <a:spcPct val="80000"/>
              </a:lnSpc>
            </a:pPr>
            <a:r>
              <a:rPr lang="en-US" altLang="en-US">
                <a:latin typeface="Verdana" panose="020B0604030504040204" pitchFamily="34" charset="0"/>
                <a:ea typeface="ＭＳ Ｐゴシック" panose="020B0600070205080204" pitchFamily="34" charset="-128"/>
              </a:rPr>
              <a:t>Bed rest for acute exacerbations</a:t>
            </a:r>
          </a:p>
          <a:p>
            <a:pPr>
              <a:lnSpc>
                <a:spcPct val="80000"/>
              </a:lnSpc>
            </a:pPr>
            <a:r>
              <a:rPr lang="en-US" altLang="en-US">
                <a:latin typeface="Verdana" panose="020B0604030504040204" pitchFamily="34" charset="0"/>
                <a:ea typeface="ＭＳ Ｐゴシック" panose="020B0600070205080204" pitchFamily="34" charset="-128"/>
              </a:rPr>
              <a:t>Encourage regular physical activity </a:t>
            </a:r>
          </a:p>
          <a:p>
            <a:pPr>
              <a:lnSpc>
                <a:spcPct val="80000"/>
              </a:lnSpc>
            </a:pPr>
            <a:r>
              <a:rPr lang="en-US" altLang="en-US">
                <a:latin typeface="Verdana" panose="020B0604030504040204" pitchFamily="34" charset="0"/>
                <a:ea typeface="ＭＳ Ｐゴシック" panose="020B0600070205080204" pitchFamily="34" charset="-128"/>
              </a:rPr>
              <a:t>Exercise training </a:t>
            </a:r>
          </a:p>
          <a:p>
            <a:pPr>
              <a:lnSpc>
                <a:spcPct val="80000"/>
              </a:lnSpc>
            </a:pPr>
            <a:r>
              <a:rPr lang="en-US" altLang="en-US">
                <a:latin typeface="Verdana" panose="020B0604030504040204" pitchFamily="34" charset="0"/>
                <a:ea typeface="ＭＳ Ｐゴシック" panose="020B0600070205080204" pitchFamily="34" charset="-128"/>
              </a:rPr>
              <a:t>Pacing of activities</a:t>
            </a:r>
          </a:p>
          <a:p>
            <a:pPr>
              <a:lnSpc>
                <a:spcPct val="80000"/>
              </a:lnSpc>
            </a:pPr>
            <a:r>
              <a:rPr lang="en-US" altLang="en-US">
                <a:latin typeface="Verdana" panose="020B0604030504040204" pitchFamily="34" charset="0"/>
                <a:ea typeface="ＭＳ Ｐゴシック" panose="020B0600070205080204" pitchFamily="34" charset="-128"/>
              </a:rPr>
              <a:t>Wait 2 hours after eating for physical activity </a:t>
            </a:r>
          </a:p>
          <a:p>
            <a:pPr>
              <a:lnSpc>
                <a:spcPct val="80000"/>
              </a:lnSpc>
            </a:pPr>
            <a:r>
              <a:rPr lang="en-US" altLang="en-US">
                <a:latin typeface="Verdana" panose="020B0604030504040204" pitchFamily="34" charset="0"/>
                <a:ea typeface="ＭＳ Ｐゴシック" panose="020B0600070205080204" pitchFamily="34" charset="-128"/>
              </a:rPr>
              <a:t>Avoid activities in extreme hot, cold, or humid weather </a:t>
            </a:r>
          </a:p>
          <a:p>
            <a:pPr>
              <a:lnSpc>
                <a:spcPct val="80000"/>
              </a:lnSpc>
            </a:pPr>
            <a:r>
              <a:rPr lang="en-US" altLang="en-US">
                <a:latin typeface="Verdana" panose="020B0604030504040204" pitchFamily="34" charset="0"/>
                <a:ea typeface="ＭＳ Ｐゴシック" panose="020B0600070205080204" pitchFamily="34" charset="-128"/>
              </a:rPr>
              <a:t>Modify activities to conserve energy</a:t>
            </a:r>
          </a:p>
          <a:p>
            <a:pPr>
              <a:lnSpc>
                <a:spcPct val="80000"/>
              </a:lnSpc>
            </a:pPr>
            <a:r>
              <a:rPr lang="en-US" altLang="en-US">
                <a:latin typeface="Verdana" panose="020B0604030504040204" pitchFamily="34" charset="0"/>
                <a:ea typeface="ＭＳ Ｐゴシック" panose="020B0600070205080204" pitchFamily="34" charset="-128"/>
              </a:rPr>
              <a:t>Positioning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E3C575C0-6D99-714F-AF54-80F02DB68F7C}"/>
              </a:ext>
            </a:extLst>
          </p:cNvPr>
          <p:cNvSpPr>
            <a:spLocks noGrp="1" noChangeArrowheads="1"/>
          </p:cNvSpPr>
          <p:nvPr>
            <p:ph type="title"/>
          </p:nvPr>
        </p:nvSpPr>
        <p:spPr>
          <a:xfrm>
            <a:off x="479425" y="576263"/>
            <a:ext cx="8524875" cy="384175"/>
          </a:xfrm>
        </p:spPr>
        <p:txBody>
          <a:bodyPr rtlCol="0">
            <a:noAutofit/>
          </a:bodyPr>
          <a:lstStyle/>
          <a:p>
            <a:pPr marL="484632" defTabSz="457207" fontAlgn="auto">
              <a:spcAft>
                <a:spcPts val="0"/>
              </a:spcAft>
              <a:defRPr/>
            </a:pPr>
            <a:r>
              <a:rPr lang="en-US" altLang="en-US" sz="3200" dirty="0">
                <a:solidFill>
                  <a:schemeClr val="accent1">
                    <a:tint val="83000"/>
                    <a:satMod val="150000"/>
                  </a:schemeClr>
                </a:solidFill>
                <a:ea typeface="ＭＳ Ｐゴシック" pitchFamily="34" charset="-128"/>
              </a:rPr>
              <a:t>Heart Failure—Nursing Interventions for Fluid Volume Excess</a:t>
            </a:r>
          </a:p>
        </p:txBody>
      </p:sp>
      <p:sp>
        <p:nvSpPr>
          <p:cNvPr id="70658" name="Rectangle 3">
            <a:extLst>
              <a:ext uri="{FF2B5EF4-FFF2-40B4-BE49-F238E27FC236}">
                <a16:creationId xmlns:a16="http://schemas.microsoft.com/office/drawing/2014/main" id="{794BA3A2-5D37-AC48-B618-9276DD12BDB8}"/>
              </a:ext>
            </a:extLst>
          </p:cNvPr>
          <p:cNvSpPr>
            <a:spLocks noGrp="1" noChangeArrowheads="1"/>
          </p:cNvSpPr>
          <p:nvPr>
            <p:ph idx="1"/>
          </p:nvPr>
        </p:nvSpPr>
        <p:spPr/>
        <p:txBody>
          <a:bodyPr/>
          <a:lstStyle/>
          <a:p>
            <a:r>
              <a:rPr lang="en-US" altLang="en-US">
                <a:latin typeface="Verdana" panose="020B0604030504040204" pitchFamily="34" charset="0"/>
                <a:ea typeface="ＭＳ Ｐゴシック" panose="020B0600070205080204" pitchFamily="34" charset="-128"/>
              </a:rPr>
              <a:t>Assessment for symptoms of fluid overload </a:t>
            </a:r>
          </a:p>
          <a:p>
            <a:r>
              <a:rPr lang="en-US" altLang="en-US">
                <a:latin typeface="Verdana" panose="020B0604030504040204" pitchFamily="34" charset="0"/>
                <a:ea typeface="ＭＳ Ｐゴシック" panose="020B0600070205080204" pitchFamily="34" charset="-128"/>
              </a:rPr>
              <a:t>Daily weight</a:t>
            </a:r>
          </a:p>
          <a:p>
            <a:r>
              <a:rPr lang="en-US" altLang="en-US">
                <a:latin typeface="Verdana" panose="020B0604030504040204" pitchFamily="34" charset="0"/>
                <a:ea typeface="ＭＳ Ｐゴシック" panose="020B0600070205080204" pitchFamily="34" charset="-128"/>
              </a:rPr>
              <a:t>I&amp;O </a:t>
            </a:r>
          </a:p>
          <a:p>
            <a:r>
              <a:rPr lang="en-US" altLang="en-US">
                <a:latin typeface="Verdana" panose="020B0604030504040204" pitchFamily="34" charset="0"/>
                <a:ea typeface="ＭＳ Ｐゴシック" panose="020B0600070205080204" pitchFamily="34" charset="-128"/>
              </a:rPr>
              <a:t>Diuretic therapy</a:t>
            </a:r>
          </a:p>
          <a:p>
            <a:r>
              <a:rPr lang="en-US" altLang="en-US">
                <a:latin typeface="Verdana" panose="020B0604030504040204" pitchFamily="34" charset="0"/>
                <a:ea typeface="ＭＳ Ｐゴシック" panose="020B0600070205080204" pitchFamily="34" charset="-128"/>
              </a:rPr>
              <a:t>Fluid intake</a:t>
            </a:r>
          </a:p>
          <a:p>
            <a:r>
              <a:rPr lang="en-US" altLang="en-US">
                <a:latin typeface="Verdana" panose="020B0604030504040204" pitchFamily="34" charset="0"/>
                <a:ea typeface="ＭＳ Ｐゴシック" panose="020B0600070205080204" pitchFamily="34" charset="-128"/>
              </a:rPr>
              <a:t>Maintenance of sodium restriction</a:t>
            </a:r>
            <a:br>
              <a:rPr lang="en-US" altLang="en-US">
                <a:latin typeface="Verdana" panose="020B0604030504040204" pitchFamily="34" charset="0"/>
                <a:ea typeface="ＭＳ Ｐゴシック" panose="020B0600070205080204" pitchFamily="34" charset="-128"/>
              </a:rPr>
            </a:br>
            <a:endParaRPr lang="en-US" altLang="en-US" b="1">
              <a:latin typeface="Verdana" panose="020B0604030504040204" pitchFamily="34" charset="0"/>
              <a:ea typeface="ＭＳ Ｐゴシック" panose="020B0600070205080204" pitchFamily="34" charset="-128"/>
            </a:endParaRPr>
          </a:p>
          <a:p>
            <a:endParaRPr lang="en-US" altLang="en-US" b="1">
              <a:latin typeface="Verdana" panose="020B0604030504040204" pitchFamily="34" charset="0"/>
              <a:ea typeface="ＭＳ Ｐゴシック" panose="020B0600070205080204" pitchFamily="34" charset="-128"/>
            </a:endParaRPr>
          </a:p>
          <a:p>
            <a:endParaRPr lang="en-US" altLang="en-US">
              <a:latin typeface="Verdana" panose="020B0604030504040204" pitchFamily="34" charset="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0B0A07C-216C-7F41-BC96-B68BD02AE561}"/>
              </a:ext>
            </a:extLst>
          </p:cNvPr>
          <p:cNvSpPr>
            <a:spLocks noGrp="1"/>
          </p:cNvSpPr>
          <p:nvPr>
            <p:ph type="title"/>
          </p:nvPr>
        </p:nvSpPr>
        <p:spPr>
          <a:xfrm>
            <a:off x="412750" y="549275"/>
            <a:ext cx="8524875" cy="388938"/>
          </a:xfrm>
        </p:spPr>
        <p:txBody>
          <a:bodyPr rtlCol="0">
            <a:noAutofit/>
          </a:bodyPr>
          <a:lstStyle/>
          <a:p>
            <a:pPr marL="484632" defTabSz="457207" fontAlgn="auto">
              <a:spcAft>
                <a:spcPts val="0"/>
              </a:spcAft>
              <a:defRPr/>
            </a:pPr>
            <a:r>
              <a:rPr lang="en-US" altLang="en-US" sz="3200" dirty="0">
                <a:solidFill>
                  <a:schemeClr val="accent1">
                    <a:tint val="83000"/>
                    <a:satMod val="150000"/>
                  </a:schemeClr>
                </a:solidFill>
                <a:ea typeface="ＭＳ Ｐゴシック" pitchFamily="34" charset="-128"/>
              </a:rPr>
              <a:t>Heart Failure—Nursing Interventions for Anxiety &amp; Powerlessness</a:t>
            </a:r>
          </a:p>
        </p:txBody>
      </p:sp>
      <p:sp>
        <p:nvSpPr>
          <p:cNvPr id="72706" name="Content Placeholder 2">
            <a:extLst>
              <a:ext uri="{FF2B5EF4-FFF2-40B4-BE49-F238E27FC236}">
                <a16:creationId xmlns:a16="http://schemas.microsoft.com/office/drawing/2014/main" id="{93DC1A93-7189-B74A-ADCC-EF8DB440C0E9}"/>
              </a:ext>
            </a:extLst>
          </p:cNvPr>
          <p:cNvSpPr>
            <a:spLocks noGrp="1" noChangeArrowheads="1"/>
          </p:cNvSpPr>
          <p:nvPr>
            <p:ph idx="1"/>
          </p:nvPr>
        </p:nvSpPr>
        <p:spPr>
          <a:xfrm>
            <a:off x="1039813" y="1958975"/>
            <a:ext cx="7815262" cy="4279900"/>
          </a:xfrm>
        </p:spPr>
        <p:txBody>
          <a:bodyPr/>
          <a:lstStyle/>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Minimize stress</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Promote physical comfort </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Provide psychological support</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Reassurance and taking part in decision making </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Education on techniques to control anxiety and promote relaxation</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Family support</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Screen for depression</a:t>
            </a:r>
          </a:p>
          <a:p>
            <a:pPr marL="447675" indent="-382588">
              <a:buFont typeface="Wingdings 2" pitchFamily="2" charset="2"/>
              <a:buChar char=""/>
            </a:pPr>
            <a:endParaRPr lang="en-US" altLang="en-US">
              <a:latin typeface="Verdana" panose="020B0604030504040204" pitchFamily="34" charset="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8BCC103D-44C3-A049-9B00-6C8771A06310}"/>
              </a:ext>
            </a:extLst>
          </p:cNvPr>
          <p:cNvSpPr>
            <a:spLocks noGrp="1" noChangeArrowheads="1"/>
          </p:cNvSpPr>
          <p:nvPr>
            <p:ph type="title"/>
          </p:nvPr>
        </p:nvSpPr>
        <p:spPr>
          <a:xfrm>
            <a:off x="563563" y="434975"/>
            <a:ext cx="8234362" cy="1592263"/>
          </a:xfrm>
        </p:spPr>
        <p:txBody>
          <a:bodyPr rtlCol="0">
            <a:noAutofit/>
          </a:bodyPr>
          <a:lstStyle/>
          <a:p>
            <a:pPr marL="484632" defTabSz="457207" fontAlgn="auto">
              <a:spcAft>
                <a:spcPts val="0"/>
              </a:spcAft>
              <a:defRPr/>
            </a:pPr>
            <a:r>
              <a:rPr lang="en-US" altLang="en-US" sz="3200" dirty="0">
                <a:solidFill>
                  <a:schemeClr val="accent1">
                    <a:tint val="83000"/>
                    <a:satMod val="150000"/>
                  </a:schemeClr>
                </a:solidFill>
                <a:ea typeface="ＭＳ Ｐゴシック" pitchFamily="34" charset="-128"/>
              </a:rPr>
              <a:t>Heart Failure—Collaborative Problems and Potential Complications</a:t>
            </a:r>
          </a:p>
        </p:txBody>
      </p:sp>
      <p:sp>
        <p:nvSpPr>
          <p:cNvPr id="74754" name="Rectangle 3">
            <a:extLst>
              <a:ext uri="{FF2B5EF4-FFF2-40B4-BE49-F238E27FC236}">
                <a16:creationId xmlns:a16="http://schemas.microsoft.com/office/drawing/2014/main" id="{0417A735-2022-804E-B35A-5DC6BC321B65}"/>
              </a:ext>
            </a:extLst>
          </p:cNvPr>
          <p:cNvSpPr>
            <a:spLocks noGrp="1" noChangeArrowheads="1"/>
          </p:cNvSpPr>
          <p:nvPr>
            <p:ph idx="1"/>
          </p:nvPr>
        </p:nvSpPr>
        <p:spPr>
          <a:xfrm>
            <a:off x="1138238" y="2373313"/>
            <a:ext cx="7805737" cy="4049712"/>
          </a:xfrm>
        </p:spPr>
        <p:txBody>
          <a:bodyPr/>
          <a:lstStyle/>
          <a:p>
            <a:r>
              <a:rPr lang="en-US" altLang="en-US" dirty="0">
                <a:latin typeface="Verdana" panose="020B0604030504040204" pitchFamily="34" charset="0"/>
                <a:ea typeface="ＭＳ Ｐゴシック" panose="020B0600070205080204" pitchFamily="34" charset="-128"/>
              </a:rPr>
              <a:t>Hypotension</a:t>
            </a:r>
          </a:p>
          <a:p>
            <a:r>
              <a:rPr lang="en-US" altLang="en-US" dirty="0">
                <a:latin typeface="Verdana" panose="020B0604030504040204" pitchFamily="34" charset="0"/>
                <a:ea typeface="ＭＳ Ｐゴシック" panose="020B0600070205080204" pitchFamily="34" charset="-128"/>
              </a:rPr>
              <a:t>Poor perfusion</a:t>
            </a:r>
          </a:p>
          <a:p>
            <a:r>
              <a:rPr lang="en-US" altLang="en-US" dirty="0">
                <a:latin typeface="Verdana" panose="020B0604030504040204" pitchFamily="34" charset="0"/>
                <a:ea typeface="ＭＳ Ｐゴシック" panose="020B0600070205080204" pitchFamily="34" charset="-128"/>
              </a:rPr>
              <a:t>Cardiogenic shock</a:t>
            </a:r>
          </a:p>
          <a:p>
            <a:r>
              <a:rPr lang="en-US" altLang="en-US" dirty="0">
                <a:latin typeface="Verdana" panose="020B0604030504040204" pitchFamily="34" charset="0"/>
                <a:ea typeface="ＭＳ Ｐゴシック" panose="020B0600070205080204" pitchFamily="34" charset="-128"/>
              </a:rPr>
              <a:t>Dysrhythmias </a:t>
            </a:r>
          </a:p>
          <a:p>
            <a:r>
              <a:rPr lang="en-US" altLang="en-US" dirty="0">
                <a:latin typeface="Verdana" panose="020B0604030504040204" pitchFamily="34" charset="0"/>
                <a:ea typeface="ＭＳ Ｐゴシック" panose="020B0600070205080204" pitchFamily="34" charset="-128"/>
              </a:rPr>
              <a:t>Thromboembolism </a:t>
            </a:r>
          </a:p>
          <a:p>
            <a:r>
              <a:rPr lang="en-US" altLang="en-US" dirty="0">
                <a:latin typeface="Verdana" panose="020B0604030504040204" pitchFamily="34" charset="0"/>
                <a:ea typeface="ＭＳ Ｐゴシック" panose="020B0600070205080204" pitchFamily="34" charset="-128"/>
              </a:rPr>
              <a:t>Pericardial effusion </a:t>
            </a:r>
          </a:p>
          <a:p>
            <a:r>
              <a:rPr lang="en-US" altLang="en-US" dirty="0">
                <a:latin typeface="Verdana" panose="020B0604030504040204" pitchFamily="34" charset="0"/>
                <a:ea typeface="ＭＳ Ｐゴシック" panose="020B0600070205080204" pitchFamily="34" charset="-128"/>
              </a:rPr>
              <a:t>Cardiac tamponade</a:t>
            </a:r>
          </a:p>
          <a:p>
            <a:r>
              <a:rPr lang="en-US" altLang="en-US" dirty="0">
                <a:latin typeface="Verdana" panose="020B0604030504040204" pitchFamily="34" charset="0"/>
                <a:ea typeface="ＭＳ Ｐゴシック" panose="020B0600070205080204" pitchFamily="34" charset="-128"/>
              </a:rPr>
              <a:t>Pulmonary edema</a:t>
            </a:r>
          </a:p>
          <a:p>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C5DCDC3-6BBE-BB4A-8CC6-5DA301CB85FF}"/>
              </a:ext>
            </a:extLst>
          </p:cNvPr>
          <p:cNvSpPr>
            <a:spLocks noGrp="1"/>
          </p:cNvSpPr>
          <p:nvPr>
            <p:ph type="title"/>
          </p:nvPr>
        </p:nvSpPr>
        <p:spPr>
          <a:xfrm>
            <a:off x="309563" y="609600"/>
            <a:ext cx="8524875" cy="395288"/>
          </a:xfrm>
        </p:spPr>
        <p:txBody>
          <a:bodyPr rtlCol="0">
            <a:normAutofit fontScale="90000"/>
          </a:bodyPr>
          <a:lstStyle/>
          <a:p>
            <a:pPr marL="484632" defTabSz="457207" fontAlgn="auto">
              <a:spcAft>
                <a:spcPts val="0"/>
              </a:spcAft>
              <a:defRPr/>
            </a:pPr>
            <a:r>
              <a:rPr lang="en-US" altLang="en-US" dirty="0">
                <a:solidFill>
                  <a:schemeClr val="accent1">
                    <a:tint val="83000"/>
                    <a:satMod val="150000"/>
                  </a:schemeClr>
                </a:solidFill>
                <a:ea typeface="ＭＳ Ｐゴシック" pitchFamily="34" charset="-128"/>
              </a:rPr>
              <a:t>Pulmonary Hypertension cont.</a:t>
            </a:r>
          </a:p>
        </p:txBody>
      </p:sp>
      <p:sp>
        <p:nvSpPr>
          <p:cNvPr id="13314" name="Content Placeholder 2">
            <a:extLst>
              <a:ext uri="{FF2B5EF4-FFF2-40B4-BE49-F238E27FC236}">
                <a16:creationId xmlns:a16="http://schemas.microsoft.com/office/drawing/2014/main" id="{655D2695-CD94-A845-8A3B-A3A9F962954C}"/>
              </a:ext>
            </a:extLst>
          </p:cNvPr>
          <p:cNvSpPr>
            <a:spLocks noGrp="1" noChangeArrowheads="1"/>
          </p:cNvSpPr>
          <p:nvPr>
            <p:ph idx="1"/>
          </p:nvPr>
        </p:nvSpPr>
        <p:spPr>
          <a:xfrm>
            <a:off x="827088" y="2052638"/>
            <a:ext cx="7626350" cy="4195762"/>
          </a:xfrm>
        </p:spPr>
        <p:txBody>
          <a:bodyPr/>
          <a:lstStyle/>
          <a:p>
            <a:r>
              <a:rPr lang="en-US" altLang="en-US" sz="2400">
                <a:ea typeface="ＭＳ Ｐゴシック" panose="020B0600070205080204" pitchFamily="34" charset="-128"/>
              </a:rPr>
              <a:t>Pathophysiology</a:t>
            </a:r>
          </a:p>
          <a:p>
            <a:pPr lvl="1"/>
            <a:r>
              <a:rPr lang="en-US" altLang="en-US" sz="2000">
                <a:ea typeface="ＭＳ Ｐゴシック" panose="020B0600070205080204" pitchFamily="34" charset="-128"/>
              </a:rPr>
              <a:t>As vessels become destroyed or obstructed the heart is not able to handle the flow and volume.</a:t>
            </a:r>
          </a:p>
          <a:p>
            <a:pPr lvl="1"/>
            <a:r>
              <a:rPr lang="en-US" altLang="en-US" sz="2000">
                <a:ea typeface="ＭＳ Ｐゴシック" panose="020B0600070205080204" pitchFamily="34" charset="-128"/>
              </a:rPr>
              <a:t>Pressure and resistance increases. </a:t>
            </a:r>
          </a:p>
          <a:p>
            <a:pPr lvl="1"/>
            <a:r>
              <a:rPr lang="en-US" altLang="en-US" sz="2000">
                <a:ea typeface="ＭＳ Ｐゴシック" panose="020B0600070205080204" pitchFamily="34" charset="-128"/>
              </a:rPr>
              <a:t>Affects the hearts workload and right ventricular function. Right ventricle becomes hypertrophy (enlarged) which leads to heart failure.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EEF8C6EB-DD36-6E41-B7EC-14DD44017078}"/>
              </a:ext>
            </a:extLst>
          </p:cNvPr>
          <p:cNvSpPr>
            <a:spLocks noGrp="1" noChangeArrowheads="1"/>
          </p:cNvSpPr>
          <p:nvPr>
            <p:ph type="title"/>
          </p:nvPr>
        </p:nvSpPr>
        <p:spPr>
          <a:xfrm>
            <a:off x="430213" y="700088"/>
            <a:ext cx="8524875" cy="384175"/>
          </a:xfrm>
        </p:spPr>
        <p:txBody>
          <a:bodyPr rtlCol="0">
            <a:normAutofit fontScale="90000"/>
          </a:bodyPr>
          <a:lstStyle/>
          <a:p>
            <a:pPr marL="484632" defTabSz="457207" fontAlgn="auto">
              <a:spcAft>
                <a:spcPts val="0"/>
              </a:spcAft>
              <a:defRPr/>
            </a:pPr>
            <a:r>
              <a:rPr lang="en-US" altLang="en-US" dirty="0">
                <a:solidFill>
                  <a:schemeClr val="accent1">
                    <a:tint val="83000"/>
                    <a:satMod val="150000"/>
                  </a:schemeClr>
                </a:solidFill>
                <a:ea typeface="ＭＳ Ｐゴシック" pitchFamily="34" charset="-128"/>
              </a:rPr>
              <a:t>Heart Failure—Patient Education</a:t>
            </a:r>
          </a:p>
        </p:txBody>
      </p:sp>
      <p:sp>
        <p:nvSpPr>
          <p:cNvPr id="30723" name="Rectangle 3">
            <a:extLst>
              <a:ext uri="{FF2B5EF4-FFF2-40B4-BE49-F238E27FC236}">
                <a16:creationId xmlns:a16="http://schemas.microsoft.com/office/drawing/2014/main" id="{812E4A4D-B45F-2849-92AF-92A81328B4AE}"/>
              </a:ext>
            </a:extLst>
          </p:cNvPr>
          <p:cNvSpPr>
            <a:spLocks noGrp="1" noChangeArrowheads="1"/>
          </p:cNvSpPr>
          <p:nvPr>
            <p:ph idx="1"/>
          </p:nvPr>
        </p:nvSpPr>
        <p:spPr>
          <a:xfrm>
            <a:off x="1089025" y="1649413"/>
            <a:ext cx="7854950" cy="4621212"/>
          </a:xfrm>
        </p:spPr>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Medications</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Dietary recommendations</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Monitoring for signs of excess fluid, hypotension, and symptoms of disease exacerbation</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Exercise and activity program</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Stress management</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Prevention of infection</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Know how and when to contact health care provider</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ea typeface="+mn-ea"/>
              </a:rPr>
              <a:t>Include family in education </a:t>
            </a:r>
          </a:p>
          <a:p>
            <a:pPr marL="448056" indent="-384048" defTabSz="457207" fontAlgn="auto">
              <a:spcAft>
                <a:spcPts val="0"/>
              </a:spcAft>
              <a:buClr>
                <a:schemeClr val="bg2">
                  <a:lumMod val="40000"/>
                  <a:lumOff val="60000"/>
                </a:schemeClr>
              </a:buClr>
              <a:buFont typeface="Wingdings 2"/>
              <a:buChar char=""/>
              <a:defRPr/>
            </a:pPr>
            <a:endParaRPr lang="en-US" dirty="0">
              <a:solidFill>
                <a:schemeClr val="tx1">
                  <a:lumMod val="75000"/>
                  <a:lumOff val="25000"/>
                </a:schemeClr>
              </a:solidFill>
              <a:latin typeface="Verdana" charset="0"/>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EA76DBB5-8576-014C-8099-7C4443E8A011}"/>
              </a:ext>
            </a:extLst>
          </p:cNvPr>
          <p:cNvSpPr>
            <a:spLocks noGrp="1"/>
          </p:cNvSpPr>
          <p:nvPr>
            <p:ph type="title"/>
          </p:nvPr>
        </p:nvSpPr>
        <p:spPr>
          <a:xfrm>
            <a:off x="309563" y="231775"/>
            <a:ext cx="8524875" cy="388938"/>
          </a:xfrm>
        </p:spPr>
        <p:txBody>
          <a:bodyPr rtlCol="0">
            <a:normAutofit fontScale="90000"/>
          </a:bodyPr>
          <a:lstStyle/>
          <a:p>
            <a:pPr marL="484632" defTabSz="457207" fontAlgn="auto">
              <a:spcAft>
                <a:spcPts val="0"/>
              </a:spcAft>
              <a:defRPr/>
            </a:pPr>
            <a:r>
              <a:rPr lang="en-US" altLang="en-US" dirty="0">
                <a:solidFill>
                  <a:schemeClr val="accent1">
                    <a:tint val="83000"/>
                    <a:satMod val="150000"/>
                  </a:schemeClr>
                </a:solidFill>
                <a:ea typeface="ＭＳ Ｐゴシック" pitchFamily="34" charset="-128"/>
              </a:rPr>
              <a:t>Heart Failure—Medications</a:t>
            </a:r>
          </a:p>
        </p:txBody>
      </p:sp>
      <p:sp>
        <p:nvSpPr>
          <p:cNvPr id="64514" name="Content Placeholder 2">
            <a:extLst>
              <a:ext uri="{FF2B5EF4-FFF2-40B4-BE49-F238E27FC236}">
                <a16:creationId xmlns:a16="http://schemas.microsoft.com/office/drawing/2014/main" id="{F7CC67CF-7207-C34B-9156-890FA2EE214D}"/>
              </a:ext>
            </a:extLst>
          </p:cNvPr>
          <p:cNvSpPr>
            <a:spLocks noGrp="1"/>
          </p:cNvSpPr>
          <p:nvPr>
            <p:ph idx="1"/>
          </p:nvPr>
        </p:nvSpPr>
        <p:spPr>
          <a:xfrm>
            <a:off x="0" y="1116013"/>
            <a:ext cx="8943975" cy="5510212"/>
          </a:xfrm>
        </p:spPr>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altLang="en-US" dirty="0">
                <a:latin typeface="Verdana" pitchFamily="34" charset="0"/>
                <a:ea typeface="ＭＳ Ｐゴシック" pitchFamily="34" charset="-128"/>
              </a:rPr>
              <a:t>Angiotensin-converting enzyme (ACE) inhibitors (-</a:t>
            </a:r>
            <a:r>
              <a:rPr lang="en-US" altLang="en-US" dirty="0" err="1">
                <a:latin typeface="Verdana" pitchFamily="34" charset="0"/>
                <a:ea typeface="ＭＳ Ｐゴシック" pitchFamily="34" charset="-128"/>
              </a:rPr>
              <a:t>pril</a:t>
            </a:r>
            <a:r>
              <a:rPr lang="en-US" altLang="en-US" dirty="0">
                <a:latin typeface="Verdana" pitchFamily="34" charset="0"/>
                <a:ea typeface="ＭＳ Ｐゴシック" pitchFamily="34" charset="-128"/>
              </a:rPr>
              <a:t>)</a:t>
            </a:r>
          </a:p>
          <a:p>
            <a:pPr marL="848112" lvl="1" indent="-384048" defTabSz="457207" fontAlgn="auto">
              <a:spcAft>
                <a:spcPts val="0"/>
              </a:spcAft>
              <a:buClr>
                <a:schemeClr val="bg2">
                  <a:lumMod val="40000"/>
                  <a:lumOff val="60000"/>
                </a:schemeClr>
              </a:buClr>
              <a:buFont typeface="Wingdings 2"/>
              <a:buChar char=""/>
              <a:defRPr/>
            </a:pPr>
            <a:r>
              <a:rPr lang="en-US" altLang="en-US" dirty="0">
                <a:latin typeface="Verdana" pitchFamily="34" charset="0"/>
                <a:ea typeface="ＭＳ Ｐゴシック" pitchFamily="34" charset="-128"/>
              </a:rPr>
              <a:t>Lisinopril, Enalapril, Captopril</a:t>
            </a:r>
          </a:p>
          <a:p>
            <a:pPr marL="448056" indent="-384048" defTabSz="457207" fontAlgn="auto">
              <a:spcAft>
                <a:spcPts val="0"/>
              </a:spcAft>
              <a:buClr>
                <a:schemeClr val="bg2">
                  <a:lumMod val="40000"/>
                  <a:lumOff val="60000"/>
                </a:schemeClr>
              </a:buClr>
              <a:buFont typeface="Wingdings 2"/>
              <a:buChar char=""/>
              <a:defRPr/>
            </a:pPr>
            <a:r>
              <a:rPr lang="en-US" altLang="en-US" dirty="0">
                <a:latin typeface="Verdana" pitchFamily="34" charset="0"/>
                <a:ea typeface="ＭＳ Ｐゴシック" pitchFamily="34" charset="-128"/>
              </a:rPr>
              <a:t>Angiotensin II receptor blockers (ARBs) (-</a:t>
            </a:r>
            <a:r>
              <a:rPr lang="en-US" altLang="en-US" dirty="0" err="1">
                <a:latin typeface="Verdana" pitchFamily="34" charset="0"/>
                <a:ea typeface="ＭＳ Ｐゴシック" pitchFamily="34" charset="-128"/>
              </a:rPr>
              <a:t>sartan</a:t>
            </a:r>
            <a:r>
              <a:rPr lang="en-US" altLang="en-US" dirty="0">
                <a:latin typeface="Verdana" pitchFamily="34" charset="0"/>
                <a:ea typeface="ＭＳ Ｐゴシック" pitchFamily="34" charset="-128"/>
              </a:rPr>
              <a:t>)</a:t>
            </a:r>
          </a:p>
          <a:p>
            <a:pPr marL="848112" lvl="1" indent="-384048" defTabSz="457207" fontAlgn="auto">
              <a:spcAft>
                <a:spcPts val="0"/>
              </a:spcAft>
              <a:buClr>
                <a:schemeClr val="bg2">
                  <a:lumMod val="40000"/>
                  <a:lumOff val="60000"/>
                </a:schemeClr>
              </a:buClr>
              <a:buFont typeface="Wingdings 2"/>
              <a:buChar char=""/>
              <a:defRPr/>
            </a:pPr>
            <a:r>
              <a:rPr lang="en-US" altLang="en-US" dirty="0">
                <a:latin typeface="Verdana" pitchFamily="34" charset="0"/>
                <a:ea typeface="ＭＳ Ｐゴシック" pitchFamily="34" charset="-128"/>
              </a:rPr>
              <a:t>Losartan</a:t>
            </a:r>
          </a:p>
          <a:p>
            <a:pPr marL="448056" indent="-384048" defTabSz="457207" fontAlgn="auto">
              <a:spcAft>
                <a:spcPts val="0"/>
              </a:spcAft>
              <a:buClr>
                <a:schemeClr val="bg2">
                  <a:lumMod val="40000"/>
                  <a:lumOff val="60000"/>
                </a:schemeClr>
              </a:buClr>
              <a:buFont typeface="Wingdings 2"/>
              <a:buChar char=""/>
              <a:defRPr/>
            </a:pPr>
            <a:r>
              <a:rPr lang="en-US" altLang="en-US" dirty="0">
                <a:latin typeface="Verdana" pitchFamily="34" charset="0"/>
                <a:ea typeface="ＭＳ Ｐゴシック" pitchFamily="34" charset="-128"/>
              </a:rPr>
              <a:t>Beta-blockers (-lol)</a:t>
            </a:r>
          </a:p>
          <a:p>
            <a:pPr marL="848112" lvl="1" indent="-384048" defTabSz="457207" fontAlgn="auto">
              <a:spcAft>
                <a:spcPts val="0"/>
              </a:spcAft>
              <a:buClr>
                <a:schemeClr val="bg2">
                  <a:lumMod val="40000"/>
                  <a:lumOff val="60000"/>
                </a:schemeClr>
              </a:buClr>
              <a:buFont typeface="Wingdings 2"/>
              <a:buChar char=""/>
              <a:defRPr/>
            </a:pPr>
            <a:r>
              <a:rPr lang="en-US" altLang="en-US" dirty="0">
                <a:latin typeface="Verdana" pitchFamily="34" charset="0"/>
                <a:ea typeface="ＭＳ Ｐゴシック" pitchFamily="34" charset="-128"/>
              </a:rPr>
              <a:t>Carvedilol, Metoprolol</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rPr>
              <a:t>Diuretics</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rPr>
              <a:t>Furosemide, Bumetanide, Hydrochlorothiazide, Spironolactone</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rPr>
              <a:t>Digitalis</a:t>
            </a: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rPr>
              <a:t>Digoxin</a:t>
            </a:r>
          </a:p>
          <a:p>
            <a:pPr marL="448056"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charset="0"/>
              </a:rPr>
              <a:t>Inotropes</a:t>
            </a:r>
            <a:endParaRPr lang="en-US" dirty="0">
              <a:solidFill>
                <a:schemeClr val="tx1">
                  <a:lumMod val="75000"/>
                  <a:lumOff val="25000"/>
                </a:schemeClr>
              </a:solidFill>
              <a:latin typeface="Verdana" pitchFamily="34" charset="0"/>
              <a:ea typeface="ＭＳ Ｐゴシック" pitchFamily="34" charset="-128"/>
            </a:endParaRPr>
          </a:p>
          <a:p>
            <a:pPr marL="848112" lvl="1" indent="-384048" defTabSz="457207" fontAlgn="auto">
              <a:spcAft>
                <a:spcPts val="0"/>
              </a:spcAft>
              <a:buClr>
                <a:schemeClr val="bg2">
                  <a:lumMod val="40000"/>
                  <a:lumOff val="60000"/>
                </a:schemeClr>
              </a:buClr>
              <a:buFont typeface="Wingdings 2"/>
              <a:buChar char=""/>
              <a:defRPr/>
            </a:pPr>
            <a:r>
              <a:rPr lang="en-US" dirty="0">
                <a:solidFill>
                  <a:schemeClr val="tx1">
                    <a:lumMod val="75000"/>
                    <a:lumOff val="25000"/>
                  </a:schemeClr>
                </a:solidFill>
                <a:latin typeface="Verdana" pitchFamily="34" charset="0"/>
                <a:ea typeface="ＭＳ Ｐゴシック" pitchFamily="34" charset="-128"/>
              </a:rPr>
              <a:t>Dopamine, Dobutamine, Milrinone</a:t>
            </a:r>
            <a:endParaRPr lang="en-US" dirty="0">
              <a:solidFill>
                <a:schemeClr val="tx1">
                  <a:lumMod val="75000"/>
                  <a:lumOff val="25000"/>
                </a:schemeClr>
              </a:solidFill>
              <a:latin typeface="Verdana"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D883-13E5-AC44-9FE3-73BBDF124F5F}"/>
              </a:ext>
            </a:extLst>
          </p:cNvPr>
          <p:cNvSpPr>
            <a:spLocks noGrp="1"/>
          </p:cNvSpPr>
          <p:nvPr>
            <p:ph type="title"/>
          </p:nvPr>
        </p:nvSpPr>
        <p:spPr>
          <a:xfrm>
            <a:off x="663575" y="209550"/>
            <a:ext cx="7816850" cy="1231900"/>
          </a:xfrm>
        </p:spPr>
        <p:txBody>
          <a:bodyPr rtlCol="0">
            <a:noAutofit/>
          </a:bodyPr>
          <a:lstStyle/>
          <a:p>
            <a:pPr marL="484632" defTabSz="457207" fontAlgn="auto">
              <a:spcAft>
                <a:spcPts val="0"/>
              </a:spcAft>
              <a:defRPr/>
            </a:pPr>
            <a:r>
              <a:rPr lang="en-US" sz="3600" dirty="0">
                <a:solidFill>
                  <a:schemeClr val="accent1">
                    <a:lumMod val="75000"/>
                  </a:schemeClr>
                </a:solidFill>
                <a:ea typeface="ＭＳ Ｐゴシック" pitchFamily="34" charset="-128"/>
                <a:cs typeface="Times New Roman" pitchFamily="18" charset="0"/>
                <a:sym typeface="Symbol" pitchFamily="18" charset="2"/>
              </a:rPr>
              <a:t>Heart Failure—Management of Acute Decompensation </a:t>
            </a:r>
          </a:p>
        </p:txBody>
      </p:sp>
      <p:sp>
        <p:nvSpPr>
          <p:cNvPr id="80898" name="Text Placeholder 2">
            <a:extLst>
              <a:ext uri="{FF2B5EF4-FFF2-40B4-BE49-F238E27FC236}">
                <a16:creationId xmlns:a16="http://schemas.microsoft.com/office/drawing/2014/main" id="{7C411646-D049-DC4E-B0BE-ADA129F860D6}"/>
              </a:ext>
            </a:extLst>
          </p:cNvPr>
          <p:cNvSpPr>
            <a:spLocks noGrp="1" noChangeArrowheads="1"/>
          </p:cNvSpPr>
          <p:nvPr>
            <p:ph type="body" idx="1"/>
          </p:nvPr>
        </p:nvSpPr>
        <p:spPr>
          <a:xfrm>
            <a:off x="684213" y="1824038"/>
            <a:ext cx="7796212" cy="4256087"/>
          </a:xfrm>
        </p:spPr>
        <p:txBody>
          <a:bodyPr/>
          <a:lstStyle/>
          <a:p>
            <a:r>
              <a:rPr lang="en-US" altLang="en-US">
                <a:cs typeface="Times New Roman" panose="02020603050405020304" pitchFamily="18" charset="0"/>
              </a:rPr>
              <a:t> Airway and breathing</a:t>
            </a:r>
          </a:p>
          <a:p>
            <a:pPr lvl="1"/>
            <a:r>
              <a:rPr lang="en-US" altLang="en-US">
                <a:cs typeface="Times New Roman" panose="02020603050405020304" pitchFamily="18" charset="0"/>
              </a:rPr>
              <a:t> Intubation</a:t>
            </a:r>
          </a:p>
          <a:p>
            <a:pPr lvl="1"/>
            <a:r>
              <a:rPr lang="en-US" altLang="en-US">
                <a:cs typeface="Times New Roman" panose="02020603050405020304" pitchFamily="18" charset="0"/>
              </a:rPr>
              <a:t> Diuresis</a:t>
            </a:r>
          </a:p>
          <a:p>
            <a:r>
              <a:rPr lang="en-US" altLang="en-US">
                <a:cs typeface="Times New Roman" panose="02020603050405020304" pitchFamily="18" charset="0"/>
              </a:rPr>
              <a:t> Circulation</a:t>
            </a:r>
          </a:p>
          <a:p>
            <a:pPr lvl="1"/>
            <a:r>
              <a:rPr lang="en-US" altLang="en-US">
                <a:cs typeface="Times New Roman" panose="02020603050405020304" pitchFamily="18" charset="0"/>
              </a:rPr>
              <a:t>Optimize hemodynamics</a:t>
            </a:r>
          </a:p>
          <a:p>
            <a:pPr lvl="1"/>
            <a:r>
              <a:rPr lang="en-US" altLang="en-US">
                <a:cs typeface="Times New Roman" panose="02020603050405020304" pitchFamily="18" charset="0"/>
              </a:rPr>
              <a:t> Increase contractility</a:t>
            </a:r>
          </a:p>
          <a:p>
            <a:pPr lvl="1"/>
            <a:r>
              <a:rPr lang="en-US" altLang="en-US">
                <a:cs typeface="Times New Roman" panose="02020603050405020304" pitchFamily="18" charset="0"/>
              </a:rPr>
              <a:t> Vasodilation </a:t>
            </a:r>
          </a:p>
          <a:p>
            <a:pPr lvl="1"/>
            <a:r>
              <a:rPr lang="en-US" altLang="en-US">
                <a:cs typeface="Times New Roman" panose="02020603050405020304" pitchFamily="18" charset="0"/>
              </a:rPr>
              <a:t> Heart rate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673F0E-5F71-154C-B2B7-8C09AC822A99}"/>
              </a:ext>
            </a:extLst>
          </p:cNvPr>
          <p:cNvSpPr txBox="1">
            <a:spLocks/>
          </p:cNvSpPr>
          <p:nvPr/>
        </p:nvSpPr>
        <p:spPr>
          <a:xfrm>
            <a:off x="385763" y="209550"/>
            <a:ext cx="8372475" cy="123190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fontAlgn="auto">
              <a:spcAft>
                <a:spcPts val="0"/>
              </a:spcAft>
              <a:defRPr/>
            </a:pPr>
            <a:r>
              <a:rPr lang="en-US" sz="3200" dirty="0">
                <a:solidFill>
                  <a:schemeClr val="accent1">
                    <a:lumMod val="75000"/>
                  </a:schemeClr>
                </a:solidFill>
                <a:ea typeface="ＭＳ Ｐゴシック" pitchFamily="34" charset="-128"/>
                <a:cs typeface="Times New Roman" pitchFamily="18" charset="0"/>
                <a:sym typeface="Symbol" pitchFamily="18" charset="2"/>
              </a:rPr>
              <a:t>Treating Heart Failure--“UNLOAD FAST”</a:t>
            </a:r>
          </a:p>
        </p:txBody>
      </p:sp>
      <p:sp>
        <p:nvSpPr>
          <p:cNvPr id="4" name="Content Placeholder 2">
            <a:extLst>
              <a:ext uri="{FF2B5EF4-FFF2-40B4-BE49-F238E27FC236}">
                <a16:creationId xmlns:a16="http://schemas.microsoft.com/office/drawing/2014/main" id="{8B6FA5B1-74AB-FE41-ABC5-D946C41F4A91}"/>
              </a:ext>
            </a:extLst>
          </p:cNvPr>
          <p:cNvSpPr txBox="1">
            <a:spLocks/>
          </p:cNvSpPr>
          <p:nvPr/>
        </p:nvSpPr>
        <p:spPr>
          <a:xfrm>
            <a:off x="385763" y="1277938"/>
            <a:ext cx="8372475" cy="5041900"/>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48056" indent="-384048" fontAlgn="auto">
              <a:buFont typeface="Wingdings 2"/>
              <a:buChar char=""/>
              <a:defRPr/>
            </a:pPr>
            <a:endParaRPr lang="en-US" dirty="0">
              <a:solidFill>
                <a:schemeClr val="tx1">
                  <a:lumMod val="75000"/>
                  <a:lumOff val="25000"/>
                </a:schemeClr>
              </a:solidFill>
              <a:latin typeface="Verdana" charset="0"/>
            </a:endParaRPr>
          </a:p>
        </p:txBody>
      </p:sp>
      <p:sp>
        <p:nvSpPr>
          <p:cNvPr id="5" name="Content Placeholder 2">
            <a:extLst>
              <a:ext uri="{FF2B5EF4-FFF2-40B4-BE49-F238E27FC236}">
                <a16:creationId xmlns:a16="http://schemas.microsoft.com/office/drawing/2014/main" id="{3C5DADE3-3337-D94D-BF88-3934E57AA033}"/>
              </a:ext>
            </a:extLst>
          </p:cNvPr>
          <p:cNvSpPr txBox="1">
            <a:spLocks/>
          </p:cNvSpPr>
          <p:nvPr/>
        </p:nvSpPr>
        <p:spPr>
          <a:xfrm>
            <a:off x="304800" y="1257300"/>
            <a:ext cx="8534400" cy="5202238"/>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48056" indent="-384048" fontAlgn="auto">
              <a:buFont typeface="Wingdings 2"/>
              <a:buChar char=""/>
              <a:defRPr/>
            </a:pPr>
            <a:r>
              <a:rPr lang="en-US" altLang="en-US" b="1" u="sng" dirty="0">
                <a:latin typeface="Verdana" pitchFamily="34" charset="0"/>
                <a:ea typeface="ＭＳ Ｐゴシック" pitchFamily="34" charset="-128"/>
              </a:rPr>
              <a:t>U</a:t>
            </a:r>
            <a:r>
              <a:rPr lang="en-US" altLang="en-US" dirty="0">
                <a:latin typeface="Verdana" pitchFamily="34" charset="0"/>
                <a:ea typeface="ＭＳ Ｐゴシック" pitchFamily="34" charset="-128"/>
              </a:rPr>
              <a:t>pright position</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N</a:t>
            </a:r>
            <a:r>
              <a:rPr lang="en-US" dirty="0">
                <a:solidFill>
                  <a:schemeClr val="tx1">
                    <a:lumMod val="75000"/>
                    <a:lumOff val="25000"/>
                  </a:schemeClr>
                </a:solidFill>
                <a:latin typeface="Verdana" pitchFamily="34" charset="0"/>
                <a:ea typeface="ＭＳ Ｐゴシック" pitchFamily="34" charset="-128"/>
              </a:rPr>
              <a:t>itrates</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L</a:t>
            </a:r>
            <a:r>
              <a:rPr lang="en-US" dirty="0">
                <a:solidFill>
                  <a:schemeClr val="tx1">
                    <a:lumMod val="75000"/>
                    <a:lumOff val="25000"/>
                  </a:schemeClr>
                </a:solidFill>
                <a:latin typeface="Verdana" pitchFamily="34" charset="0"/>
                <a:ea typeface="ＭＳ Ｐゴシック" pitchFamily="34" charset="-128"/>
              </a:rPr>
              <a:t>asix</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O</a:t>
            </a:r>
            <a:r>
              <a:rPr lang="en-US" dirty="0">
                <a:solidFill>
                  <a:schemeClr val="tx1">
                    <a:lumMod val="75000"/>
                    <a:lumOff val="25000"/>
                  </a:schemeClr>
                </a:solidFill>
                <a:latin typeface="Verdana" pitchFamily="34" charset="0"/>
                <a:ea typeface="ＭＳ Ｐゴシック" pitchFamily="34" charset="-128"/>
              </a:rPr>
              <a:t>xygen</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A</a:t>
            </a:r>
            <a:r>
              <a:rPr lang="en-US" dirty="0">
                <a:solidFill>
                  <a:schemeClr val="tx1">
                    <a:lumMod val="75000"/>
                    <a:lumOff val="25000"/>
                  </a:schemeClr>
                </a:solidFill>
                <a:latin typeface="Verdana" pitchFamily="34" charset="0"/>
                <a:ea typeface="ＭＳ Ｐゴシック" pitchFamily="34" charset="-128"/>
              </a:rPr>
              <a:t>CE inhibitors</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D</a:t>
            </a:r>
            <a:r>
              <a:rPr lang="en-US" dirty="0">
                <a:solidFill>
                  <a:schemeClr val="tx1">
                    <a:lumMod val="75000"/>
                    <a:lumOff val="25000"/>
                  </a:schemeClr>
                </a:solidFill>
                <a:latin typeface="Verdana" pitchFamily="34" charset="0"/>
                <a:ea typeface="ＭＳ Ｐゴシック" pitchFamily="34" charset="-128"/>
              </a:rPr>
              <a:t>igoxin</a:t>
            </a:r>
          </a:p>
          <a:p>
            <a:pPr marL="448056" indent="-384048" fontAlgn="auto">
              <a:buFont typeface="Wingdings 2"/>
              <a:buChar char=""/>
              <a:defRPr/>
            </a:pPr>
            <a:endParaRPr lang="en-US" dirty="0">
              <a:solidFill>
                <a:schemeClr val="tx1">
                  <a:lumMod val="75000"/>
                  <a:lumOff val="25000"/>
                </a:schemeClr>
              </a:solidFill>
              <a:latin typeface="Verdana" pitchFamily="34" charset="0"/>
              <a:ea typeface="ＭＳ Ｐゴシック" pitchFamily="34" charset="-128"/>
            </a:endParaRP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F</a:t>
            </a:r>
            <a:r>
              <a:rPr lang="en-US" dirty="0">
                <a:solidFill>
                  <a:schemeClr val="tx1">
                    <a:lumMod val="75000"/>
                    <a:lumOff val="25000"/>
                  </a:schemeClr>
                </a:solidFill>
                <a:latin typeface="Verdana" pitchFamily="34" charset="0"/>
                <a:ea typeface="ＭＳ Ｐゴシック" pitchFamily="34" charset="-128"/>
              </a:rPr>
              <a:t>luids</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A</a:t>
            </a:r>
            <a:r>
              <a:rPr lang="en-US" dirty="0">
                <a:solidFill>
                  <a:schemeClr val="tx1">
                    <a:lumMod val="75000"/>
                    <a:lumOff val="25000"/>
                  </a:schemeClr>
                </a:solidFill>
                <a:latin typeface="Verdana" pitchFamily="34" charset="0"/>
                <a:ea typeface="ＭＳ Ｐゴシック" pitchFamily="34" charset="-128"/>
              </a:rPr>
              <a:t>fterload</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S</a:t>
            </a:r>
            <a:r>
              <a:rPr lang="en-US" dirty="0">
                <a:solidFill>
                  <a:schemeClr val="tx1">
                    <a:lumMod val="75000"/>
                    <a:lumOff val="25000"/>
                  </a:schemeClr>
                </a:solidFill>
                <a:latin typeface="Verdana" pitchFamily="34" charset="0"/>
                <a:ea typeface="ＭＳ Ｐゴシック" pitchFamily="34" charset="-128"/>
              </a:rPr>
              <a:t>odium restriction</a:t>
            </a:r>
          </a:p>
          <a:p>
            <a:pPr marL="448056" indent="-384048" fontAlgn="auto">
              <a:buFont typeface="Wingdings 2"/>
              <a:buChar char=""/>
              <a:defRPr/>
            </a:pPr>
            <a:r>
              <a:rPr lang="en-US" b="1" u="sng" dirty="0">
                <a:solidFill>
                  <a:schemeClr val="tx1">
                    <a:lumMod val="75000"/>
                    <a:lumOff val="25000"/>
                  </a:schemeClr>
                </a:solidFill>
                <a:latin typeface="Verdana" pitchFamily="34" charset="0"/>
                <a:ea typeface="ＭＳ Ｐゴシック" pitchFamily="34" charset="-128"/>
              </a:rPr>
              <a:t>T</a:t>
            </a:r>
            <a:r>
              <a:rPr lang="en-US" dirty="0">
                <a:solidFill>
                  <a:schemeClr val="tx1">
                    <a:lumMod val="75000"/>
                    <a:lumOff val="25000"/>
                  </a:schemeClr>
                </a:solidFill>
                <a:latin typeface="Verdana" pitchFamily="34" charset="0"/>
                <a:ea typeface="ＭＳ Ｐゴシック" pitchFamily="34" charset="-128"/>
              </a:rPr>
              <a:t>est</a:t>
            </a:r>
            <a:endParaRPr lang="en-US" dirty="0">
              <a:solidFill>
                <a:schemeClr val="tx1">
                  <a:lumMod val="75000"/>
                  <a:lumOff val="25000"/>
                </a:schemeClr>
              </a:solidFill>
              <a:latin typeface="Verdana"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E4E79A8E-CA9C-D24B-83CD-D1579A666E8D}"/>
              </a:ext>
            </a:extLst>
          </p:cNvPr>
          <p:cNvSpPr>
            <a:spLocks noGrp="1"/>
          </p:cNvSpPr>
          <p:nvPr>
            <p:ph type="title"/>
          </p:nvPr>
        </p:nvSpPr>
        <p:spPr>
          <a:xfrm>
            <a:off x="0" y="452438"/>
            <a:ext cx="9144000" cy="1400175"/>
          </a:xfrm>
        </p:spPr>
        <p:txBody>
          <a:bodyPr rtlCol="0">
            <a:noAutofit/>
          </a:bodyPr>
          <a:lstStyle/>
          <a:p>
            <a:pPr marL="484632" defTabSz="457207" fontAlgn="auto">
              <a:spcAft>
                <a:spcPts val="0"/>
              </a:spcAft>
              <a:defRPr/>
            </a:pPr>
            <a:r>
              <a:rPr lang="en-US" altLang="en-US" sz="2800" dirty="0">
                <a:solidFill>
                  <a:schemeClr val="accent1">
                    <a:tint val="83000"/>
                    <a:satMod val="150000"/>
                  </a:schemeClr>
                </a:solidFill>
                <a:ea typeface="ＭＳ Ｐゴシック" pitchFamily="34" charset="-128"/>
              </a:rPr>
              <a:t>Heart Failure—Gerontologic Considerations</a:t>
            </a:r>
          </a:p>
        </p:txBody>
      </p:sp>
      <p:sp>
        <p:nvSpPr>
          <p:cNvPr id="84994" name="Content Placeholder 2">
            <a:extLst>
              <a:ext uri="{FF2B5EF4-FFF2-40B4-BE49-F238E27FC236}">
                <a16:creationId xmlns:a16="http://schemas.microsoft.com/office/drawing/2014/main" id="{A56EAB86-91F8-E241-B44F-D3113C582E38}"/>
              </a:ext>
            </a:extLst>
          </p:cNvPr>
          <p:cNvSpPr>
            <a:spLocks noGrp="1" noChangeArrowheads="1"/>
          </p:cNvSpPr>
          <p:nvPr>
            <p:ph idx="1"/>
          </p:nvPr>
        </p:nvSpPr>
        <p:spPr>
          <a:xfrm>
            <a:off x="522288" y="1331913"/>
            <a:ext cx="8235950" cy="5073650"/>
          </a:xfrm>
        </p:spPr>
        <p:txBody>
          <a:bodyPr/>
          <a:lstStyle/>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May present with atypical signs and symptoms</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Decreased renal function </a:t>
            </a:r>
          </a:p>
          <a:p>
            <a:pPr marL="447675" indent="-382588">
              <a:buFont typeface="Wingdings 2" pitchFamily="2" charset="2"/>
              <a:buChar char=""/>
            </a:pPr>
            <a:r>
              <a:rPr lang="en-US" altLang="en-US">
                <a:latin typeface="Verdana" panose="020B0604030504040204" pitchFamily="34" charset="0"/>
                <a:ea typeface="ＭＳ Ｐゴシック" panose="020B0600070205080204" pitchFamily="34" charset="-128"/>
              </a:rPr>
              <a:t>Administration of diuretics to older men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4253-FEFE-CE45-8EF5-D7452684A3B0}"/>
              </a:ext>
            </a:extLst>
          </p:cNvPr>
          <p:cNvSpPr>
            <a:spLocks noGrp="1"/>
          </p:cNvSpPr>
          <p:nvPr>
            <p:ph type="title"/>
          </p:nvPr>
        </p:nvSpPr>
        <p:spPr/>
        <p:txBody>
          <a:bodyPr rtlCol="0">
            <a:noAutofit/>
          </a:bodyPr>
          <a:lstStyle/>
          <a:p>
            <a:pPr marL="484632" defTabSz="457207" fontAlgn="auto">
              <a:spcAft>
                <a:spcPts val="0"/>
              </a:spcAft>
              <a:defRPr/>
            </a:pPr>
            <a:r>
              <a:rPr lang="en-US" dirty="0">
                <a:solidFill>
                  <a:schemeClr val="accent1">
                    <a:lumMod val="75000"/>
                  </a:schemeClr>
                </a:solidFill>
              </a:rPr>
              <a:t>NCLEX Question</a:t>
            </a:r>
          </a:p>
        </p:txBody>
      </p:sp>
      <p:sp>
        <p:nvSpPr>
          <p:cNvPr id="58371" name="Text Placeholder 2">
            <a:extLst>
              <a:ext uri="{FF2B5EF4-FFF2-40B4-BE49-F238E27FC236}">
                <a16:creationId xmlns:a16="http://schemas.microsoft.com/office/drawing/2014/main" id="{34ECAB76-B607-3441-8E63-57D02A5562CE}"/>
              </a:ext>
            </a:extLst>
          </p:cNvPr>
          <p:cNvSpPr>
            <a:spLocks noGrp="1"/>
          </p:cNvSpPr>
          <p:nvPr>
            <p:ph type="body" idx="1"/>
          </p:nvPr>
        </p:nvSpPr>
        <p:spPr>
          <a:xfrm>
            <a:off x="484188" y="1585913"/>
            <a:ext cx="8175625" cy="4819650"/>
          </a:xfrm>
        </p:spPr>
        <p:txBody>
          <a:bodyPr rtlCol="0">
            <a:normAutofit/>
          </a:bodyPr>
          <a:lstStyle/>
          <a:p>
            <a:pPr marL="0" indent="0" defTabSz="457207" fontAlgn="auto">
              <a:spcAft>
                <a:spcPts val="0"/>
              </a:spcAft>
              <a:buClr>
                <a:schemeClr val="bg2">
                  <a:lumMod val="40000"/>
                  <a:lumOff val="60000"/>
                </a:schemeClr>
              </a:buClr>
              <a:buFont typeface="Wingdings 3" charset="2"/>
              <a:buNone/>
              <a:defRPr/>
            </a:pPr>
            <a:r>
              <a:rPr lang="en-US" dirty="0">
                <a:cs typeface="ＭＳ Ｐゴシック" charset="0"/>
              </a:rPr>
              <a:t>Which of the following statements describes the relationship between heart failure and cardiomyopathy?</a:t>
            </a:r>
          </a:p>
          <a:p>
            <a:pPr marL="742962" lvl="1" indent="-285755" defTabSz="457207" fontAlgn="auto">
              <a:spcAft>
                <a:spcPts val="0"/>
              </a:spcAft>
              <a:buClr>
                <a:schemeClr val="bg2">
                  <a:lumMod val="40000"/>
                  <a:lumOff val="60000"/>
                </a:schemeClr>
              </a:buClr>
              <a:buFont typeface="Wingdings 3" charset="2"/>
              <a:buChar char=""/>
              <a:defRPr/>
            </a:pPr>
            <a:r>
              <a:rPr lang="en-US" sz="2400" dirty="0">
                <a:cs typeface="ＭＳ Ｐゴシック" charset="0"/>
              </a:rPr>
              <a:t>A. Heart failure is synonymous with cardiomyopathy</a:t>
            </a:r>
          </a:p>
          <a:p>
            <a:pPr marL="742962" lvl="1" indent="-285755" defTabSz="457207" fontAlgn="auto">
              <a:spcAft>
                <a:spcPts val="0"/>
              </a:spcAft>
              <a:buClr>
                <a:schemeClr val="bg2">
                  <a:lumMod val="40000"/>
                  <a:lumOff val="60000"/>
                </a:schemeClr>
              </a:buClr>
              <a:buFont typeface="Wingdings 3" charset="2"/>
              <a:buChar char=""/>
              <a:defRPr/>
            </a:pPr>
            <a:r>
              <a:rPr lang="en-US" sz="2400" dirty="0">
                <a:cs typeface="ＭＳ Ｐゴシック" charset="0"/>
              </a:rPr>
              <a:t>B. Heart failure is caused by a cardiomyopathy </a:t>
            </a:r>
          </a:p>
          <a:p>
            <a:pPr marL="742962" lvl="1" indent="-285755" defTabSz="457207" fontAlgn="auto">
              <a:spcAft>
                <a:spcPts val="0"/>
              </a:spcAft>
              <a:buClr>
                <a:schemeClr val="bg2">
                  <a:lumMod val="40000"/>
                  <a:lumOff val="60000"/>
                </a:schemeClr>
              </a:buClr>
              <a:buFont typeface="Wingdings 3" charset="2"/>
              <a:buChar char=""/>
              <a:defRPr/>
            </a:pPr>
            <a:r>
              <a:rPr lang="en-US" sz="2400" dirty="0">
                <a:cs typeface="ＭＳ Ｐゴシック" charset="0"/>
              </a:rPr>
              <a:t>C. Cardiomyopathy is caused by heart failure</a:t>
            </a:r>
          </a:p>
          <a:p>
            <a:pPr marL="742962" lvl="1" indent="-285755" defTabSz="457207" fontAlgn="auto">
              <a:spcAft>
                <a:spcPts val="0"/>
              </a:spcAft>
              <a:buClr>
                <a:schemeClr val="bg2">
                  <a:lumMod val="40000"/>
                  <a:lumOff val="60000"/>
                </a:schemeClr>
              </a:buClr>
              <a:buFont typeface="Wingdings 3" charset="2"/>
              <a:buChar char=""/>
              <a:defRPr/>
            </a:pPr>
            <a:r>
              <a:rPr lang="en-US" sz="2400" dirty="0">
                <a:cs typeface="ＭＳ Ｐゴシック" charset="0"/>
              </a:rPr>
              <a:t>D. Heart failure and cardiomyopathy are unrelated</a:t>
            </a:r>
          </a:p>
          <a:p>
            <a:pPr marL="342906" indent="-342906" defTabSz="457207" fontAlgn="auto">
              <a:spcAft>
                <a:spcPts val="0"/>
              </a:spcAft>
              <a:buClr>
                <a:schemeClr val="bg2">
                  <a:lumMod val="40000"/>
                  <a:lumOff val="60000"/>
                </a:schemeClr>
              </a:buClr>
              <a:buFont typeface="Wingdings 3" charset="2"/>
              <a:buChar char=""/>
              <a:defRPr/>
            </a:pPr>
            <a:endParaRPr lang="en-US" dirty="0">
              <a:cs typeface="ＭＳ Ｐゴシック"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73B7A12-C92B-BA49-AD96-C02DE007DAEC}"/>
              </a:ext>
            </a:extLst>
          </p:cNvPr>
          <p:cNvSpPr>
            <a:spLocks noGrp="1" noChangeArrowheads="1"/>
          </p:cNvSpPr>
          <p:nvPr>
            <p:ph type="title"/>
          </p:nvPr>
        </p:nvSpPr>
        <p:spPr/>
        <p:txBody>
          <a:bodyPr/>
          <a:lstStyle/>
          <a:p>
            <a:r>
              <a:rPr lang="en-US" altLang="en-US" sz="3600">
                <a:ea typeface="ＭＳ Ｐゴシック" panose="020B0600070205080204" pitchFamily="34" charset="-128"/>
                <a:sym typeface="Symbol" pitchFamily="2" charset="2"/>
              </a:rPr>
              <a:t>CAD-Atherosclerosis: </a:t>
            </a:r>
            <a:r>
              <a:rPr lang="en-US" altLang="en-US" sz="3600">
                <a:ea typeface="ＭＳ Ｐゴシック" panose="020B0600070205080204" pitchFamily="34" charset="-128"/>
                <a:cs typeface="Times New Roman" panose="02020603050405020304" pitchFamily="18" charset="0"/>
              </a:rPr>
              <a:t>Pathophysiology</a:t>
            </a:r>
          </a:p>
        </p:txBody>
      </p:sp>
      <p:sp>
        <p:nvSpPr>
          <p:cNvPr id="89090" name="Text Placeholder 2">
            <a:extLst>
              <a:ext uri="{FF2B5EF4-FFF2-40B4-BE49-F238E27FC236}">
                <a16:creationId xmlns:a16="http://schemas.microsoft.com/office/drawing/2014/main" id="{6810A2E6-486F-E940-817B-81AE93EAAF13}"/>
              </a:ext>
            </a:extLst>
          </p:cNvPr>
          <p:cNvSpPr>
            <a:spLocks noGrp="1" noChangeArrowheads="1"/>
          </p:cNvSpPr>
          <p:nvPr>
            <p:ph sz="half" idx="1"/>
          </p:nvPr>
        </p:nvSpPr>
        <p:spPr>
          <a:xfrm>
            <a:off x="457200" y="1600200"/>
            <a:ext cx="4038600" cy="5257800"/>
          </a:xfrm>
        </p:spPr>
        <p:txBody>
          <a:bodyPr/>
          <a:lstStyle/>
          <a:p>
            <a:r>
              <a:rPr lang="en-US" altLang="en-US" sz="2000">
                <a:latin typeface="Franklin Gothic Book" panose="020B0503020102020204" pitchFamily="34" charset="0"/>
              </a:rPr>
              <a:t>Triglycerides, hypertension, and cigarette smoking cause damage to the endothelium.</a:t>
            </a:r>
          </a:p>
          <a:p>
            <a:r>
              <a:rPr lang="en-US" altLang="en-US" sz="2000">
                <a:latin typeface="Franklin Gothic Book" panose="020B0503020102020204" pitchFamily="34" charset="0"/>
              </a:rPr>
              <a:t>Fatty substances, cholesterol, cellular waste products, calcium, and fibrin pass are deposited forming lipid plaque (atheroma)</a:t>
            </a:r>
          </a:p>
          <a:p>
            <a:r>
              <a:rPr lang="en-US" altLang="en-US" sz="2000">
                <a:latin typeface="Franklin Gothic Book" panose="020B0503020102020204" pitchFamily="34" charset="0"/>
              </a:rPr>
              <a:t>Blood flow is reduced, decreasing oxygen supply to tissues</a:t>
            </a:r>
          </a:p>
          <a:p>
            <a:r>
              <a:rPr lang="en-US" altLang="en-US" sz="2000">
                <a:latin typeface="Franklin Gothic Book" panose="020B0503020102020204" pitchFamily="34" charset="0"/>
              </a:rPr>
              <a:t>Symptoms occur with 75% or more occlusion</a:t>
            </a:r>
          </a:p>
        </p:txBody>
      </p:sp>
      <p:pic>
        <p:nvPicPr>
          <p:cNvPr id="89091" name="Picture 2">
            <a:extLst>
              <a:ext uri="{FF2B5EF4-FFF2-40B4-BE49-F238E27FC236}">
                <a16:creationId xmlns:a16="http://schemas.microsoft.com/office/drawing/2014/main" id="{F0FC0571-428B-F04C-BC17-2F1F740F2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600200"/>
            <a:ext cx="419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97FB-4842-014A-A033-6726D005BEB2}"/>
              </a:ext>
            </a:extLst>
          </p:cNvPr>
          <p:cNvSpPr>
            <a:spLocks noGrp="1"/>
          </p:cNvSpPr>
          <p:nvPr>
            <p:ph type="title"/>
          </p:nvPr>
        </p:nvSpPr>
        <p:spPr>
          <a:xfrm>
            <a:off x="309563" y="609600"/>
            <a:ext cx="8524875" cy="387350"/>
          </a:xfrm>
        </p:spPr>
        <p:txBody>
          <a:bodyPr rtlCol="0">
            <a:normAutofit fontScale="90000"/>
          </a:bodyPr>
          <a:lstStyle/>
          <a:p>
            <a:pPr defTabSz="457207" fontAlgn="auto">
              <a:spcAft>
                <a:spcPts val="0"/>
              </a:spcAft>
              <a:defRPr/>
            </a:pPr>
            <a:r>
              <a:rPr lang="en-US" dirty="0">
                <a:ea typeface="ＭＳ Ｐゴシック" pitchFamily="34" charset="-128"/>
              </a:rPr>
              <a:t>Atherosclerotic Plaque </a:t>
            </a:r>
          </a:p>
        </p:txBody>
      </p:sp>
      <p:pic>
        <p:nvPicPr>
          <p:cNvPr id="91138" name="Picture 5" descr="D:\arun\Project\Morton 10e\JPG\figure_21.4.jpg">
            <a:extLst>
              <a:ext uri="{FF2B5EF4-FFF2-40B4-BE49-F238E27FC236}">
                <a16:creationId xmlns:a16="http://schemas.microsoft.com/office/drawing/2014/main" id="{2C5E77D6-8A8C-4D4A-BCC3-CD73B378C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B9263CB1-BEC1-CC42-83A7-503B9641C5A2}"/>
              </a:ext>
            </a:extLst>
          </p:cNvPr>
          <p:cNvSpPr>
            <a:spLocks noGrp="1" noChangeArrowheads="1"/>
          </p:cNvSpPr>
          <p:nvPr>
            <p:ph type="title"/>
          </p:nvPr>
        </p:nvSpPr>
        <p:spPr>
          <a:xfrm>
            <a:off x="457200" y="182563"/>
            <a:ext cx="8229600" cy="1111250"/>
          </a:xfrm>
        </p:spPr>
        <p:txBody>
          <a:bodyPr/>
          <a:lstStyle/>
          <a:p>
            <a:r>
              <a:rPr lang="en-US" altLang="en-US">
                <a:ea typeface="ＭＳ Ｐゴシック" panose="020B0600070205080204" pitchFamily="34" charset="-128"/>
              </a:rPr>
              <a:t>Thrombosis</a:t>
            </a:r>
          </a:p>
        </p:txBody>
      </p:sp>
      <p:pic>
        <p:nvPicPr>
          <p:cNvPr id="93186" name="Picture 5" descr="D:\arun\Project\Morton 10e\JPG\figure_21.1.jpg">
            <a:extLst>
              <a:ext uri="{FF2B5EF4-FFF2-40B4-BE49-F238E27FC236}">
                <a16:creationId xmlns:a16="http://schemas.microsoft.com/office/drawing/2014/main" id="{28A8AE2F-7249-1F4E-8529-A55B667FB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313"/>
            <a:ext cx="914400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9AF4-C805-4D4E-8212-2B4B9517E8DA}"/>
              </a:ext>
            </a:extLst>
          </p:cNvPr>
          <p:cNvSpPr>
            <a:spLocks noGrp="1"/>
          </p:cNvSpPr>
          <p:nvPr>
            <p:ph type="title"/>
          </p:nvPr>
        </p:nvSpPr>
        <p:spPr>
          <a:xfrm>
            <a:off x="430213" y="685800"/>
            <a:ext cx="8524875" cy="384175"/>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CAD—Risk Factors</a:t>
            </a:r>
            <a:r>
              <a:rPr lang="en-US" dirty="0">
                <a:ea typeface="ＭＳ Ｐゴシック" pitchFamily="34" charset="-128"/>
              </a:rPr>
              <a:t>—</a:t>
            </a:r>
            <a:r>
              <a:rPr lang="en-US" dirty="0">
                <a:ea typeface="ＭＳ Ｐゴシック" pitchFamily="34" charset="-128"/>
                <a:cs typeface="Times New Roman" pitchFamily="18" charset="0"/>
              </a:rPr>
              <a:t>Unmodifiable </a:t>
            </a:r>
          </a:p>
        </p:txBody>
      </p:sp>
      <p:sp>
        <p:nvSpPr>
          <p:cNvPr id="15363" name="Text Placeholder 2">
            <a:extLst>
              <a:ext uri="{FF2B5EF4-FFF2-40B4-BE49-F238E27FC236}">
                <a16:creationId xmlns:a16="http://schemas.microsoft.com/office/drawing/2014/main" id="{0D693525-B278-FA4F-ABF8-BFE8D9749E56}"/>
              </a:ext>
            </a:extLst>
          </p:cNvPr>
          <p:cNvSpPr>
            <a:spLocks noGrp="1"/>
          </p:cNvSpPr>
          <p:nvPr>
            <p:ph type="body" idx="1"/>
          </p:nvPr>
        </p:nvSpPr>
        <p:spPr>
          <a:xfrm>
            <a:off x="330200" y="2057400"/>
            <a:ext cx="8613775" cy="3686175"/>
          </a:xfrm>
        </p:spPr>
        <p:txBody>
          <a:bodyPr rtlCol="0">
            <a:normAutofit/>
          </a:bodyPr>
          <a:lstStyle/>
          <a:p>
            <a:pPr marL="342906" indent="-342906" defTabSz="457207" fontAlgn="auto">
              <a:lnSpc>
                <a:spcPct val="80000"/>
              </a:lnSpc>
              <a:spcAft>
                <a:spcPts val="0"/>
              </a:spcAft>
              <a:buClr>
                <a:schemeClr val="bg2">
                  <a:lumMod val="40000"/>
                  <a:lumOff val="60000"/>
                </a:schemeClr>
              </a:buClr>
              <a:buFont typeface="Wingdings 3" charset="2"/>
              <a:buChar char=""/>
              <a:defRPr/>
            </a:pPr>
            <a:r>
              <a:rPr lang="en-US" dirty="0">
                <a:latin typeface="Franklin Gothic Book" charset="0"/>
                <a:cs typeface="Times New Roman" charset="0"/>
              </a:rPr>
              <a:t>Age</a:t>
            </a:r>
          </a:p>
          <a:p>
            <a:pPr marL="342906" indent="-342906" defTabSz="457207" fontAlgn="auto">
              <a:spcBef>
                <a:spcPct val="0"/>
              </a:spcBef>
              <a:spcAft>
                <a:spcPts val="0"/>
              </a:spcAft>
              <a:buClr>
                <a:schemeClr val="bg2">
                  <a:lumMod val="40000"/>
                  <a:lumOff val="60000"/>
                </a:schemeClr>
              </a:buClr>
              <a:buFont typeface="Wingdings 3" charset="2"/>
              <a:buChar char=""/>
              <a:defRPr/>
            </a:pPr>
            <a:r>
              <a:rPr lang="en-US" dirty="0">
                <a:latin typeface="Calibri" charset="0"/>
                <a:cs typeface="+mn-cs"/>
              </a:rPr>
              <a:t>Heredity</a:t>
            </a:r>
          </a:p>
          <a:p>
            <a:pPr marL="342906" indent="-342906" defTabSz="457207" fontAlgn="auto">
              <a:spcBef>
                <a:spcPct val="0"/>
              </a:spcBef>
              <a:spcAft>
                <a:spcPts val="0"/>
              </a:spcAft>
              <a:buClr>
                <a:schemeClr val="bg2">
                  <a:lumMod val="40000"/>
                  <a:lumOff val="60000"/>
                </a:schemeClr>
              </a:buClr>
              <a:buFont typeface="Wingdings 3" charset="2"/>
              <a:buChar char=""/>
              <a:defRPr/>
            </a:pPr>
            <a:r>
              <a:rPr lang="en-US" dirty="0">
                <a:latin typeface="Calibri" charset="0"/>
                <a:cs typeface="+mn-cs"/>
              </a:rPr>
              <a:t>Race</a:t>
            </a:r>
          </a:p>
          <a:p>
            <a:pPr marL="342906" indent="-342906" defTabSz="457207" fontAlgn="auto">
              <a:spcBef>
                <a:spcPct val="0"/>
              </a:spcBef>
              <a:spcAft>
                <a:spcPts val="0"/>
              </a:spcAft>
              <a:buClr>
                <a:schemeClr val="bg2">
                  <a:lumMod val="40000"/>
                  <a:lumOff val="60000"/>
                </a:schemeClr>
              </a:buClr>
              <a:buFont typeface="Wingdings 3" charset="2"/>
              <a:buChar char=""/>
              <a:defRPr/>
            </a:pPr>
            <a:r>
              <a:rPr lang="en-US" dirty="0">
                <a:latin typeface="Calibri" charset="0"/>
                <a:cs typeface="+mn-cs"/>
              </a:rPr>
              <a:t>Gender</a:t>
            </a:r>
          </a:p>
          <a:p>
            <a:pPr marL="457200" lvl="1" indent="0" defTabSz="457207" fontAlgn="auto">
              <a:lnSpc>
                <a:spcPct val="80000"/>
              </a:lnSpc>
              <a:spcAft>
                <a:spcPts val="0"/>
              </a:spcAft>
              <a:buClr>
                <a:schemeClr val="bg2">
                  <a:lumMod val="40000"/>
                  <a:lumOff val="60000"/>
                </a:schemeClr>
              </a:buClr>
              <a:buFont typeface="Courier New" charset="0"/>
              <a:buNone/>
              <a:defRPr/>
            </a:pPr>
            <a:endParaRPr lang="en-US" dirty="0">
              <a:latin typeface="Franklin Gothic Book"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A2FA-F0DA-424A-AF64-F1F9C6C7F4DA}"/>
              </a:ext>
            </a:extLst>
          </p:cNvPr>
          <p:cNvSpPr>
            <a:spLocks noGrp="1"/>
          </p:cNvSpPr>
          <p:nvPr>
            <p:ph type="title"/>
          </p:nvPr>
        </p:nvSpPr>
        <p:spPr>
          <a:xfrm>
            <a:off x="193675" y="487363"/>
            <a:ext cx="8756650" cy="1400175"/>
          </a:xfrm>
        </p:spPr>
        <p:txBody>
          <a:bodyPr rtlCol="0">
            <a:noAutofit/>
          </a:bodyPr>
          <a:lstStyle/>
          <a:p>
            <a:pPr marL="484632" algn="ctr" defTabSz="457207" fontAlgn="auto">
              <a:spcAft>
                <a:spcPts val="0"/>
              </a:spcAft>
              <a:defRPr/>
            </a:pPr>
            <a:r>
              <a:rPr lang="en-US" sz="3200" dirty="0">
                <a:solidFill>
                  <a:schemeClr val="accent1">
                    <a:tint val="83000"/>
                    <a:satMod val="150000"/>
                  </a:schemeClr>
                </a:solidFill>
              </a:rPr>
              <a:t>Pulmonary Hypertension—Manifestations</a:t>
            </a:r>
          </a:p>
        </p:txBody>
      </p:sp>
      <p:sp>
        <p:nvSpPr>
          <p:cNvPr id="15362" name="Content Placeholder 2">
            <a:extLst>
              <a:ext uri="{FF2B5EF4-FFF2-40B4-BE49-F238E27FC236}">
                <a16:creationId xmlns:a16="http://schemas.microsoft.com/office/drawing/2014/main" id="{E73C2CD4-6A2F-5143-8230-6AE4C5EB63F7}"/>
              </a:ext>
            </a:extLst>
          </p:cNvPr>
          <p:cNvSpPr>
            <a:spLocks noGrp="1" noChangeArrowheads="1"/>
          </p:cNvSpPr>
          <p:nvPr>
            <p:ph idx="1"/>
          </p:nvPr>
        </p:nvSpPr>
        <p:spPr>
          <a:xfrm>
            <a:off x="385763" y="1736725"/>
            <a:ext cx="8372475" cy="5110163"/>
          </a:xfrm>
        </p:spPr>
        <p:txBody>
          <a:bodyPr/>
          <a:lstStyle/>
          <a:p>
            <a:r>
              <a:rPr lang="en-US" altLang="en-US"/>
              <a:t>Dyspnea</a:t>
            </a:r>
          </a:p>
          <a:p>
            <a:r>
              <a:rPr lang="en-US" altLang="en-US"/>
              <a:t>Chest Pain</a:t>
            </a:r>
          </a:p>
          <a:p>
            <a:r>
              <a:rPr lang="en-US" altLang="en-US"/>
              <a:t>Weakness</a:t>
            </a:r>
          </a:p>
          <a:p>
            <a:r>
              <a:rPr lang="en-US" altLang="en-US"/>
              <a:t>Fatigue</a:t>
            </a:r>
          </a:p>
          <a:p>
            <a:r>
              <a:rPr lang="en-US" altLang="en-US"/>
              <a:t>Syncope</a:t>
            </a:r>
          </a:p>
          <a:p>
            <a:r>
              <a:rPr lang="en-US" altLang="en-US"/>
              <a:t>Occasional hemoptysis</a:t>
            </a:r>
          </a:p>
          <a:p>
            <a:r>
              <a:rPr lang="en-US" altLang="en-US"/>
              <a:t>Right sided heart failure</a:t>
            </a:r>
          </a:p>
          <a:p>
            <a:r>
              <a:rPr lang="en-US" altLang="en-US"/>
              <a:t>Anorexia</a:t>
            </a:r>
          </a:p>
          <a:p>
            <a:r>
              <a:rPr lang="en-US" altLang="en-US"/>
              <a:t>Abdominal pain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A2FE2F1E-9511-0C41-AE42-7E69F79DA04B}"/>
              </a:ext>
            </a:extLst>
          </p:cNvPr>
          <p:cNvSpPr>
            <a:spLocks noGrp="1" noChangeArrowheads="1"/>
          </p:cNvSpPr>
          <p:nvPr>
            <p:ph type="title"/>
          </p:nvPr>
        </p:nvSpPr>
        <p:spPr>
          <a:xfrm>
            <a:off x="457200" y="182563"/>
            <a:ext cx="8229600" cy="1111250"/>
          </a:xfrm>
        </p:spPr>
        <p:txBody>
          <a:bodyPr/>
          <a:lstStyle/>
          <a:p>
            <a:r>
              <a:rPr lang="en-US" altLang="en-US">
                <a:ea typeface="ＭＳ Ｐゴシック" panose="020B0600070205080204" pitchFamily="34" charset="-128"/>
                <a:cs typeface="Times New Roman" panose="02020603050405020304" pitchFamily="18" charset="0"/>
              </a:rPr>
              <a:t>CAD—Risk Factors—Modifiable </a:t>
            </a:r>
          </a:p>
        </p:txBody>
      </p:sp>
      <p:sp>
        <p:nvSpPr>
          <p:cNvPr id="97282" name="Text Placeholder 2">
            <a:extLst>
              <a:ext uri="{FF2B5EF4-FFF2-40B4-BE49-F238E27FC236}">
                <a16:creationId xmlns:a16="http://schemas.microsoft.com/office/drawing/2014/main" id="{F70E2859-CF4B-E449-9975-7FD0CBE598D2}"/>
              </a:ext>
            </a:extLst>
          </p:cNvPr>
          <p:cNvSpPr>
            <a:spLocks noGrp="1" noChangeArrowheads="1"/>
          </p:cNvSpPr>
          <p:nvPr>
            <p:ph type="body" idx="1"/>
          </p:nvPr>
        </p:nvSpPr>
        <p:spPr>
          <a:xfrm>
            <a:off x="342900" y="2346325"/>
            <a:ext cx="8613775" cy="3686175"/>
          </a:xfrm>
        </p:spPr>
        <p:txBody>
          <a:bodyPr/>
          <a:lstStyle/>
          <a:p>
            <a:pPr>
              <a:lnSpc>
                <a:spcPct val="70000"/>
              </a:lnSpc>
            </a:pPr>
            <a:r>
              <a:rPr lang="en-US" altLang="en-US">
                <a:latin typeface="Franklin Gothic Book" panose="020B0503020102020204" pitchFamily="34" charset="0"/>
              </a:rPr>
              <a:t>Cigarette smoking</a:t>
            </a:r>
          </a:p>
          <a:p>
            <a:pPr>
              <a:lnSpc>
                <a:spcPct val="70000"/>
              </a:lnSpc>
            </a:pPr>
            <a:r>
              <a:rPr lang="en-US" altLang="en-US">
                <a:latin typeface="Franklin Gothic Book" panose="020B0503020102020204" pitchFamily="34" charset="0"/>
              </a:rPr>
              <a:t>High blood cholesterol </a:t>
            </a:r>
          </a:p>
          <a:p>
            <a:pPr>
              <a:lnSpc>
                <a:spcPct val="70000"/>
              </a:lnSpc>
            </a:pPr>
            <a:r>
              <a:rPr lang="en-US" altLang="en-US">
                <a:latin typeface="Franklin Gothic Book" panose="020B0503020102020204" pitchFamily="34" charset="0"/>
              </a:rPr>
              <a:t>Hypertension </a:t>
            </a:r>
          </a:p>
          <a:p>
            <a:pPr>
              <a:lnSpc>
                <a:spcPct val="70000"/>
              </a:lnSpc>
            </a:pPr>
            <a:r>
              <a:rPr lang="en-US" altLang="en-US">
                <a:latin typeface="Franklin Gothic Book" panose="020B0503020102020204" pitchFamily="34" charset="0"/>
              </a:rPr>
              <a:t>Physical inactivity </a:t>
            </a:r>
          </a:p>
          <a:p>
            <a:pPr>
              <a:lnSpc>
                <a:spcPct val="70000"/>
              </a:lnSpc>
            </a:pPr>
            <a:r>
              <a:rPr lang="en-US" altLang="en-US">
                <a:latin typeface="Franklin Gothic Book" panose="020B0503020102020204" pitchFamily="34" charset="0"/>
              </a:rPr>
              <a:t>Obesity and overweight  </a:t>
            </a:r>
          </a:p>
          <a:p>
            <a:pPr>
              <a:lnSpc>
                <a:spcPct val="70000"/>
              </a:lnSpc>
            </a:pPr>
            <a:r>
              <a:rPr lang="en-US" altLang="en-US">
                <a:latin typeface="Franklin Gothic Book" panose="020B0503020102020204" pitchFamily="34" charset="0"/>
              </a:rPr>
              <a:t>Stress</a:t>
            </a:r>
          </a:p>
          <a:p>
            <a:pPr>
              <a:lnSpc>
                <a:spcPct val="70000"/>
              </a:lnSpc>
            </a:pPr>
            <a:r>
              <a:rPr lang="en-US" altLang="en-US">
                <a:latin typeface="Franklin Gothic Book" panose="020B0503020102020204" pitchFamily="34" charset="0"/>
              </a:rPr>
              <a:t>Excessive alcohol intake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Title 3">
            <a:extLst>
              <a:ext uri="{FF2B5EF4-FFF2-40B4-BE49-F238E27FC236}">
                <a16:creationId xmlns:a16="http://schemas.microsoft.com/office/drawing/2014/main" id="{A6D7BD6A-BF68-1740-9EAB-CB6AF9BAC096}"/>
              </a:ext>
            </a:extLst>
          </p:cNvPr>
          <p:cNvSpPr>
            <a:spLocks noGrp="1" noChangeArrowheads="1"/>
          </p:cNvSpPr>
          <p:nvPr>
            <p:ph type="title"/>
          </p:nvPr>
        </p:nvSpPr>
        <p:spPr/>
        <p:txBody>
          <a:bodyPr/>
          <a:lstStyle/>
          <a:p>
            <a:r>
              <a:rPr lang="en-US" altLang="en-US"/>
              <a:t>CAD—Treatment </a:t>
            </a:r>
          </a:p>
        </p:txBody>
      </p:sp>
      <p:sp>
        <p:nvSpPr>
          <p:cNvPr id="99330" name="Text Placeholder 5">
            <a:extLst>
              <a:ext uri="{FF2B5EF4-FFF2-40B4-BE49-F238E27FC236}">
                <a16:creationId xmlns:a16="http://schemas.microsoft.com/office/drawing/2014/main" id="{A3DC03B2-2230-CD45-8854-0C5F80F111CC}"/>
              </a:ext>
            </a:extLst>
          </p:cNvPr>
          <p:cNvSpPr>
            <a:spLocks noGrp="1" noChangeArrowheads="1"/>
          </p:cNvSpPr>
          <p:nvPr>
            <p:ph type="body" idx="1"/>
          </p:nvPr>
        </p:nvSpPr>
        <p:spPr/>
        <p:txBody>
          <a:bodyPr/>
          <a:lstStyle/>
          <a:p>
            <a:r>
              <a:rPr lang="en-US" altLang="en-US" dirty="0"/>
              <a:t>Starts with prevention</a:t>
            </a:r>
          </a:p>
          <a:p>
            <a:pPr lvl="1"/>
            <a:r>
              <a:rPr lang="en-US" altLang="en-US" dirty="0"/>
              <a:t>Controlling cholesterol</a:t>
            </a:r>
          </a:p>
          <a:p>
            <a:pPr lvl="1"/>
            <a:r>
              <a:rPr lang="en-US" altLang="en-US" dirty="0"/>
              <a:t>Dietary measures</a:t>
            </a:r>
          </a:p>
          <a:p>
            <a:pPr lvl="1"/>
            <a:r>
              <a:rPr lang="en-US" altLang="en-US" dirty="0"/>
              <a:t>Physical activity</a:t>
            </a:r>
          </a:p>
          <a:p>
            <a:r>
              <a:rPr lang="en-US" altLang="en-US" dirty="0"/>
              <a:t>Medications</a:t>
            </a:r>
          </a:p>
          <a:p>
            <a:r>
              <a:rPr lang="en-US" altLang="en-US" dirty="0"/>
              <a:t>Smoking cessation</a:t>
            </a:r>
          </a:p>
          <a:p>
            <a:r>
              <a:rPr lang="en-US" altLang="en-US" dirty="0"/>
              <a:t>Management of</a:t>
            </a:r>
          </a:p>
          <a:p>
            <a:pPr lvl="1"/>
            <a:r>
              <a:rPr lang="en-US" altLang="en-US" dirty="0"/>
              <a:t>Hypertension</a:t>
            </a:r>
          </a:p>
          <a:p>
            <a:pPr lvl="1"/>
            <a:r>
              <a:rPr lang="en-US" altLang="en-US" dirty="0"/>
              <a:t>Diabetes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7" name="Title 3">
            <a:extLst>
              <a:ext uri="{FF2B5EF4-FFF2-40B4-BE49-F238E27FC236}">
                <a16:creationId xmlns:a16="http://schemas.microsoft.com/office/drawing/2014/main" id="{DFC38270-A4B5-E340-AAAB-285FB911ED27}"/>
              </a:ext>
            </a:extLst>
          </p:cNvPr>
          <p:cNvSpPr>
            <a:spLocks noGrp="1" noChangeArrowheads="1"/>
          </p:cNvSpPr>
          <p:nvPr>
            <p:ph type="title"/>
          </p:nvPr>
        </p:nvSpPr>
        <p:spPr>
          <a:xfrm>
            <a:off x="484188" y="452438"/>
            <a:ext cx="8350250" cy="1400175"/>
          </a:xfrm>
        </p:spPr>
        <p:txBody>
          <a:bodyPr/>
          <a:lstStyle/>
          <a:p>
            <a:r>
              <a:rPr lang="en-US" altLang="en-US"/>
              <a:t>CAD—Potential Complications</a:t>
            </a:r>
          </a:p>
        </p:txBody>
      </p:sp>
      <p:sp>
        <p:nvSpPr>
          <p:cNvPr id="101378" name="Text Placeholder 5">
            <a:extLst>
              <a:ext uri="{FF2B5EF4-FFF2-40B4-BE49-F238E27FC236}">
                <a16:creationId xmlns:a16="http://schemas.microsoft.com/office/drawing/2014/main" id="{D6A9C4A2-38B9-0241-B1E5-E0CA40873866}"/>
              </a:ext>
            </a:extLst>
          </p:cNvPr>
          <p:cNvSpPr>
            <a:spLocks noGrp="1" noChangeArrowheads="1"/>
          </p:cNvSpPr>
          <p:nvPr>
            <p:ph type="body" idx="1"/>
          </p:nvPr>
        </p:nvSpPr>
        <p:spPr/>
        <p:txBody>
          <a:bodyPr/>
          <a:lstStyle/>
          <a:p>
            <a:r>
              <a:rPr lang="en-US" altLang="en-US" dirty="0"/>
              <a:t>Heart failure</a:t>
            </a:r>
          </a:p>
          <a:p>
            <a:r>
              <a:rPr lang="en-US" altLang="en-US" dirty="0"/>
              <a:t>Dysrhythmias</a:t>
            </a:r>
          </a:p>
          <a:p>
            <a:r>
              <a:rPr lang="en-US" altLang="en-US" dirty="0"/>
              <a:t>Chest pain</a:t>
            </a:r>
          </a:p>
          <a:p>
            <a:r>
              <a:rPr lang="en-US" altLang="en-US" dirty="0"/>
              <a:t>Heart attack</a:t>
            </a:r>
          </a:p>
          <a:p>
            <a:r>
              <a:rPr lang="en-US" altLang="en-US" dirty="0"/>
              <a:t>Sudden death</a:t>
            </a:r>
          </a:p>
          <a:p>
            <a:r>
              <a:rPr lang="en-US" altLang="en-US" dirty="0"/>
              <a:t>Arterial diseases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233C06BF-31DD-B94D-A6BD-118F14A41A09}"/>
              </a:ext>
            </a:extLst>
          </p:cNvPr>
          <p:cNvSpPr>
            <a:spLocks noGrp="1" noChangeArrowheads="1"/>
          </p:cNvSpPr>
          <p:nvPr>
            <p:ph type="title"/>
          </p:nvPr>
        </p:nvSpPr>
        <p:spPr>
          <a:xfrm>
            <a:off x="368300" y="304800"/>
            <a:ext cx="8524875" cy="852488"/>
          </a:xfrm>
        </p:spPr>
        <p:txBody>
          <a:bodyPr/>
          <a:lstStyle/>
          <a:p>
            <a:r>
              <a:rPr lang="en-US" altLang="en-US" sz="3200">
                <a:ea typeface="ＭＳ Ｐゴシック" panose="020B0600070205080204" pitchFamily="34" charset="-128"/>
              </a:rPr>
              <a:t>Angina Pectoris (Chest Pain)</a:t>
            </a:r>
          </a:p>
        </p:txBody>
      </p:sp>
      <p:sp>
        <p:nvSpPr>
          <p:cNvPr id="103426" name="Text Placeholder 2">
            <a:extLst>
              <a:ext uri="{FF2B5EF4-FFF2-40B4-BE49-F238E27FC236}">
                <a16:creationId xmlns:a16="http://schemas.microsoft.com/office/drawing/2014/main" id="{A09DAF68-EB1C-4D46-990E-ACC13542B215}"/>
              </a:ext>
            </a:extLst>
          </p:cNvPr>
          <p:cNvSpPr>
            <a:spLocks noGrp="1" noChangeArrowheads="1"/>
          </p:cNvSpPr>
          <p:nvPr>
            <p:ph type="body" idx="1"/>
          </p:nvPr>
        </p:nvSpPr>
        <p:spPr>
          <a:xfrm>
            <a:off x="368300" y="1460500"/>
            <a:ext cx="8128000" cy="4371975"/>
          </a:xfrm>
        </p:spPr>
        <p:txBody>
          <a:bodyPr/>
          <a:lstStyle/>
          <a:p>
            <a:r>
              <a:rPr lang="en-US" altLang="en-US">
                <a:latin typeface="Franklin Gothic Book" panose="020B0503020102020204" pitchFamily="34" charset="0"/>
              </a:rPr>
              <a:t>Chest pain or discomfort that results from CAD</a:t>
            </a:r>
          </a:p>
          <a:p>
            <a:r>
              <a:rPr lang="en-US" altLang="en-US">
                <a:latin typeface="Franklin Gothic Book" panose="020B0503020102020204" pitchFamily="34" charset="0"/>
              </a:rPr>
              <a:t>Causes</a:t>
            </a:r>
          </a:p>
          <a:p>
            <a:pPr lvl="1"/>
            <a:r>
              <a:rPr lang="en-US" altLang="en-US">
                <a:latin typeface="Franklin Gothic Book" panose="020B0503020102020204" pitchFamily="34" charset="0"/>
              </a:rPr>
              <a:t>Atherosclerotic narrowing that reduces oxygen supply</a:t>
            </a:r>
          </a:p>
          <a:p>
            <a:pPr lvl="1"/>
            <a:r>
              <a:rPr lang="en-US" altLang="en-US">
                <a:latin typeface="Franklin Gothic Book" panose="020B0503020102020204" pitchFamily="34" charset="0"/>
              </a:rPr>
              <a:t>Spasm of coronary artery</a:t>
            </a:r>
          </a:p>
          <a:p>
            <a:pPr lvl="1"/>
            <a:r>
              <a:rPr lang="en-US" altLang="en-US">
                <a:latin typeface="Franklin Gothic Book" panose="020B0503020102020204" pitchFamily="34" charset="0"/>
              </a:rPr>
              <a:t>Arterial inflammation </a:t>
            </a:r>
          </a:p>
          <a:p>
            <a:pPr lvl="1"/>
            <a:r>
              <a:rPr lang="en-US" altLang="en-US">
                <a:latin typeface="Franklin Gothic Book" panose="020B0503020102020204" pitchFamily="34" charset="0"/>
              </a:rPr>
              <a:t>Marked increase in oxygen demand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B3D3-866A-D343-BAEF-F0B29A5BD818}"/>
              </a:ext>
            </a:extLst>
          </p:cNvPr>
          <p:cNvSpPr>
            <a:spLocks noGrp="1"/>
          </p:cNvSpPr>
          <p:nvPr>
            <p:ph type="title"/>
          </p:nvPr>
        </p:nvSpPr>
        <p:spPr>
          <a:xfrm>
            <a:off x="330200" y="393700"/>
            <a:ext cx="8524875" cy="384175"/>
          </a:xfrm>
        </p:spPr>
        <p:txBody>
          <a:bodyPr>
            <a:normAutofit fontScale="90000"/>
          </a:bodyPr>
          <a:lstStyle/>
          <a:p>
            <a:r>
              <a:rPr lang="en-US" altLang="en-US" sz="3800">
                <a:ea typeface="ＭＳ Ｐゴシック" panose="020B0600070205080204" pitchFamily="34" charset="-128"/>
                <a:cs typeface="Times New Roman" panose="02020603050405020304" pitchFamily="18" charset="0"/>
              </a:rPr>
              <a:t>Classification of Angina</a:t>
            </a:r>
          </a:p>
        </p:txBody>
      </p:sp>
      <p:sp>
        <p:nvSpPr>
          <p:cNvPr id="105474" name="Text Placeholder 2">
            <a:extLst>
              <a:ext uri="{FF2B5EF4-FFF2-40B4-BE49-F238E27FC236}">
                <a16:creationId xmlns:a16="http://schemas.microsoft.com/office/drawing/2014/main" id="{7327DD49-B0DE-954C-A68D-5F0A3835B4B5}"/>
              </a:ext>
            </a:extLst>
          </p:cNvPr>
          <p:cNvSpPr>
            <a:spLocks noGrp="1" noChangeArrowheads="1"/>
          </p:cNvSpPr>
          <p:nvPr>
            <p:ph type="body" idx="1"/>
          </p:nvPr>
        </p:nvSpPr>
        <p:spPr>
          <a:xfrm>
            <a:off x="0" y="1257300"/>
            <a:ext cx="8943975" cy="4495800"/>
          </a:xfrm>
        </p:spPr>
        <p:txBody>
          <a:bodyPr/>
          <a:lstStyle/>
          <a:p>
            <a:r>
              <a:rPr lang="en-US" altLang="en-US">
                <a:latin typeface="Franklin Gothic Book" panose="020B0503020102020204" pitchFamily="34" charset="0"/>
              </a:rPr>
              <a:t>Stable angina</a:t>
            </a:r>
          </a:p>
          <a:p>
            <a:r>
              <a:rPr lang="en-US" altLang="en-US">
                <a:latin typeface="Franklin Gothic Book" panose="020B0503020102020204" pitchFamily="34" charset="0"/>
              </a:rPr>
              <a:t>Unstable angina</a:t>
            </a:r>
          </a:p>
          <a:p>
            <a:pPr lvl="1"/>
            <a:r>
              <a:rPr lang="en-US" altLang="en-US">
                <a:latin typeface="Franklin Gothic Book" panose="020B0503020102020204" pitchFamily="34" charset="0"/>
                <a:ea typeface="ＭＳ Ｐゴシック" panose="020B0600070205080204" pitchFamily="34" charset="-128"/>
              </a:rPr>
              <a:t>Chest pain at rest, pre-infarction</a:t>
            </a:r>
          </a:p>
          <a:p>
            <a:r>
              <a:rPr lang="en-US" altLang="en-US">
                <a:latin typeface="Franklin Gothic Book" panose="020B0503020102020204" pitchFamily="34" charset="0"/>
              </a:rPr>
              <a:t>Variant (Prinzmetal’s) angina</a:t>
            </a:r>
          </a:p>
          <a:p>
            <a:pPr lvl="1"/>
            <a:r>
              <a:rPr lang="en-US" altLang="en-US">
                <a:latin typeface="Calibri" panose="020F0502020204030204" pitchFamily="34" charset="0"/>
              </a:rPr>
              <a:t>Variant angina is the result of coronary artery spasm. </a:t>
            </a:r>
          </a:p>
          <a:p>
            <a:pPr lvl="1"/>
            <a:r>
              <a:rPr lang="en-US" altLang="en-US">
                <a:latin typeface="Calibri" panose="020F0502020204030204" pitchFamily="34" charset="0"/>
              </a:rPr>
              <a:t>Most people who experience variant angina have severe coronary atherosclerosis of at least one major coronary artery, and the spasm occurs very near the area of blockage.</a:t>
            </a:r>
          </a:p>
          <a:p>
            <a:pPr lvl="1"/>
            <a:endParaRPr lang="en-US" altLang="en-US">
              <a:latin typeface="Franklin Gothic Book" panose="020B0503020102020204" pitchFamily="34" charset="0"/>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5961-901A-C74C-8144-2124718F23EF}"/>
              </a:ext>
            </a:extLst>
          </p:cNvPr>
          <p:cNvSpPr>
            <a:spLocks noGrp="1"/>
          </p:cNvSpPr>
          <p:nvPr>
            <p:ph type="title"/>
          </p:nvPr>
        </p:nvSpPr>
        <p:spPr>
          <a:xfrm>
            <a:off x="457200" y="609600"/>
            <a:ext cx="8524875" cy="395288"/>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Angina—Assessment</a:t>
            </a:r>
          </a:p>
        </p:txBody>
      </p:sp>
      <p:sp>
        <p:nvSpPr>
          <p:cNvPr id="107522" name="Text Placeholder 2">
            <a:extLst>
              <a:ext uri="{FF2B5EF4-FFF2-40B4-BE49-F238E27FC236}">
                <a16:creationId xmlns:a16="http://schemas.microsoft.com/office/drawing/2014/main" id="{E374F9C3-1321-F641-9BA6-0D109D342F03}"/>
              </a:ext>
            </a:extLst>
          </p:cNvPr>
          <p:cNvSpPr>
            <a:spLocks noGrp="1" noChangeArrowheads="1"/>
          </p:cNvSpPr>
          <p:nvPr>
            <p:ph type="body" idx="1"/>
          </p:nvPr>
        </p:nvSpPr>
        <p:spPr>
          <a:xfrm>
            <a:off x="457200" y="1828800"/>
            <a:ext cx="8229600" cy="4297363"/>
          </a:xfrm>
        </p:spPr>
        <p:txBody>
          <a:bodyPr/>
          <a:lstStyle/>
          <a:p>
            <a:r>
              <a:rPr lang="en-US" altLang="en-US">
                <a:latin typeface="Franklin Gothic Book" panose="020B0503020102020204" pitchFamily="34" charset="0"/>
              </a:rPr>
              <a:t>History</a:t>
            </a:r>
          </a:p>
          <a:p>
            <a:r>
              <a:rPr lang="en-US" altLang="en-US">
                <a:latin typeface="Franklin Gothic Book" panose="020B0503020102020204" pitchFamily="34" charset="0"/>
              </a:rPr>
              <a:t>Description of symptoms</a:t>
            </a:r>
          </a:p>
          <a:p>
            <a:r>
              <a:rPr lang="en-US" altLang="en-US">
                <a:latin typeface="Franklin Gothic Book" panose="020B0503020102020204" pitchFamily="34" charset="0"/>
              </a:rPr>
              <a:t>Associated symptoms</a:t>
            </a:r>
          </a:p>
          <a:p>
            <a:r>
              <a:rPr lang="en-US" altLang="en-US">
                <a:latin typeface="Franklin Gothic Book" panose="020B0503020102020204" pitchFamily="34" charset="0"/>
              </a:rPr>
              <a:t>Review of risk factors</a:t>
            </a:r>
          </a:p>
          <a:p>
            <a:r>
              <a:rPr lang="en-US" altLang="en-US">
                <a:latin typeface="Franklin Gothic Book" panose="020B0503020102020204" pitchFamily="34" charset="0"/>
              </a:rPr>
              <a:t>Physical findings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4AA-D041-794D-ABE5-5D6544C80292}"/>
              </a:ext>
            </a:extLst>
          </p:cNvPr>
          <p:cNvSpPr>
            <a:spLocks noGrp="1"/>
          </p:cNvSpPr>
          <p:nvPr>
            <p:ph type="title"/>
          </p:nvPr>
        </p:nvSpPr>
        <p:spPr>
          <a:xfrm>
            <a:off x="419100" y="241300"/>
            <a:ext cx="8524875" cy="395288"/>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Angina—Diagnostic Tests</a:t>
            </a:r>
          </a:p>
        </p:txBody>
      </p:sp>
      <p:sp>
        <p:nvSpPr>
          <p:cNvPr id="109570" name="Text Placeholder 2">
            <a:extLst>
              <a:ext uri="{FF2B5EF4-FFF2-40B4-BE49-F238E27FC236}">
                <a16:creationId xmlns:a16="http://schemas.microsoft.com/office/drawing/2014/main" id="{B2443207-8BCF-8A4F-823B-035834AB5CF2}"/>
              </a:ext>
            </a:extLst>
          </p:cNvPr>
          <p:cNvSpPr>
            <a:spLocks noGrp="1" noChangeArrowheads="1"/>
          </p:cNvSpPr>
          <p:nvPr>
            <p:ph type="body" idx="1"/>
          </p:nvPr>
        </p:nvSpPr>
        <p:spPr>
          <a:xfrm>
            <a:off x="0" y="1054100"/>
            <a:ext cx="9055100" cy="5626100"/>
          </a:xfrm>
        </p:spPr>
        <p:txBody>
          <a:bodyPr/>
          <a:lstStyle/>
          <a:p>
            <a:r>
              <a:rPr lang="en-US" altLang="en-US">
                <a:latin typeface="Franklin Gothic Book" panose="020B0503020102020204" pitchFamily="34" charset="0"/>
              </a:rPr>
              <a:t>12-lead ECG</a:t>
            </a:r>
            <a:endParaRPr lang="en-US" altLang="en-US">
              <a:latin typeface="Franklin Gothic Book" panose="020B0503020102020204" pitchFamily="34" charset="0"/>
              <a:ea typeface="ＭＳ Ｐゴシック" panose="020B0600070205080204" pitchFamily="34" charset="-128"/>
            </a:endParaRPr>
          </a:p>
          <a:p>
            <a:r>
              <a:rPr lang="en-US" altLang="en-US">
                <a:latin typeface="Franklin Gothic Book" panose="020B0503020102020204" pitchFamily="34" charset="0"/>
              </a:rPr>
              <a:t>Cardiac markers</a:t>
            </a:r>
          </a:p>
          <a:p>
            <a:r>
              <a:rPr lang="en-US" altLang="en-US">
                <a:latin typeface="Franklin Gothic Book" panose="020B0503020102020204" pitchFamily="34" charset="0"/>
              </a:rPr>
              <a:t>Coagulation studies</a:t>
            </a:r>
          </a:p>
          <a:p>
            <a:r>
              <a:rPr lang="en-US" altLang="en-US">
                <a:latin typeface="Franklin Gothic Book" panose="020B0503020102020204" pitchFamily="34" charset="0"/>
              </a:rPr>
              <a:t>Lipid profile</a:t>
            </a:r>
          </a:p>
          <a:p>
            <a:r>
              <a:rPr lang="en-US" altLang="en-US">
                <a:latin typeface="Franklin Gothic Book" panose="020B0503020102020204" pitchFamily="34" charset="0"/>
              </a:rPr>
              <a:t>Exercise stress testing</a:t>
            </a:r>
          </a:p>
          <a:p>
            <a:r>
              <a:rPr lang="en-US" altLang="en-US">
                <a:latin typeface="Franklin Gothic Book" panose="020B0503020102020204" pitchFamily="34" charset="0"/>
              </a:rPr>
              <a:t>Coronary angiography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53278189-056E-9B49-B398-53A6AA5A22EB}"/>
              </a:ext>
            </a:extLst>
          </p:cNvPr>
          <p:cNvSpPr>
            <a:spLocks noGrp="1" noChangeArrowheads="1"/>
          </p:cNvSpPr>
          <p:nvPr>
            <p:ph type="title"/>
          </p:nvPr>
        </p:nvSpPr>
        <p:spPr>
          <a:xfrm>
            <a:off x="457200" y="268288"/>
            <a:ext cx="8229600" cy="1001712"/>
          </a:xfrm>
        </p:spPr>
        <p:txBody>
          <a:bodyPr/>
          <a:lstStyle/>
          <a:p>
            <a:r>
              <a:rPr lang="en-US" altLang="en-US"/>
              <a:t>Question</a:t>
            </a:r>
          </a:p>
        </p:txBody>
      </p:sp>
      <p:sp>
        <p:nvSpPr>
          <p:cNvPr id="3" name="Text Placeholder 2">
            <a:extLst>
              <a:ext uri="{FF2B5EF4-FFF2-40B4-BE49-F238E27FC236}">
                <a16:creationId xmlns:a16="http://schemas.microsoft.com/office/drawing/2014/main" id="{289F01F7-75A4-2244-B35F-D8D196D23A2E}"/>
              </a:ext>
            </a:extLst>
          </p:cNvPr>
          <p:cNvSpPr>
            <a:spLocks noGrp="1"/>
          </p:cNvSpPr>
          <p:nvPr>
            <p:ph type="body" idx="1"/>
          </p:nvPr>
        </p:nvSpPr>
        <p:spPr>
          <a:xfrm>
            <a:off x="244475" y="1597025"/>
            <a:ext cx="8615363" cy="4845050"/>
          </a:xfrm>
        </p:spPr>
        <p:txBody>
          <a:bodyPr rtlCol="0">
            <a:normAutofit/>
          </a:bodyPr>
          <a:lstStyle/>
          <a:p>
            <a:pPr marL="0" indent="0" defTabSz="457207" fontAlgn="auto">
              <a:spcAft>
                <a:spcPts val="0"/>
              </a:spcAft>
              <a:buClr>
                <a:schemeClr val="bg2">
                  <a:lumMod val="40000"/>
                  <a:lumOff val="60000"/>
                </a:schemeClr>
              </a:buClr>
              <a:buFont typeface="Wingdings 3" charset="2"/>
              <a:buNone/>
              <a:defRPr/>
            </a:pPr>
            <a:r>
              <a:rPr lang="en-US" dirty="0"/>
              <a:t>A nurse is teaching a patient who has angina about a new prescription for metoprolol. Which of the following statements by the patient indicates understanding of the teaching?</a:t>
            </a:r>
          </a:p>
          <a:p>
            <a:pPr marL="342906" indent="-342906" defTabSz="457207" fontAlgn="auto">
              <a:spcAft>
                <a:spcPts val="0"/>
              </a:spcAft>
              <a:buClr>
                <a:schemeClr val="bg2">
                  <a:lumMod val="40000"/>
                  <a:lumOff val="60000"/>
                </a:schemeClr>
              </a:buClr>
              <a:buFont typeface="Wingdings 3" charset="2"/>
              <a:buChar char=""/>
              <a:defRPr/>
            </a:pPr>
            <a:r>
              <a:rPr lang="en-US" dirty="0"/>
              <a:t>A. I should place the tablet under my tongue.</a:t>
            </a:r>
          </a:p>
          <a:p>
            <a:pPr marL="342906" indent="-342906" defTabSz="457207" fontAlgn="auto">
              <a:spcAft>
                <a:spcPts val="0"/>
              </a:spcAft>
              <a:buClr>
                <a:schemeClr val="bg2">
                  <a:lumMod val="40000"/>
                  <a:lumOff val="60000"/>
                </a:schemeClr>
              </a:buClr>
              <a:buFont typeface="Wingdings 3" charset="2"/>
              <a:buChar char=""/>
              <a:defRPr/>
            </a:pPr>
            <a:r>
              <a:rPr lang="en-US" dirty="0"/>
              <a:t>B. I should have my clotting time checked weekly.</a:t>
            </a:r>
          </a:p>
          <a:p>
            <a:pPr marL="342906" indent="-342906" defTabSz="457207" fontAlgn="auto">
              <a:spcAft>
                <a:spcPts val="0"/>
              </a:spcAft>
              <a:buClr>
                <a:schemeClr val="bg2">
                  <a:lumMod val="40000"/>
                  <a:lumOff val="60000"/>
                </a:schemeClr>
              </a:buClr>
              <a:buFont typeface="Wingdings 3" charset="2"/>
              <a:buChar char=""/>
              <a:defRPr/>
            </a:pPr>
            <a:r>
              <a:rPr lang="en-US" dirty="0"/>
              <a:t>C. I will report any ringing in my ears. </a:t>
            </a:r>
          </a:p>
          <a:p>
            <a:pPr marL="342906" indent="-342906" defTabSz="457207" fontAlgn="auto">
              <a:spcAft>
                <a:spcPts val="0"/>
              </a:spcAft>
              <a:buClr>
                <a:schemeClr val="bg2">
                  <a:lumMod val="40000"/>
                  <a:lumOff val="60000"/>
                </a:schemeClr>
              </a:buClr>
              <a:buFont typeface="Wingdings 3" charset="2"/>
              <a:buChar char=""/>
              <a:defRPr/>
            </a:pPr>
            <a:r>
              <a:rPr lang="en-US" dirty="0"/>
              <a:t>D. I will call my doctor if my pulse rate is less than 60.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659D6C43-4F9D-854B-8CFF-29CCFD9FED2A}"/>
              </a:ext>
            </a:extLst>
          </p:cNvPr>
          <p:cNvSpPr>
            <a:spLocks noGrp="1" noChangeArrowheads="1"/>
          </p:cNvSpPr>
          <p:nvPr>
            <p:ph type="title"/>
          </p:nvPr>
        </p:nvSpPr>
        <p:spPr>
          <a:xfrm>
            <a:off x="457200" y="0"/>
            <a:ext cx="8229600" cy="989013"/>
          </a:xfrm>
        </p:spPr>
        <p:txBody>
          <a:bodyPr/>
          <a:lstStyle/>
          <a:p>
            <a:r>
              <a:rPr lang="en-US" altLang="en-US">
                <a:ea typeface="ＭＳ Ｐゴシック" panose="020B0600070205080204" pitchFamily="34" charset="-128"/>
                <a:cs typeface="Times New Roman" panose="02020603050405020304" pitchFamily="18" charset="0"/>
                <a:sym typeface="Symbol" pitchFamily="2" charset="2"/>
              </a:rPr>
              <a:t>Acute Coronary Syndrome</a:t>
            </a:r>
          </a:p>
        </p:txBody>
      </p:sp>
      <p:sp>
        <p:nvSpPr>
          <p:cNvPr id="113666" name="Text Placeholder 2">
            <a:extLst>
              <a:ext uri="{FF2B5EF4-FFF2-40B4-BE49-F238E27FC236}">
                <a16:creationId xmlns:a16="http://schemas.microsoft.com/office/drawing/2014/main" id="{DC6E0185-DA14-AA49-9FF6-E974621492DD}"/>
              </a:ext>
            </a:extLst>
          </p:cNvPr>
          <p:cNvSpPr>
            <a:spLocks noGrp="1" noChangeArrowheads="1"/>
          </p:cNvSpPr>
          <p:nvPr>
            <p:ph type="body" idx="1"/>
          </p:nvPr>
        </p:nvSpPr>
        <p:spPr>
          <a:xfrm>
            <a:off x="457200" y="1447800"/>
            <a:ext cx="7010400" cy="3962400"/>
          </a:xfrm>
        </p:spPr>
        <p:txBody>
          <a:bodyPr/>
          <a:lstStyle/>
          <a:p>
            <a:r>
              <a:rPr lang="en-US" altLang="en-US">
                <a:latin typeface="Franklin Gothic Book" panose="020B0503020102020204" pitchFamily="34" charset="0"/>
              </a:rPr>
              <a:t>Unstable angina</a:t>
            </a:r>
          </a:p>
          <a:p>
            <a:r>
              <a:rPr lang="en-US" altLang="en-US">
                <a:latin typeface="Franklin Gothic Book" panose="020B0503020102020204" pitchFamily="34" charset="0"/>
              </a:rPr>
              <a:t>Myocardial Infarction</a:t>
            </a:r>
          </a:p>
        </p:txBody>
      </p:sp>
      <p:pic>
        <p:nvPicPr>
          <p:cNvPr id="113667" name="Picture 2">
            <a:extLst>
              <a:ext uri="{FF2B5EF4-FFF2-40B4-BE49-F238E27FC236}">
                <a16:creationId xmlns:a16="http://schemas.microsoft.com/office/drawing/2014/main" id="{E8212E59-7AA4-DF43-99DC-7390C7580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3190875"/>
            <a:ext cx="5324475"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2466-7960-4A4B-A798-6EC2D20CE9EB}"/>
              </a:ext>
            </a:extLst>
          </p:cNvPr>
          <p:cNvSpPr>
            <a:spLocks noGrp="1"/>
          </p:cNvSpPr>
          <p:nvPr>
            <p:ph type="title"/>
          </p:nvPr>
        </p:nvSpPr>
        <p:spPr>
          <a:xfrm>
            <a:off x="393700" y="609600"/>
            <a:ext cx="8524875" cy="395288"/>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Myocardial Infarction</a:t>
            </a:r>
          </a:p>
        </p:txBody>
      </p:sp>
      <p:sp>
        <p:nvSpPr>
          <p:cNvPr id="115714" name="Text Placeholder 2">
            <a:extLst>
              <a:ext uri="{FF2B5EF4-FFF2-40B4-BE49-F238E27FC236}">
                <a16:creationId xmlns:a16="http://schemas.microsoft.com/office/drawing/2014/main" id="{9E2F15D1-22E4-0E41-A74A-EFF249818F9B}"/>
              </a:ext>
            </a:extLst>
          </p:cNvPr>
          <p:cNvSpPr>
            <a:spLocks noGrp="1" noChangeArrowheads="1"/>
          </p:cNvSpPr>
          <p:nvPr>
            <p:ph type="body" idx="1"/>
          </p:nvPr>
        </p:nvSpPr>
        <p:spPr>
          <a:xfrm>
            <a:off x="315913" y="1587500"/>
            <a:ext cx="8208962" cy="4864100"/>
          </a:xfrm>
        </p:spPr>
        <p:txBody>
          <a:bodyPr/>
          <a:lstStyle/>
          <a:p>
            <a:r>
              <a:rPr lang="en-US" altLang="en-US">
                <a:latin typeface="Franklin Gothic Book" panose="020B0503020102020204" pitchFamily="34" charset="0"/>
              </a:rPr>
              <a:t>Prolonged ischemia</a:t>
            </a:r>
          </a:p>
          <a:p>
            <a:r>
              <a:rPr lang="en-US" altLang="en-US">
                <a:latin typeface="Franklin Gothic Book" panose="020B0503020102020204" pitchFamily="34" charset="0"/>
              </a:rPr>
              <a:t>Plaque rupture triggers thrombus formation</a:t>
            </a:r>
          </a:p>
          <a:p>
            <a:r>
              <a:rPr lang="en-US" altLang="en-US">
                <a:latin typeface="Franklin Gothic Book" panose="020B0503020102020204" pitchFamily="34" charset="0"/>
              </a:rPr>
              <a:t>Occlusion of blood flow results in MI</a:t>
            </a:r>
          </a:p>
          <a:p>
            <a:r>
              <a:rPr lang="en-US" altLang="en-US">
                <a:latin typeface="Calibri" panose="020F0502020204030204" pitchFamily="34" charset="0"/>
              </a:rPr>
              <a:t>Irreversible damage occurs after 20 to 40 minutes</a:t>
            </a:r>
          </a:p>
          <a:p>
            <a:r>
              <a:rPr lang="en-US" altLang="en-US">
                <a:latin typeface="Calibri" panose="020F0502020204030204" pitchFamily="34" charset="0"/>
              </a:rPr>
              <a:t>Tissue can be salvaged if flow is restored </a:t>
            </a:r>
          </a:p>
          <a:p>
            <a:r>
              <a:rPr lang="en-US" altLang="en-US">
                <a:latin typeface="Calibri" panose="020F0502020204030204" pitchFamily="34" charset="0"/>
              </a:rPr>
              <a:t>Can occur without cause</a:t>
            </a:r>
          </a:p>
          <a:p>
            <a:endParaRPr lang="en-US" altLang="en-US">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F58-66BD-E84F-8BDA-1A6B782F3568}"/>
              </a:ext>
            </a:extLst>
          </p:cNvPr>
          <p:cNvSpPr>
            <a:spLocks noGrp="1"/>
          </p:cNvSpPr>
          <p:nvPr>
            <p:ph type="title"/>
          </p:nvPr>
        </p:nvSpPr>
        <p:spPr>
          <a:xfrm>
            <a:off x="304800" y="452438"/>
            <a:ext cx="8493125" cy="1400175"/>
          </a:xfrm>
        </p:spPr>
        <p:txBody>
          <a:bodyPr rtlCol="0">
            <a:noAutofit/>
          </a:bodyPr>
          <a:lstStyle/>
          <a:p>
            <a:pPr marL="484632" defTabSz="457207" fontAlgn="auto">
              <a:spcAft>
                <a:spcPts val="0"/>
              </a:spcAft>
              <a:defRPr/>
            </a:pPr>
            <a:r>
              <a:rPr lang="en-US" sz="3200" dirty="0">
                <a:solidFill>
                  <a:schemeClr val="accent1">
                    <a:tint val="83000"/>
                    <a:satMod val="150000"/>
                  </a:schemeClr>
                </a:solidFill>
              </a:rPr>
              <a:t>Pulmonary Hypertension—Diagnostics </a:t>
            </a:r>
          </a:p>
        </p:txBody>
      </p:sp>
      <p:sp>
        <p:nvSpPr>
          <p:cNvPr id="3" name="Content Placeholder 2">
            <a:extLst>
              <a:ext uri="{FF2B5EF4-FFF2-40B4-BE49-F238E27FC236}">
                <a16:creationId xmlns:a16="http://schemas.microsoft.com/office/drawing/2014/main" id="{E4734741-37CA-104F-B472-CEDA205F7319}"/>
              </a:ext>
            </a:extLst>
          </p:cNvPr>
          <p:cNvSpPr>
            <a:spLocks noGrp="1"/>
          </p:cNvSpPr>
          <p:nvPr>
            <p:ph idx="1"/>
          </p:nvPr>
        </p:nvSpPr>
        <p:spPr>
          <a:xfrm>
            <a:off x="623888" y="1714500"/>
            <a:ext cx="8174037" cy="4691063"/>
          </a:xfrm>
        </p:spPr>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sz="2800" dirty="0">
                <a:ea typeface="+mn-ea"/>
              </a:rPr>
              <a:t>Chest x-ray</a:t>
            </a:r>
          </a:p>
          <a:p>
            <a:pPr marL="448056" indent="-384048" defTabSz="457207" fontAlgn="auto">
              <a:spcAft>
                <a:spcPts val="0"/>
              </a:spcAft>
              <a:buClr>
                <a:schemeClr val="bg2">
                  <a:lumMod val="40000"/>
                  <a:lumOff val="60000"/>
                </a:schemeClr>
              </a:buClr>
              <a:buFont typeface="Wingdings 2"/>
              <a:buChar char=""/>
              <a:defRPr/>
            </a:pPr>
            <a:r>
              <a:rPr lang="en-US" sz="2800" dirty="0">
                <a:ea typeface="+mn-ea"/>
              </a:rPr>
              <a:t>Electrocardiogram (ECG/EKG)</a:t>
            </a:r>
          </a:p>
          <a:p>
            <a:pPr marL="448056" indent="-384048" defTabSz="457207" fontAlgn="auto">
              <a:spcAft>
                <a:spcPts val="0"/>
              </a:spcAft>
              <a:buClr>
                <a:schemeClr val="bg2">
                  <a:lumMod val="40000"/>
                  <a:lumOff val="60000"/>
                </a:schemeClr>
              </a:buClr>
              <a:buFont typeface="Wingdings 2"/>
              <a:buChar char=""/>
              <a:defRPr/>
            </a:pPr>
            <a:r>
              <a:rPr lang="en-US" sz="2400" dirty="0">
                <a:ea typeface="+mn-ea"/>
              </a:rPr>
              <a:t>Echocardiogram</a:t>
            </a:r>
          </a:p>
          <a:p>
            <a:pPr marL="848112" lvl="1" indent="-384048" defTabSz="457207" fontAlgn="auto">
              <a:spcAft>
                <a:spcPts val="0"/>
              </a:spcAft>
              <a:buClr>
                <a:schemeClr val="bg2">
                  <a:lumMod val="40000"/>
                  <a:lumOff val="60000"/>
                </a:schemeClr>
              </a:buClr>
              <a:buFont typeface="Wingdings 2"/>
              <a:buChar char=""/>
              <a:defRPr/>
            </a:pPr>
            <a:r>
              <a:rPr lang="en-US" sz="2000" dirty="0">
                <a:ea typeface="+mn-ea"/>
              </a:rPr>
              <a:t>Able to see ejection fraction</a:t>
            </a:r>
          </a:p>
          <a:p>
            <a:pPr marL="848112" lvl="1" indent="-384048" defTabSz="457207" fontAlgn="auto">
              <a:spcAft>
                <a:spcPts val="0"/>
              </a:spcAft>
              <a:buClr>
                <a:schemeClr val="bg2">
                  <a:lumMod val="40000"/>
                  <a:lumOff val="60000"/>
                </a:schemeClr>
              </a:buClr>
              <a:buFont typeface="Wingdings 2"/>
              <a:buChar char=""/>
              <a:defRPr/>
            </a:pPr>
            <a:r>
              <a:rPr lang="en-US" sz="2000" dirty="0">
                <a:ea typeface="+mn-ea"/>
              </a:rPr>
              <a:t>Two kinds</a:t>
            </a:r>
          </a:p>
          <a:p>
            <a:pPr marL="1248170" lvl="2" indent="-384048" defTabSz="457207" fontAlgn="auto">
              <a:spcAft>
                <a:spcPts val="0"/>
              </a:spcAft>
              <a:buClr>
                <a:schemeClr val="bg2">
                  <a:lumMod val="40000"/>
                  <a:lumOff val="60000"/>
                </a:schemeClr>
              </a:buClr>
              <a:buFont typeface="Wingdings 2"/>
              <a:buChar char=""/>
              <a:defRPr/>
            </a:pPr>
            <a:r>
              <a:rPr lang="en-US" sz="1800" dirty="0">
                <a:ea typeface="+mn-ea"/>
              </a:rPr>
              <a:t>Traditional</a:t>
            </a:r>
          </a:p>
          <a:p>
            <a:pPr marL="1248170" lvl="2" indent="-384048" defTabSz="457207" fontAlgn="auto">
              <a:spcAft>
                <a:spcPts val="0"/>
              </a:spcAft>
              <a:buClr>
                <a:schemeClr val="bg2">
                  <a:lumMod val="40000"/>
                  <a:lumOff val="60000"/>
                </a:schemeClr>
              </a:buClr>
              <a:buFont typeface="Wingdings 2"/>
              <a:buChar char=""/>
              <a:defRPr/>
            </a:pPr>
            <a:r>
              <a:rPr lang="en-US" sz="1800" dirty="0">
                <a:ea typeface="+mn-ea"/>
              </a:rPr>
              <a:t>Transesophageal Echocardiogram (TEE)</a:t>
            </a:r>
            <a:endParaRPr lang="en-US" dirty="0">
              <a:ea typeface="+mn-ea"/>
            </a:endParaRPr>
          </a:p>
          <a:p>
            <a:pPr marL="448056" indent="-384048" defTabSz="457207" fontAlgn="auto">
              <a:spcAft>
                <a:spcPts val="0"/>
              </a:spcAft>
              <a:buClr>
                <a:schemeClr val="bg2">
                  <a:lumMod val="40000"/>
                  <a:lumOff val="60000"/>
                </a:schemeClr>
              </a:buClr>
              <a:buFont typeface="Wingdings 2"/>
              <a:buChar char=""/>
              <a:defRPr/>
            </a:pPr>
            <a:endParaRPr lang="en-US" dirty="0">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895A9565-913E-E34F-BAA7-2B2A1F92D8E8}"/>
              </a:ext>
            </a:extLst>
          </p:cNvPr>
          <p:cNvSpPr>
            <a:spLocks noGrp="1" noChangeArrowheads="1"/>
          </p:cNvSpPr>
          <p:nvPr>
            <p:ph type="title"/>
          </p:nvPr>
        </p:nvSpPr>
        <p:spPr/>
        <p:txBody>
          <a:bodyPr/>
          <a:lstStyle/>
          <a:p>
            <a:r>
              <a:rPr lang="en-US" altLang="en-US">
                <a:ea typeface="ＭＳ Ｐゴシック" panose="020B0600070205080204" pitchFamily="34" charset="-128"/>
                <a:cs typeface="Times New Roman" panose="02020603050405020304" pitchFamily="18" charset="0"/>
              </a:rPr>
              <a:t>Location of the Infarction</a:t>
            </a:r>
          </a:p>
        </p:txBody>
      </p:sp>
      <p:sp>
        <p:nvSpPr>
          <p:cNvPr id="117762" name="Content Placeholder 2">
            <a:extLst>
              <a:ext uri="{FF2B5EF4-FFF2-40B4-BE49-F238E27FC236}">
                <a16:creationId xmlns:a16="http://schemas.microsoft.com/office/drawing/2014/main" id="{1085865C-60E7-4342-AD72-0F48EC91906C}"/>
              </a:ext>
            </a:extLst>
          </p:cNvPr>
          <p:cNvSpPr>
            <a:spLocks noGrp="1" noChangeArrowheads="1"/>
          </p:cNvSpPr>
          <p:nvPr>
            <p:ph sz="half" idx="1"/>
          </p:nvPr>
        </p:nvSpPr>
        <p:spPr>
          <a:xfrm>
            <a:off x="225425" y="1806575"/>
            <a:ext cx="3800475" cy="4525963"/>
          </a:xfrm>
        </p:spPr>
        <p:txBody>
          <a:bodyPr/>
          <a:lstStyle/>
          <a:p>
            <a:r>
              <a:rPr lang="en-US" altLang="en-US" sz="2000">
                <a:latin typeface="Calibri" panose="020F0502020204030204" pitchFamily="34" charset="0"/>
              </a:rPr>
              <a:t>Anterior left ventricle</a:t>
            </a:r>
          </a:p>
          <a:p>
            <a:r>
              <a:rPr lang="en-US" altLang="en-US" sz="2000">
                <a:latin typeface="Calibri" panose="020F0502020204030204" pitchFamily="34" charset="0"/>
              </a:rPr>
              <a:t>Lateral and posterior left ventricle</a:t>
            </a:r>
          </a:p>
          <a:p>
            <a:r>
              <a:rPr lang="en-US" altLang="en-US" sz="2200">
                <a:latin typeface="Calibri" panose="020F0502020204030204" pitchFamily="34" charset="0"/>
              </a:rPr>
              <a:t>Inferior left ventricle</a:t>
            </a:r>
          </a:p>
          <a:p>
            <a:r>
              <a:rPr lang="en-US" altLang="en-US" sz="2200">
                <a:latin typeface="Calibri" panose="020F0502020204030204" pitchFamily="34" charset="0"/>
              </a:rPr>
              <a:t>Right ventricle</a:t>
            </a:r>
          </a:p>
          <a:p>
            <a:endParaRPr lang="en-US" altLang="en-US">
              <a:latin typeface="Calibri" panose="020F0502020204030204" pitchFamily="34" charset="0"/>
            </a:endParaRPr>
          </a:p>
          <a:p>
            <a:endParaRPr lang="en-US" altLang="en-US">
              <a:latin typeface="Franklin Gothic Book" panose="020B0503020102020204" pitchFamily="34" charset="0"/>
            </a:endParaRPr>
          </a:p>
        </p:txBody>
      </p:sp>
      <p:pic>
        <p:nvPicPr>
          <p:cNvPr id="117763" name="Picture 2">
            <a:extLst>
              <a:ext uri="{FF2B5EF4-FFF2-40B4-BE49-F238E27FC236}">
                <a16:creationId xmlns:a16="http://schemas.microsoft.com/office/drawing/2014/main" id="{A4E0ADE4-2C13-084C-8ABC-9913EFDFE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74813"/>
            <a:ext cx="48037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Title 4">
            <a:extLst>
              <a:ext uri="{FF2B5EF4-FFF2-40B4-BE49-F238E27FC236}">
                <a16:creationId xmlns:a16="http://schemas.microsoft.com/office/drawing/2014/main" id="{BBF44DE5-432C-824F-9DEC-0118A3566703}"/>
              </a:ext>
            </a:extLst>
          </p:cNvPr>
          <p:cNvSpPr>
            <a:spLocks noGrp="1" noChangeArrowheads="1"/>
          </p:cNvSpPr>
          <p:nvPr>
            <p:ph type="title"/>
          </p:nvPr>
        </p:nvSpPr>
        <p:spPr>
          <a:xfrm>
            <a:off x="444500" y="0"/>
            <a:ext cx="8229600" cy="976313"/>
          </a:xfrm>
        </p:spPr>
        <p:txBody>
          <a:bodyPr/>
          <a:lstStyle/>
          <a:p>
            <a:r>
              <a:rPr lang="en-US" altLang="en-US"/>
              <a:t>Question</a:t>
            </a:r>
          </a:p>
        </p:txBody>
      </p:sp>
      <p:sp>
        <p:nvSpPr>
          <p:cNvPr id="6" name="Content Placeholder 5">
            <a:extLst>
              <a:ext uri="{FF2B5EF4-FFF2-40B4-BE49-F238E27FC236}">
                <a16:creationId xmlns:a16="http://schemas.microsoft.com/office/drawing/2014/main" id="{56060888-D3C6-7E4E-B895-444875EEAD45}"/>
              </a:ext>
            </a:extLst>
          </p:cNvPr>
          <p:cNvSpPr>
            <a:spLocks noGrp="1"/>
          </p:cNvSpPr>
          <p:nvPr>
            <p:ph idx="1"/>
          </p:nvPr>
        </p:nvSpPr>
        <p:spPr>
          <a:xfrm>
            <a:off x="222250" y="1206500"/>
            <a:ext cx="8674100" cy="5651500"/>
          </a:xfrm>
        </p:spPr>
        <p:txBody>
          <a:bodyPr rtlCol="0">
            <a:normAutofit/>
          </a:bodyPr>
          <a:lstStyle/>
          <a:p>
            <a:pPr marL="0" indent="0" defTabSz="457207" fontAlgn="auto">
              <a:spcAft>
                <a:spcPts val="0"/>
              </a:spcAft>
              <a:buClr>
                <a:schemeClr val="bg2">
                  <a:lumMod val="40000"/>
                  <a:lumOff val="60000"/>
                </a:schemeClr>
              </a:buClr>
              <a:buFont typeface="Wingdings 3" charset="2"/>
              <a:buNone/>
              <a:defRPr/>
            </a:pPr>
            <a:r>
              <a:rPr lang="en-US" sz="2400" dirty="0"/>
              <a:t>A nurse is admitting a patient who has a suspected MI and a history of angina. Which of the following findings will help the nurse distinguish angina from an MI?</a:t>
            </a:r>
          </a:p>
          <a:p>
            <a:pPr marL="342906" indent="-342906" defTabSz="457207" fontAlgn="auto">
              <a:spcAft>
                <a:spcPts val="0"/>
              </a:spcAft>
              <a:buClr>
                <a:schemeClr val="bg2">
                  <a:lumMod val="40000"/>
                  <a:lumOff val="60000"/>
                </a:schemeClr>
              </a:buClr>
              <a:buFont typeface="Wingdings 3" charset="2"/>
              <a:buChar char=""/>
              <a:defRPr/>
            </a:pPr>
            <a:r>
              <a:rPr lang="en-US" sz="2400" dirty="0"/>
              <a:t>A. Angina can be relieved with rest and nitroglycerin</a:t>
            </a:r>
          </a:p>
          <a:p>
            <a:pPr marL="342906" indent="-342906" defTabSz="457207" fontAlgn="auto">
              <a:spcAft>
                <a:spcPts val="0"/>
              </a:spcAft>
              <a:buClr>
                <a:schemeClr val="bg2">
                  <a:lumMod val="40000"/>
                  <a:lumOff val="60000"/>
                </a:schemeClr>
              </a:buClr>
              <a:buFont typeface="Wingdings 3" charset="2"/>
              <a:buChar char=""/>
              <a:defRPr/>
            </a:pPr>
            <a:r>
              <a:rPr lang="en-US" sz="2400" dirty="0"/>
              <a:t>B. The pain of an MI resolves in less than 15 minutes</a:t>
            </a:r>
          </a:p>
          <a:p>
            <a:pPr marL="342906" indent="-342906" defTabSz="457207" fontAlgn="auto">
              <a:spcAft>
                <a:spcPts val="0"/>
              </a:spcAft>
              <a:buClr>
                <a:schemeClr val="bg2">
                  <a:lumMod val="40000"/>
                  <a:lumOff val="60000"/>
                </a:schemeClr>
              </a:buClr>
              <a:buFont typeface="Wingdings 3" charset="2"/>
              <a:buChar char=""/>
              <a:defRPr/>
            </a:pPr>
            <a:r>
              <a:rPr lang="en-US" sz="2400" dirty="0"/>
              <a:t>C. The type of activity that causes an MI can be identified</a:t>
            </a:r>
          </a:p>
          <a:p>
            <a:pPr marL="342906" indent="-342906" defTabSz="457207" fontAlgn="auto">
              <a:spcAft>
                <a:spcPts val="0"/>
              </a:spcAft>
              <a:buClr>
                <a:schemeClr val="bg2">
                  <a:lumMod val="40000"/>
                  <a:lumOff val="60000"/>
                </a:schemeClr>
              </a:buClr>
              <a:buFont typeface="Wingdings 3" charset="2"/>
              <a:buChar char=""/>
              <a:defRPr/>
            </a:pPr>
            <a:r>
              <a:rPr lang="en-US" sz="2400" dirty="0"/>
              <a:t>D. Angina can occur for longer than 30 minutes</a:t>
            </a:r>
          </a:p>
          <a:p>
            <a:pPr marL="342906" indent="-342906" defTabSz="457207"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97A3-11BD-C749-97FC-45E865A36442}"/>
              </a:ext>
            </a:extLst>
          </p:cNvPr>
          <p:cNvSpPr>
            <a:spLocks noGrp="1"/>
          </p:cNvSpPr>
          <p:nvPr>
            <p:ph type="title"/>
          </p:nvPr>
        </p:nvSpPr>
        <p:spPr>
          <a:xfrm>
            <a:off x="581025" y="685800"/>
            <a:ext cx="8524875" cy="395288"/>
          </a:xfrm>
        </p:spPr>
        <p:txBody>
          <a:bodyPr>
            <a:normAutofit fontScale="90000"/>
          </a:bodyPr>
          <a:lstStyle/>
          <a:p>
            <a:r>
              <a:rPr lang="en-US" altLang="en-US" sz="3800">
                <a:ea typeface="ＭＳ Ｐゴシック" panose="020B0600070205080204" pitchFamily="34" charset="-128"/>
                <a:cs typeface="Times New Roman" panose="02020603050405020304" pitchFamily="18" charset="0"/>
              </a:rPr>
              <a:t>MI—Physical Examination</a:t>
            </a:r>
          </a:p>
        </p:txBody>
      </p:sp>
      <p:sp>
        <p:nvSpPr>
          <p:cNvPr id="121858" name="Text Placeholder 2">
            <a:extLst>
              <a:ext uri="{FF2B5EF4-FFF2-40B4-BE49-F238E27FC236}">
                <a16:creationId xmlns:a16="http://schemas.microsoft.com/office/drawing/2014/main" id="{17D92763-6DCE-5948-9AD8-D341EE975079}"/>
              </a:ext>
            </a:extLst>
          </p:cNvPr>
          <p:cNvSpPr>
            <a:spLocks noGrp="1" noChangeArrowheads="1"/>
          </p:cNvSpPr>
          <p:nvPr>
            <p:ph type="body" idx="1"/>
          </p:nvPr>
        </p:nvSpPr>
        <p:spPr>
          <a:xfrm>
            <a:off x="581025" y="1584325"/>
            <a:ext cx="8229600" cy="5040313"/>
          </a:xfrm>
        </p:spPr>
        <p:txBody>
          <a:bodyPr/>
          <a:lstStyle/>
          <a:p>
            <a:r>
              <a:rPr lang="en-US" altLang="en-US">
                <a:latin typeface="Franklin Gothic Book" panose="020B0503020102020204" pitchFamily="34" charset="0"/>
              </a:rPr>
              <a:t>VS</a:t>
            </a:r>
          </a:p>
          <a:p>
            <a:r>
              <a:rPr lang="en-US" altLang="en-US">
                <a:latin typeface="Franklin Gothic Book" panose="020B0503020102020204" pitchFamily="34" charset="0"/>
              </a:rPr>
              <a:t>Integumentary</a:t>
            </a:r>
          </a:p>
          <a:p>
            <a:r>
              <a:rPr lang="en-US" altLang="en-US">
                <a:latin typeface="Franklin Gothic Book" panose="020B0503020102020204" pitchFamily="34" charset="0"/>
              </a:rPr>
              <a:t>Xanthomas </a:t>
            </a:r>
          </a:p>
          <a:p>
            <a:r>
              <a:rPr lang="en-US" altLang="en-US">
                <a:latin typeface="Franklin Gothic Book" panose="020B0503020102020204" pitchFamily="34" charset="0"/>
              </a:rPr>
              <a:t>Carotid/femoral bruits</a:t>
            </a:r>
          </a:p>
          <a:p>
            <a:r>
              <a:rPr lang="en-US" altLang="en-US">
                <a:latin typeface="Franklin Gothic Book" panose="020B0503020102020204" pitchFamily="34" charset="0"/>
              </a:rPr>
              <a:t>Heart sounds</a:t>
            </a:r>
          </a:p>
          <a:p>
            <a:r>
              <a:rPr lang="en-US" altLang="en-US">
                <a:latin typeface="Franklin Gothic Book" panose="020B0503020102020204" pitchFamily="34" charset="0"/>
              </a:rPr>
              <a:t>Lung sounds</a:t>
            </a:r>
          </a:p>
          <a:p>
            <a:r>
              <a:rPr lang="en-US" altLang="en-US">
                <a:latin typeface="Franklin Gothic Book" panose="020B0503020102020204" pitchFamily="34" charset="0"/>
              </a:rPr>
              <a:t>Pulses</a:t>
            </a:r>
          </a:p>
          <a:p>
            <a:r>
              <a:rPr lang="en-US" altLang="en-US">
                <a:latin typeface="Franklin Gothic Book" panose="020B0503020102020204" pitchFamily="34" charset="0"/>
              </a:rPr>
              <a:t>Overall appearance</a:t>
            </a:r>
          </a:p>
          <a:p>
            <a:endParaRPr lang="en-US" altLang="en-US">
              <a:latin typeface="Franklin Gothic Book" panose="020B0503020102020204" pitchFamily="34" charset="0"/>
            </a:endParaRPr>
          </a:p>
        </p:txBody>
      </p:sp>
      <p:pic>
        <p:nvPicPr>
          <p:cNvPr id="121859" name="Picture 3">
            <a:extLst>
              <a:ext uri="{FF2B5EF4-FFF2-40B4-BE49-F238E27FC236}">
                <a16:creationId xmlns:a16="http://schemas.microsoft.com/office/drawing/2014/main" id="{77686495-901A-CC48-A130-AA7209464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50" y="4799013"/>
            <a:ext cx="23812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E722-E4C3-1545-AF36-88CF2DE30744}"/>
              </a:ext>
            </a:extLst>
          </p:cNvPr>
          <p:cNvSpPr>
            <a:spLocks noGrp="1"/>
          </p:cNvSpPr>
          <p:nvPr>
            <p:ph type="title"/>
          </p:nvPr>
        </p:nvSpPr>
        <p:spPr>
          <a:xfrm>
            <a:off x="417513" y="685800"/>
            <a:ext cx="8524875" cy="384175"/>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MI—Laboratory Tests</a:t>
            </a:r>
          </a:p>
        </p:txBody>
      </p:sp>
      <p:sp>
        <p:nvSpPr>
          <p:cNvPr id="123906" name="Text Placeholder 2">
            <a:extLst>
              <a:ext uri="{FF2B5EF4-FFF2-40B4-BE49-F238E27FC236}">
                <a16:creationId xmlns:a16="http://schemas.microsoft.com/office/drawing/2014/main" id="{DEF43077-D799-C542-ADFB-C4D4540EBA26}"/>
              </a:ext>
            </a:extLst>
          </p:cNvPr>
          <p:cNvSpPr>
            <a:spLocks noGrp="1" noChangeArrowheads="1"/>
          </p:cNvSpPr>
          <p:nvPr>
            <p:ph type="body" idx="1"/>
          </p:nvPr>
        </p:nvSpPr>
        <p:spPr>
          <a:xfrm>
            <a:off x="430213" y="1587500"/>
            <a:ext cx="8524875" cy="4813300"/>
          </a:xfrm>
        </p:spPr>
        <p:txBody>
          <a:bodyPr/>
          <a:lstStyle/>
          <a:p>
            <a:r>
              <a:rPr lang="en-US" altLang="en-US" dirty="0">
                <a:latin typeface="Franklin Gothic Book" panose="020B0503020102020204" pitchFamily="34" charset="0"/>
              </a:rPr>
              <a:t>Referred to as = CK isoenzymes</a:t>
            </a:r>
          </a:p>
          <a:p>
            <a:r>
              <a:rPr lang="en-US" altLang="en-US" dirty="0">
                <a:latin typeface="Franklin Gothic Book" panose="020B0503020102020204" pitchFamily="34" charset="0"/>
              </a:rPr>
              <a:t>Creatine kinase</a:t>
            </a:r>
          </a:p>
          <a:p>
            <a:r>
              <a:rPr lang="en-US" altLang="en-US" dirty="0">
                <a:latin typeface="Franklin Gothic Book" panose="020B0503020102020204" pitchFamily="34" charset="0"/>
              </a:rPr>
              <a:t>Troponin – Troponin I and Troponin T</a:t>
            </a:r>
          </a:p>
          <a:p>
            <a:r>
              <a:rPr lang="en-US" altLang="en-US" dirty="0">
                <a:latin typeface="Franklin Gothic Book" panose="020B0503020102020204" pitchFamily="34" charset="0"/>
              </a:rPr>
              <a:t>Myoglobin</a:t>
            </a:r>
          </a:p>
          <a:p>
            <a:r>
              <a:rPr lang="en-US" altLang="en-US" dirty="0">
                <a:latin typeface="Franklin Gothic Book" panose="020B0503020102020204" pitchFamily="34" charset="0"/>
              </a:rPr>
              <a:t>Creatine phosphokinase (CPK)</a:t>
            </a:r>
          </a:p>
          <a:p>
            <a:r>
              <a:rPr lang="en-US" altLang="en-US" dirty="0">
                <a:latin typeface="Franklin Gothic Book" panose="020B0503020102020204" pitchFamily="34" charset="0"/>
              </a:rPr>
              <a:t>Chest x-ray </a:t>
            </a:r>
          </a:p>
          <a:p>
            <a:r>
              <a:rPr lang="en-US" altLang="en-US" dirty="0">
                <a:latin typeface="Franklin Gothic Book" panose="020B0503020102020204" pitchFamily="34" charset="0"/>
              </a:rPr>
              <a:t>Echocardiogram</a:t>
            </a:r>
          </a:p>
          <a:p>
            <a:r>
              <a:rPr lang="en-US" altLang="en-US" dirty="0">
                <a:latin typeface="Franklin Gothic Book" panose="020B0503020102020204" pitchFamily="34" charset="0"/>
              </a:rPr>
              <a:t>EKG</a:t>
            </a:r>
          </a:p>
          <a:p>
            <a:r>
              <a:rPr lang="en-US" altLang="en-US" dirty="0">
                <a:latin typeface="Franklin Gothic Book" panose="020B0503020102020204" pitchFamily="34" charset="0"/>
              </a:rPr>
              <a:t>Angiography</a:t>
            </a:r>
          </a:p>
          <a:p>
            <a:r>
              <a:rPr lang="en-US" altLang="en-US" dirty="0">
                <a:latin typeface="Franklin Gothic Book" panose="020B0503020102020204" pitchFamily="34" charset="0"/>
              </a:rPr>
              <a:t>Chest MRI</a:t>
            </a:r>
            <a:endParaRPr lang="en-US" altLang="en-US" dirty="0">
              <a:latin typeface="Franklin Gothic Book" panose="020B0503020102020204" pitchFamily="34" charset="0"/>
              <a:ea typeface="ＭＳ Ｐゴシック" panose="020B0600070205080204" pitchFamily="34" charset="-128"/>
            </a:endParaRPr>
          </a:p>
          <a:p>
            <a:endParaRPr lang="en-US" altLang="en-US" dirty="0">
              <a:latin typeface="Franklin Gothic Book" panose="020B05030201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8B21-0CB3-FD46-89AF-A69CC0C08227}"/>
              </a:ext>
            </a:extLst>
          </p:cNvPr>
          <p:cNvSpPr>
            <a:spLocks noGrp="1"/>
          </p:cNvSpPr>
          <p:nvPr>
            <p:ph type="title"/>
          </p:nvPr>
        </p:nvSpPr>
        <p:spPr>
          <a:xfrm>
            <a:off x="379413" y="215900"/>
            <a:ext cx="8524875" cy="395288"/>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MI—Nursing Management</a:t>
            </a:r>
          </a:p>
        </p:txBody>
      </p:sp>
      <p:sp>
        <p:nvSpPr>
          <p:cNvPr id="125954" name="Text Placeholder 2">
            <a:extLst>
              <a:ext uri="{FF2B5EF4-FFF2-40B4-BE49-F238E27FC236}">
                <a16:creationId xmlns:a16="http://schemas.microsoft.com/office/drawing/2014/main" id="{0B8A0CC7-A5FE-614F-9B13-9310EC179C23}"/>
              </a:ext>
            </a:extLst>
          </p:cNvPr>
          <p:cNvSpPr>
            <a:spLocks noGrp="1" noChangeArrowheads="1"/>
          </p:cNvSpPr>
          <p:nvPr>
            <p:ph type="body" idx="1"/>
          </p:nvPr>
        </p:nvSpPr>
        <p:spPr>
          <a:xfrm>
            <a:off x="0" y="952500"/>
            <a:ext cx="9144000" cy="5753100"/>
          </a:xfrm>
        </p:spPr>
        <p:txBody>
          <a:bodyPr/>
          <a:lstStyle/>
          <a:p>
            <a:r>
              <a:rPr lang="en-US" altLang="en-US" sz="2400">
                <a:latin typeface="Franklin Gothic Book" panose="020B0503020102020204" pitchFamily="34" charset="0"/>
              </a:rPr>
              <a:t>Initial evaluation should be quick</a:t>
            </a:r>
          </a:p>
          <a:p>
            <a:r>
              <a:rPr lang="en-US" altLang="en-US" sz="2400">
                <a:latin typeface="Franklin Gothic Book" panose="020B0503020102020204" pitchFamily="34" charset="0"/>
              </a:rPr>
              <a:t>Patient history </a:t>
            </a:r>
          </a:p>
          <a:p>
            <a:r>
              <a:rPr lang="en-US" altLang="en-US" sz="2400">
                <a:latin typeface="Franklin Gothic Book" panose="020B0503020102020204" pitchFamily="34" charset="0"/>
              </a:rPr>
              <a:t>12-lead EKG </a:t>
            </a:r>
          </a:p>
          <a:p>
            <a:r>
              <a:rPr lang="en-US" altLang="en-US" sz="2400">
                <a:latin typeface="Franklin Gothic Book" panose="020B0503020102020204" pitchFamily="34" charset="0"/>
              </a:rPr>
              <a:t>Frequent vital signs</a:t>
            </a:r>
          </a:p>
          <a:p>
            <a:r>
              <a:rPr lang="en-US" altLang="en-US" sz="2400">
                <a:latin typeface="Franklin Gothic Book" panose="020B0503020102020204" pitchFamily="34" charset="0"/>
              </a:rPr>
              <a:t>Obtain IV access</a:t>
            </a:r>
          </a:p>
          <a:p>
            <a:r>
              <a:rPr lang="en-US" altLang="en-US" sz="2400">
                <a:latin typeface="Franklin Gothic Book" panose="020B0503020102020204" pitchFamily="34" charset="0"/>
              </a:rPr>
              <a:t>Continuous cardiac monitoring</a:t>
            </a:r>
          </a:p>
          <a:p>
            <a:r>
              <a:rPr lang="en-US" altLang="en-US" sz="2400">
                <a:latin typeface="Franklin Gothic Book" panose="020B0503020102020204" pitchFamily="34" charset="0"/>
              </a:rPr>
              <a:t>Who meets you at the door? MONA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A24F-DBF2-334F-B9B6-35EA40B0E3EC}"/>
              </a:ext>
            </a:extLst>
          </p:cNvPr>
          <p:cNvSpPr>
            <a:spLocks noGrp="1"/>
          </p:cNvSpPr>
          <p:nvPr>
            <p:ph type="title"/>
          </p:nvPr>
        </p:nvSpPr>
        <p:spPr>
          <a:xfrm>
            <a:off x="304800" y="685800"/>
            <a:ext cx="8524875" cy="395288"/>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 MI—Management</a:t>
            </a:r>
          </a:p>
        </p:txBody>
      </p:sp>
      <p:sp>
        <p:nvSpPr>
          <p:cNvPr id="128002" name="Text Placeholder 2">
            <a:extLst>
              <a:ext uri="{FF2B5EF4-FFF2-40B4-BE49-F238E27FC236}">
                <a16:creationId xmlns:a16="http://schemas.microsoft.com/office/drawing/2014/main" id="{07E9F7E7-10D6-0241-8F83-B31F264D861E}"/>
              </a:ext>
            </a:extLst>
          </p:cNvPr>
          <p:cNvSpPr>
            <a:spLocks noGrp="1" noChangeArrowheads="1"/>
          </p:cNvSpPr>
          <p:nvPr>
            <p:ph type="body" idx="1"/>
          </p:nvPr>
        </p:nvSpPr>
        <p:spPr>
          <a:xfrm>
            <a:off x="452438" y="1960563"/>
            <a:ext cx="8229600" cy="3840162"/>
          </a:xfrm>
        </p:spPr>
        <p:txBody>
          <a:bodyPr/>
          <a:lstStyle/>
          <a:p>
            <a:pPr>
              <a:lnSpc>
                <a:spcPct val="80000"/>
              </a:lnSpc>
            </a:pPr>
            <a:r>
              <a:rPr lang="en-US" altLang="en-US">
                <a:latin typeface="Franklin Gothic Book" panose="020B0503020102020204" pitchFamily="34" charset="0"/>
              </a:rPr>
              <a:t> Pharmacological therapy</a:t>
            </a:r>
          </a:p>
          <a:p>
            <a:pPr lvl="1">
              <a:lnSpc>
                <a:spcPct val="80000"/>
              </a:lnSpc>
            </a:pPr>
            <a:r>
              <a:rPr lang="en-US" altLang="en-US" sz="2400">
                <a:latin typeface="Franklin Gothic Book" panose="020B0503020102020204" pitchFamily="34" charset="0"/>
              </a:rPr>
              <a:t>Nitroglycerin</a:t>
            </a:r>
          </a:p>
          <a:p>
            <a:pPr lvl="1">
              <a:lnSpc>
                <a:spcPct val="80000"/>
              </a:lnSpc>
            </a:pPr>
            <a:r>
              <a:rPr lang="en-US" altLang="en-US" sz="2400">
                <a:latin typeface="Franklin Gothic Book" panose="020B0503020102020204" pitchFamily="34" charset="0"/>
              </a:rPr>
              <a:t>Morphine</a:t>
            </a:r>
            <a:endParaRPr lang="en-US" altLang="en-US" sz="2400">
              <a:latin typeface="Franklin Gothic Book" panose="020B0503020102020204" pitchFamily="34" charset="0"/>
              <a:ea typeface="ＭＳ Ｐゴシック" panose="020B0600070205080204" pitchFamily="34" charset="-128"/>
            </a:endParaRPr>
          </a:p>
          <a:p>
            <a:pPr lvl="1">
              <a:lnSpc>
                <a:spcPct val="80000"/>
              </a:lnSpc>
            </a:pPr>
            <a:r>
              <a:rPr lang="en-US" altLang="en-US" sz="2400">
                <a:latin typeface="Franklin Gothic Book" panose="020B0503020102020204" pitchFamily="34" charset="0"/>
                <a:ea typeface="ＭＳ Ｐゴシック" panose="020B0600070205080204" pitchFamily="34" charset="-128"/>
              </a:rPr>
              <a:t>β-blockers</a:t>
            </a:r>
          </a:p>
          <a:p>
            <a:pPr lvl="1">
              <a:lnSpc>
                <a:spcPct val="80000"/>
              </a:lnSpc>
            </a:pPr>
            <a:r>
              <a:rPr lang="en-US" altLang="en-US" sz="2400">
                <a:latin typeface="Franklin Gothic Book" panose="020B0503020102020204" pitchFamily="34" charset="0"/>
                <a:ea typeface="ＭＳ Ｐゴシック" panose="020B0600070205080204" pitchFamily="34" charset="-128"/>
              </a:rPr>
              <a:t>Calcium channel blockers</a:t>
            </a:r>
          </a:p>
          <a:p>
            <a:pPr lvl="1">
              <a:lnSpc>
                <a:spcPct val="80000"/>
              </a:lnSpc>
            </a:pPr>
            <a:r>
              <a:rPr lang="en-US" altLang="en-US" sz="2400">
                <a:latin typeface="Franklin Gothic Book" panose="020B0503020102020204" pitchFamily="34" charset="0"/>
                <a:ea typeface="ＭＳ Ｐゴシック" panose="020B0600070205080204" pitchFamily="34" charset="-128"/>
              </a:rPr>
              <a:t>Aspirin/Antiplatelet</a:t>
            </a:r>
          </a:p>
          <a:p>
            <a:pPr lvl="1">
              <a:lnSpc>
                <a:spcPct val="80000"/>
              </a:lnSpc>
            </a:pPr>
            <a:r>
              <a:rPr lang="en-US" altLang="en-US" sz="2400">
                <a:latin typeface="Franklin Gothic Book" panose="020B0503020102020204" pitchFamily="34" charset="0"/>
                <a:ea typeface="ＭＳ Ｐゴシック" panose="020B0600070205080204" pitchFamily="34" charset="-128"/>
              </a:rPr>
              <a:t>ACE inhibitors</a:t>
            </a:r>
          </a:p>
          <a:p>
            <a:pPr lvl="1">
              <a:lnSpc>
                <a:spcPct val="80000"/>
              </a:lnSpc>
            </a:pPr>
            <a:r>
              <a:rPr lang="en-US" altLang="en-US" sz="2400">
                <a:latin typeface="Franklin Gothic Book" panose="020B0503020102020204" pitchFamily="34" charset="0"/>
                <a:ea typeface="ＭＳ Ｐゴシック" panose="020B0600070205080204" pitchFamily="34" charset="-128"/>
              </a:rPr>
              <a:t>Fibrinolytic therapy</a:t>
            </a:r>
          </a:p>
          <a:p>
            <a:r>
              <a:rPr lang="en-US" altLang="en-US">
                <a:latin typeface="Franklin Gothic Book" panose="020B0503020102020204" pitchFamily="34" charset="0"/>
              </a:rPr>
              <a:t>Percutaneous coronary intervention</a:t>
            </a:r>
          </a:p>
          <a:p>
            <a:pPr>
              <a:lnSpc>
                <a:spcPct val="80000"/>
              </a:lnSpc>
            </a:pPr>
            <a:endParaRPr lang="en-US" altLang="en-US" sz="2600">
              <a:latin typeface="Franklin Gothic Book" panose="020B0503020102020204" pitchFamily="34" charset="0"/>
              <a:ea typeface="ＭＳ Ｐゴシック" panose="020B0600070205080204" pitchFamily="34" charset="-128"/>
            </a:endParaRPr>
          </a:p>
          <a:p>
            <a:pPr lvl="1">
              <a:lnSpc>
                <a:spcPct val="80000"/>
              </a:lnSpc>
            </a:pPr>
            <a:endParaRPr lang="en-US" altLang="en-US" sz="2400">
              <a:latin typeface="Franklin Gothic Book" panose="020B0503020102020204" pitchFamily="34" charset="0"/>
              <a:ea typeface="ＭＳ Ｐゴシック" panose="020B0600070205080204"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E4D81C39-4E4E-8E43-9214-4CB9512EF073}"/>
              </a:ext>
            </a:extLst>
          </p:cNvPr>
          <p:cNvSpPr>
            <a:spLocks noGrp="1" noChangeArrowheads="1"/>
          </p:cNvSpPr>
          <p:nvPr>
            <p:ph type="title"/>
          </p:nvPr>
        </p:nvSpPr>
        <p:spPr>
          <a:xfrm>
            <a:off x="468313" y="381000"/>
            <a:ext cx="8524875" cy="609600"/>
          </a:xfrm>
        </p:spPr>
        <p:txBody>
          <a:bodyPr/>
          <a:lstStyle/>
          <a:p>
            <a:r>
              <a:rPr lang="en-US" altLang="en-US" sz="4000">
                <a:ea typeface="ＭＳ Ｐゴシック" panose="020B0600070205080204" pitchFamily="34" charset="-128"/>
                <a:cs typeface="Times New Roman" panose="02020603050405020304" pitchFamily="18" charset="0"/>
              </a:rPr>
              <a:t>MI—Intensive/Intermediate Care Management</a:t>
            </a:r>
          </a:p>
        </p:txBody>
      </p:sp>
      <p:sp>
        <p:nvSpPr>
          <p:cNvPr id="130050" name="Text Placeholder 2">
            <a:extLst>
              <a:ext uri="{FF2B5EF4-FFF2-40B4-BE49-F238E27FC236}">
                <a16:creationId xmlns:a16="http://schemas.microsoft.com/office/drawing/2014/main" id="{DBE7CC88-6A09-9645-A560-94422C066E18}"/>
              </a:ext>
            </a:extLst>
          </p:cNvPr>
          <p:cNvSpPr>
            <a:spLocks noGrp="1" noChangeArrowheads="1"/>
          </p:cNvSpPr>
          <p:nvPr>
            <p:ph type="body" idx="1"/>
          </p:nvPr>
        </p:nvSpPr>
        <p:spPr>
          <a:xfrm>
            <a:off x="468313" y="1905000"/>
            <a:ext cx="7843837" cy="4953000"/>
          </a:xfrm>
        </p:spPr>
        <p:txBody>
          <a:bodyPr/>
          <a:lstStyle/>
          <a:p>
            <a:r>
              <a:rPr lang="en-US" altLang="en-US" sz="2400">
                <a:latin typeface="Franklin Gothic Book" panose="020B0503020102020204" pitchFamily="34" charset="0"/>
              </a:rPr>
              <a:t>Maximize cardiac output</a:t>
            </a:r>
          </a:p>
          <a:p>
            <a:r>
              <a:rPr lang="en-US" altLang="en-US" sz="2400">
                <a:latin typeface="Franklin Gothic Book" panose="020B0503020102020204" pitchFamily="34" charset="0"/>
              </a:rPr>
              <a:t>Minimize cardiac workload</a:t>
            </a:r>
          </a:p>
          <a:p>
            <a:r>
              <a:rPr lang="en-US" altLang="en-US" sz="2400">
                <a:latin typeface="Franklin Gothic Book" panose="020B0503020102020204" pitchFamily="34" charset="0"/>
              </a:rPr>
              <a:t>Frequent vital signs</a:t>
            </a:r>
          </a:p>
          <a:p>
            <a:r>
              <a:rPr lang="en-US" altLang="en-US" sz="2400">
                <a:latin typeface="Franklin Gothic Book" panose="020B0503020102020204" pitchFamily="34" charset="0"/>
              </a:rPr>
              <a:t>Continuous cardiac monitoring with ST segment</a:t>
            </a:r>
          </a:p>
          <a:p>
            <a:r>
              <a:rPr lang="en-US" altLang="en-US" sz="2400">
                <a:latin typeface="Franklin Gothic Book" panose="020B0503020102020204" pitchFamily="34" charset="0"/>
              </a:rPr>
              <a:t>Monitor pulse oximetry</a:t>
            </a:r>
          </a:p>
          <a:p>
            <a:r>
              <a:rPr lang="en-US" altLang="en-US" sz="2400">
                <a:latin typeface="Franklin Gothic Book" panose="020B0503020102020204" pitchFamily="34" charset="0"/>
              </a:rPr>
              <a:t>Serial EKGs and serial serum cardiac markers</a:t>
            </a:r>
          </a:p>
          <a:p>
            <a:r>
              <a:rPr lang="en-US" altLang="en-US" sz="2400">
                <a:latin typeface="Franklin Gothic Book" panose="020B0503020102020204" pitchFamily="34" charset="0"/>
              </a:rPr>
              <a:t>What should activity be?</a:t>
            </a:r>
            <a:r>
              <a:rPr lang="en-US" altLang="en-US" sz="2400">
                <a:latin typeface="Calibri" panose="020F0502020204030204" pitchFamily="34" charset="0"/>
              </a:rPr>
              <a:t> </a:t>
            </a:r>
          </a:p>
          <a:p>
            <a:r>
              <a:rPr lang="en-US" altLang="en-US" sz="2400">
                <a:latin typeface="Franklin Gothic Book" panose="020B0503020102020204" pitchFamily="34" charset="0"/>
              </a:rPr>
              <a:t>What should their pain be?</a:t>
            </a:r>
          </a:p>
          <a:p>
            <a:r>
              <a:rPr lang="en-US" altLang="en-US" sz="2400">
                <a:latin typeface="Franklin Gothic Book" panose="020B0503020102020204" pitchFamily="34" charset="0"/>
              </a:rPr>
              <a:t>Should they eat?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A404-1858-1649-859D-7D129329286D}"/>
              </a:ext>
            </a:extLst>
          </p:cNvPr>
          <p:cNvSpPr>
            <a:spLocks noGrp="1"/>
          </p:cNvSpPr>
          <p:nvPr>
            <p:ph type="title"/>
          </p:nvPr>
        </p:nvSpPr>
        <p:spPr>
          <a:xfrm>
            <a:off x="290513" y="557213"/>
            <a:ext cx="8524875" cy="395287"/>
          </a:xfrm>
        </p:spPr>
        <p:txBody>
          <a:bodyPr rtlCol="0">
            <a:normAutofit fontScale="90000"/>
          </a:bodyPr>
          <a:lstStyle/>
          <a:p>
            <a:pPr defTabSz="457207" fontAlgn="auto">
              <a:spcAft>
                <a:spcPts val="0"/>
              </a:spcAft>
              <a:defRPr/>
            </a:pPr>
            <a:r>
              <a:rPr lang="en-US" dirty="0">
                <a:ea typeface="ＭＳ Ｐゴシック" pitchFamily="34" charset="-128"/>
                <a:cs typeface="Times New Roman" pitchFamily="18" charset="0"/>
              </a:rPr>
              <a:t>Cardiac Rehabilitation</a:t>
            </a:r>
          </a:p>
        </p:txBody>
      </p:sp>
      <p:sp>
        <p:nvSpPr>
          <p:cNvPr id="132098" name="Text Placeholder 2">
            <a:extLst>
              <a:ext uri="{FF2B5EF4-FFF2-40B4-BE49-F238E27FC236}">
                <a16:creationId xmlns:a16="http://schemas.microsoft.com/office/drawing/2014/main" id="{77E3A63A-1806-AE48-91D7-399968119988}"/>
              </a:ext>
            </a:extLst>
          </p:cNvPr>
          <p:cNvSpPr>
            <a:spLocks noGrp="1" noChangeArrowheads="1"/>
          </p:cNvSpPr>
          <p:nvPr>
            <p:ph type="body" idx="1"/>
          </p:nvPr>
        </p:nvSpPr>
        <p:spPr>
          <a:xfrm>
            <a:off x="330200" y="1625600"/>
            <a:ext cx="8613775" cy="4699000"/>
          </a:xfrm>
        </p:spPr>
        <p:txBody>
          <a:bodyPr/>
          <a:lstStyle/>
          <a:p>
            <a:r>
              <a:rPr lang="en-US" altLang="en-US">
                <a:latin typeface="Franklin Gothic Book" panose="020B0503020102020204" pitchFamily="34" charset="0"/>
              </a:rPr>
              <a:t>What is Cardiac Rehab? </a:t>
            </a:r>
          </a:p>
          <a:p>
            <a:r>
              <a:rPr lang="en-US" altLang="en-US">
                <a:latin typeface="Franklin Gothic Book" panose="020B0503020102020204" pitchFamily="34" charset="0"/>
              </a:rPr>
              <a:t>Goals</a:t>
            </a:r>
          </a:p>
          <a:p>
            <a:pPr lvl="1"/>
            <a:r>
              <a:rPr lang="en-US" altLang="en-US">
                <a:latin typeface="Franklin Gothic Book" panose="020B0503020102020204" pitchFamily="34" charset="0"/>
              </a:rPr>
              <a:t>Limit the adverse physiological and psychological effects of heart disease</a:t>
            </a:r>
          </a:p>
          <a:p>
            <a:pPr lvl="1"/>
            <a:r>
              <a:rPr lang="en-US" altLang="en-US">
                <a:latin typeface="Franklin Gothic Book" panose="020B0503020102020204" pitchFamily="34" charset="0"/>
              </a:rPr>
              <a:t>Modify risk factors</a:t>
            </a:r>
          </a:p>
          <a:p>
            <a:pPr lvl="1"/>
            <a:r>
              <a:rPr lang="en-US" altLang="en-US">
                <a:latin typeface="Franklin Gothic Book" panose="020B0503020102020204" pitchFamily="34" charset="0"/>
              </a:rPr>
              <a:t>Reduce sudden death or re-infarction</a:t>
            </a:r>
          </a:p>
          <a:p>
            <a:pPr lvl="1"/>
            <a:r>
              <a:rPr lang="en-US" altLang="en-US">
                <a:latin typeface="Franklin Gothic Book" panose="020B0503020102020204" pitchFamily="34" charset="0"/>
              </a:rPr>
              <a:t>Control cardiac symptoms</a:t>
            </a:r>
          </a:p>
          <a:p>
            <a:pPr lvl="1"/>
            <a:r>
              <a:rPr lang="en-US" altLang="en-US">
                <a:latin typeface="Franklin Gothic Book" panose="020B0503020102020204" pitchFamily="34" charset="0"/>
              </a:rPr>
              <a:t>Stabilize/reverse atherosclerotic process</a:t>
            </a:r>
          </a:p>
          <a:p>
            <a:pPr lvl="1"/>
            <a:r>
              <a:rPr lang="en-US" altLang="en-US">
                <a:latin typeface="Franklin Gothic Book" panose="020B0503020102020204" pitchFamily="34" charset="0"/>
              </a:rPr>
              <a:t>Enhance the patient’s psychosocial and vocational status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C5DE-158B-0949-AA70-D43D383CD925}"/>
              </a:ext>
            </a:extLst>
          </p:cNvPr>
          <p:cNvSpPr>
            <a:spLocks noGrp="1"/>
          </p:cNvSpPr>
          <p:nvPr>
            <p:ph type="title"/>
          </p:nvPr>
        </p:nvSpPr>
        <p:spPr>
          <a:xfrm>
            <a:off x="457200" y="268288"/>
            <a:ext cx="8229600" cy="722312"/>
          </a:xfrm>
        </p:spPr>
        <p:txBody>
          <a:bodyPr rtlCol="0">
            <a:normAutofit fontScale="90000"/>
          </a:bodyPr>
          <a:lstStyle/>
          <a:p>
            <a:pPr defTabSz="457207" fontAlgn="auto">
              <a:spcAft>
                <a:spcPts val="0"/>
              </a:spcAft>
              <a:defRPr/>
            </a:pPr>
            <a:r>
              <a:rPr lang="en-US" dirty="0"/>
              <a:t>Question</a:t>
            </a:r>
          </a:p>
        </p:txBody>
      </p:sp>
      <p:sp>
        <p:nvSpPr>
          <p:cNvPr id="3" name="Content Placeholder 2">
            <a:extLst>
              <a:ext uri="{FF2B5EF4-FFF2-40B4-BE49-F238E27FC236}">
                <a16:creationId xmlns:a16="http://schemas.microsoft.com/office/drawing/2014/main" id="{01C5235F-2E0F-AD4E-813D-9D9ABA5AA0F7}"/>
              </a:ext>
            </a:extLst>
          </p:cNvPr>
          <p:cNvSpPr>
            <a:spLocks noGrp="1"/>
          </p:cNvSpPr>
          <p:nvPr>
            <p:ph idx="1"/>
          </p:nvPr>
        </p:nvSpPr>
        <p:spPr>
          <a:xfrm>
            <a:off x="457200" y="1376363"/>
            <a:ext cx="7518400" cy="4779962"/>
          </a:xfrm>
        </p:spPr>
        <p:txBody>
          <a:bodyPr rtlCol="0">
            <a:normAutofit fontScale="92500" lnSpcReduction="20000"/>
          </a:bodyPr>
          <a:lstStyle/>
          <a:p>
            <a:pPr marL="0" indent="0" defTabSz="457207" fontAlgn="auto">
              <a:spcAft>
                <a:spcPts val="0"/>
              </a:spcAft>
              <a:buClr>
                <a:schemeClr val="bg2">
                  <a:lumMod val="40000"/>
                  <a:lumOff val="60000"/>
                </a:schemeClr>
              </a:buClr>
              <a:buFont typeface="Wingdings 3" charset="2"/>
              <a:buNone/>
              <a:defRPr/>
            </a:pPr>
            <a:r>
              <a:rPr lang="en-US" sz="2800" dirty="0"/>
              <a:t>A nurse is caring for a patient who asks why her provider prescribed a daily aspirin. Which of the following is an appropriate response by the nurse?</a:t>
            </a:r>
          </a:p>
          <a:p>
            <a:pPr marL="342906" indent="-342906" defTabSz="457207" fontAlgn="auto">
              <a:spcAft>
                <a:spcPts val="0"/>
              </a:spcAft>
              <a:buClr>
                <a:schemeClr val="bg2">
                  <a:lumMod val="40000"/>
                  <a:lumOff val="60000"/>
                </a:schemeClr>
              </a:buClr>
              <a:buFont typeface="Wingdings 3" charset="2"/>
              <a:buChar char=""/>
              <a:defRPr/>
            </a:pPr>
            <a:r>
              <a:rPr lang="en-US" sz="2800" dirty="0"/>
              <a:t>A. Aspirin reduces the formation of blood clots that could cause a heart attack.</a:t>
            </a:r>
          </a:p>
          <a:p>
            <a:pPr marL="342906" indent="-342906" defTabSz="457207" fontAlgn="auto">
              <a:spcAft>
                <a:spcPts val="0"/>
              </a:spcAft>
              <a:buClr>
                <a:schemeClr val="bg2">
                  <a:lumMod val="40000"/>
                  <a:lumOff val="60000"/>
                </a:schemeClr>
              </a:buClr>
              <a:buFont typeface="Wingdings 3" charset="2"/>
              <a:buChar char=""/>
              <a:defRPr/>
            </a:pPr>
            <a:r>
              <a:rPr lang="en-US" sz="2800" dirty="0"/>
              <a:t>B. Aspirin relieves the pain due to myocardial ischemia.</a:t>
            </a:r>
          </a:p>
          <a:p>
            <a:pPr marL="342906" indent="-342906" defTabSz="457207" fontAlgn="auto">
              <a:spcAft>
                <a:spcPts val="0"/>
              </a:spcAft>
              <a:buClr>
                <a:schemeClr val="bg2">
                  <a:lumMod val="40000"/>
                  <a:lumOff val="60000"/>
                </a:schemeClr>
              </a:buClr>
              <a:buFont typeface="Wingdings 3" charset="2"/>
              <a:buChar char=""/>
              <a:defRPr/>
            </a:pPr>
            <a:r>
              <a:rPr lang="en-US" sz="2800" dirty="0"/>
              <a:t>C. Aspirin dissolves clots that are forming in your coronary arteries.</a:t>
            </a:r>
          </a:p>
          <a:p>
            <a:pPr marL="342906" indent="-342906" defTabSz="457207" fontAlgn="auto">
              <a:spcAft>
                <a:spcPts val="0"/>
              </a:spcAft>
              <a:buClr>
                <a:schemeClr val="bg2">
                  <a:lumMod val="40000"/>
                  <a:lumOff val="60000"/>
                </a:schemeClr>
              </a:buClr>
              <a:buFont typeface="Wingdings 3" charset="2"/>
              <a:buChar char=""/>
              <a:defRPr/>
            </a:pPr>
            <a:r>
              <a:rPr lang="en-US" sz="2800" dirty="0"/>
              <a:t>D. Aspirin relieves headaches that are causes by other medications.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9A78-BC2D-074A-B282-56075C354146}"/>
              </a:ext>
            </a:extLst>
          </p:cNvPr>
          <p:cNvSpPr>
            <a:spLocks noGrp="1"/>
          </p:cNvSpPr>
          <p:nvPr>
            <p:ph type="title"/>
          </p:nvPr>
        </p:nvSpPr>
        <p:spPr>
          <a:xfrm>
            <a:off x="508000" y="333375"/>
            <a:ext cx="8389938" cy="696913"/>
          </a:xfrm>
        </p:spPr>
        <p:txBody>
          <a:bodyPr rtlCol="0">
            <a:noAutofit/>
          </a:bodyPr>
          <a:lstStyle/>
          <a:p>
            <a:pPr marL="484632" defTabSz="457207" fontAlgn="auto">
              <a:spcAft>
                <a:spcPts val="0"/>
              </a:spcAft>
              <a:defRPr/>
            </a:pPr>
            <a:r>
              <a:rPr lang="en-US" sz="3200" dirty="0">
                <a:solidFill>
                  <a:schemeClr val="accent1">
                    <a:tint val="83000"/>
                    <a:satMod val="150000"/>
                  </a:schemeClr>
                </a:solidFill>
              </a:rPr>
              <a:t>Pulmonary Hypertension—Diagnostics cont. </a:t>
            </a:r>
          </a:p>
        </p:txBody>
      </p:sp>
      <p:sp>
        <p:nvSpPr>
          <p:cNvPr id="3" name="Content Placeholder 2">
            <a:extLst>
              <a:ext uri="{FF2B5EF4-FFF2-40B4-BE49-F238E27FC236}">
                <a16:creationId xmlns:a16="http://schemas.microsoft.com/office/drawing/2014/main" id="{5B0046DD-8C8F-C542-9E7C-73647908F7F6}"/>
              </a:ext>
            </a:extLst>
          </p:cNvPr>
          <p:cNvSpPr>
            <a:spLocks noGrp="1"/>
          </p:cNvSpPr>
          <p:nvPr>
            <p:ph idx="1"/>
          </p:nvPr>
        </p:nvSpPr>
        <p:spPr>
          <a:xfrm>
            <a:off x="325438" y="1828800"/>
            <a:ext cx="9144000" cy="5029200"/>
          </a:xfrm>
        </p:spPr>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dirty="0">
                <a:ea typeface="+mn-ea"/>
              </a:rPr>
              <a:t>Right Sided Heart Catheterization</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Invasive</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Uses femoral or radial site</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Conscious sedation</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Lidocaine at insertion site</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Sheath and guide wire inserted</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Shows pulmonary artery systolic pressure &amp; overall heart functioning</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Patient recovery</a:t>
            </a:r>
          </a:p>
          <a:p>
            <a:pPr marL="848112" lvl="1" indent="-384048" defTabSz="457207" fontAlgn="auto">
              <a:spcAft>
                <a:spcPts val="0"/>
              </a:spcAft>
              <a:buClr>
                <a:schemeClr val="bg2">
                  <a:lumMod val="40000"/>
                  <a:lumOff val="60000"/>
                </a:schemeClr>
              </a:buClr>
              <a:buFont typeface="Wingdings 2"/>
              <a:buChar char=""/>
              <a:defRPr/>
            </a:pPr>
            <a:r>
              <a:rPr lang="en-US" dirty="0">
                <a:ea typeface="+mn-ea"/>
              </a:rPr>
              <a:t>Discharge education</a:t>
            </a:r>
          </a:p>
          <a:p>
            <a:pPr marL="822960" lvl="1" indent="-285755" defTabSz="457207" fontAlgn="auto">
              <a:spcAft>
                <a:spcPts val="0"/>
              </a:spcAft>
              <a:buClr>
                <a:schemeClr val="bg2">
                  <a:lumMod val="40000"/>
                  <a:lumOff val="60000"/>
                </a:schemeClr>
              </a:buClr>
              <a:buFont typeface="Verdana"/>
              <a:buChar char="›"/>
              <a:defRPr/>
            </a:pPr>
            <a:endParaRPr lang="en-US" dirty="0">
              <a:ea typeface="+mn-ea"/>
            </a:endParaRPr>
          </a:p>
          <a:p>
            <a:pPr marL="822960" lvl="1" indent="-285755" defTabSz="457207" fontAlgn="auto">
              <a:spcAft>
                <a:spcPts val="0"/>
              </a:spcAft>
              <a:buClr>
                <a:schemeClr val="bg2">
                  <a:lumMod val="40000"/>
                  <a:lumOff val="60000"/>
                </a:schemeClr>
              </a:buClr>
              <a:buFont typeface="Verdana"/>
              <a:buChar char="›"/>
              <a:defRPr/>
            </a:pPr>
            <a:endParaRPr lang="en-US" dirty="0">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Content Placeholder 5">
            <a:extLst>
              <a:ext uri="{FF2B5EF4-FFF2-40B4-BE49-F238E27FC236}">
                <a16:creationId xmlns:a16="http://schemas.microsoft.com/office/drawing/2014/main" id="{685D9BA4-887B-9542-93E5-FDB8A947F4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501650"/>
            <a:ext cx="8255000" cy="58547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6">
            <a:extLst>
              <a:ext uri="{FF2B5EF4-FFF2-40B4-BE49-F238E27FC236}">
                <a16:creationId xmlns:a16="http://schemas.microsoft.com/office/drawing/2014/main" id="{55202030-5BEF-E34C-952C-AF184F044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90500"/>
            <a:ext cx="55149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2FE9-FFA5-C949-A5E5-8E753E5CB5F5}"/>
              </a:ext>
            </a:extLst>
          </p:cNvPr>
          <p:cNvSpPr>
            <a:spLocks noGrp="1"/>
          </p:cNvSpPr>
          <p:nvPr>
            <p:ph type="title"/>
          </p:nvPr>
        </p:nvSpPr>
        <p:spPr>
          <a:xfrm>
            <a:off x="182563" y="225425"/>
            <a:ext cx="8778875" cy="1400175"/>
          </a:xfrm>
        </p:spPr>
        <p:txBody>
          <a:bodyPr rtlCol="0">
            <a:noAutofit/>
          </a:bodyPr>
          <a:lstStyle/>
          <a:p>
            <a:pPr marL="484632" defTabSz="457207" fontAlgn="auto">
              <a:spcAft>
                <a:spcPts val="0"/>
              </a:spcAft>
              <a:defRPr/>
            </a:pPr>
            <a:r>
              <a:rPr lang="en-US" sz="3200" dirty="0">
                <a:solidFill>
                  <a:schemeClr val="accent1">
                    <a:tint val="83000"/>
                    <a:satMod val="150000"/>
                  </a:schemeClr>
                </a:solidFill>
              </a:rPr>
              <a:t>Pulmonary Hypertension—Management</a:t>
            </a:r>
          </a:p>
        </p:txBody>
      </p:sp>
      <p:sp>
        <p:nvSpPr>
          <p:cNvPr id="3" name="Content Placeholder 2">
            <a:extLst>
              <a:ext uri="{FF2B5EF4-FFF2-40B4-BE49-F238E27FC236}">
                <a16:creationId xmlns:a16="http://schemas.microsoft.com/office/drawing/2014/main" id="{E32D6412-78B7-D048-88DB-1050D530619E}"/>
              </a:ext>
            </a:extLst>
          </p:cNvPr>
          <p:cNvSpPr>
            <a:spLocks noGrp="1"/>
          </p:cNvSpPr>
          <p:nvPr>
            <p:ph idx="1"/>
          </p:nvPr>
        </p:nvSpPr>
        <p:spPr>
          <a:xfrm>
            <a:off x="346075" y="1300163"/>
            <a:ext cx="8451850" cy="5006975"/>
          </a:xfrm>
        </p:spPr>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sz="2400" dirty="0">
                <a:ea typeface="+mn-ea"/>
              </a:rPr>
              <a:t>Goal = treat the underlying cause</a:t>
            </a:r>
          </a:p>
          <a:p>
            <a:pPr marL="448056" indent="-384048" defTabSz="457207" fontAlgn="auto">
              <a:spcAft>
                <a:spcPts val="0"/>
              </a:spcAft>
              <a:buClr>
                <a:schemeClr val="bg2">
                  <a:lumMod val="40000"/>
                  <a:lumOff val="60000"/>
                </a:schemeClr>
              </a:buClr>
              <a:buFont typeface="Wingdings 2"/>
              <a:buChar char=""/>
              <a:defRPr/>
            </a:pPr>
            <a:r>
              <a:rPr lang="en-US" sz="2400" dirty="0">
                <a:ea typeface="+mn-ea"/>
              </a:rPr>
              <a:t>Standardized treatment</a:t>
            </a:r>
          </a:p>
          <a:p>
            <a:pPr marL="822960" lvl="1" indent="-285755" defTabSz="457207" fontAlgn="auto">
              <a:spcAft>
                <a:spcPts val="0"/>
              </a:spcAft>
              <a:buClr>
                <a:schemeClr val="bg2">
                  <a:lumMod val="40000"/>
                  <a:lumOff val="60000"/>
                </a:schemeClr>
              </a:buClr>
              <a:buFont typeface="Verdana"/>
              <a:buChar char="›"/>
              <a:defRPr/>
            </a:pPr>
            <a:r>
              <a:rPr lang="en-US" sz="2000" dirty="0">
                <a:ea typeface="+mn-ea"/>
              </a:rPr>
              <a:t>O2 with exercise</a:t>
            </a:r>
          </a:p>
          <a:p>
            <a:pPr marL="822960" lvl="1" indent="-285755" defTabSz="457207" fontAlgn="auto">
              <a:spcAft>
                <a:spcPts val="0"/>
              </a:spcAft>
              <a:buClr>
                <a:schemeClr val="bg2">
                  <a:lumMod val="40000"/>
                  <a:lumOff val="60000"/>
                </a:schemeClr>
              </a:buClr>
              <a:buFont typeface="Verdana"/>
              <a:buChar char="›"/>
              <a:defRPr/>
            </a:pPr>
            <a:r>
              <a:rPr lang="en-US" sz="2000" dirty="0">
                <a:ea typeface="+mn-ea"/>
              </a:rPr>
              <a:t>Diuretics</a:t>
            </a:r>
          </a:p>
          <a:p>
            <a:pPr marL="822960" lvl="1" indent="-285755" defTabSz="457207" fontAlgn="auto">
              <a:spcAft>
                <a:spcPts val="0"/>
              </a:spcAft>
              <a:buClr>
                <a:schemeClr val="bg2">
                  <a:lumMod val="40000"/>
                  <a:lumOff val="60000"/>
                </a:schemeClr>
              </a:buClr>
              <a:buFont typeface="Verdana"/>
              <a:buChar char="›"/>
              <a:defRPr/>
            </a:pPr>
            <a:r>
              <a:rPr lang="en-US" sz="2000" dirty="0">
                <a:ea typeface="+mn-ea"/>
              </a:rPr>
              <a:t>Anticoagulants </a:t>
            </a:r>
          </a:p>
          <a:p>
            <a:pPr marL="822960" lvl="1" indent="-285755" defTabSz="457207" fontAlgn="auto">
              <a:spcAft>
                <a:spcPts val="0"/>
              </a:spcAft>
              <a:buClr>
                <a:schemeClr val="bg2">
                  <a:lumMod val="40000"/>
                  <a:lumOff val="60000"/>
                </a:schemeClr>
              </a:buClr>
              <a:buFont typeface="Verdana"/>
              <a:buChar char="›"/>
              <a:defRPr/>
            </a:pPr>
            <a:r>
              <a:rPr lang="en-US" sz="2000" dirty="0">
                <a:ea typeface="+mn-ea"/>
              </a:rPr>
              <a:t>Digoxin </a:t>
            </a:r>
          </a:p>
          <a:p>
            <a:pPr marL="822960" lvl="1" indent="-285755" defTabSz="457207" fontAlgn="auto">
              <a:spcAft>
                <a:spcPts val="0"/>
              </a:spcAft>
              <a:buClr>
                <a:schemeClr val="bg2">
                  <a:lumMod val="40000"/>
                  <a:lumOff val="60000"/>
                </a:schemeClr>
              </a:buClr>
              <a:buFont typeface="Verdana"/>
              <a:buChar char="›"/>
              <a:defRPr/>
            </a:pPr>
            <a:r>
              <a:rPr lang="en-US" sz="2000" dirty="0">
                <a:ea typeface="+mn-ea"/>
              </a:rPr>
              <a:t>Calcium Channel Blockers</a:t>
            </a:r>
          </a:p>
          <a:p>
            <a:pPr marL="822960" lvl="1" indent="-285755" defTabSz="457207" fontAlgn="auto">
              <a:spcAft>
                <a:spcPts val="0"/>
              </a:spcAft>
              <a:buClr>
                <a:schemeClr val="bg2">
                  <a:lumMod val="40000"/>
                  <a:lumOff val="60000"/>
                </a:schemeClr>
              </a:buClr>
              <a:buFont typeface="Verdana"/>
              <a:buChar char="›"/>
              <a:defRPr/>
            </a:pPr>
            <a:r>
              <a:rPr lang="en-US" sz="2000" dirty="0">
                <a:ea typeface="+mn-ea"/>
              </a:rPr>
              <a:t>Vasodilators</a:t>
            </a:r>
          </a:p>
          <a:p>
            <a:pPr marL="457200" lvl="1" indent="0" defTabSz="457207" fontAlgn="auto">
              <a:spcAft>
                <a:spcPts val="0"/>
              </a:spcAft>
              <a:buClr>
                <a:schemeClr val="bg2">
                  <a:lumMod val="40000"/>
                  <a:lumOff val="60000"/>
                </a:schemeClr>
              </a:buClr>
              <a:buFont typeface="Verdana"/>
              <a:buNone/>
              <a:defRPr/>
            </a:pPr>
            <a:endParaRPr lang="en-US" dirty="0">
              <a:ea typeface="+mn-ea"/>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12990</TotalTime>
  <Words>6475</Words>
  <Application>Microsoft Office PowerPoint</Application>
  <PresentationFormat>On-screen Show (4:3)</PresentationFormat>
  <Paragraphs>890</Paragraphs>
  <Slides>58</Slides>
  <Notes>58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ＭＳ Ｐゴシック</vt:lpstr>
      <vt:lpstr>Arial</vt:lpstr>
      <vt:lpstr>Calibri</vt:lpstr>
      <vt:lpstr>Century Gothic</vt:lpstr>
      <vt:lpstr>Courier New</vt:lpstr>
      <vt:lpstr>Franklin Gothic Book</vt:lpstr>
      <vt:lpstr>Geneva</vt:lpstr>
      <vt:lpstr>Symbol</vt:lpstr>
      <vt:lpstr>Times New Roman</vt:lpstr>
      <vt:lpstr>Verdana</vt:lpstr>
      <vt:lpstr>Wingdings</vt:lpstr>
      <vt:lpstr>Wingdings 2</vt:lpstr>
      <vt:lpstr>Wingdings 3</vt:lpstr>
      <vt:lpstr>Ion</vt:lpstr>
      <vt:lpstr>   Heart Failure, Pulmonary Hypertension, CAD, Angina, &amp; MI</vt:lpstr>
      <vt:lpstr>Pulmonary Hypertension</vt:lpstr>
      <vt:lpstr>Pulmonary Hypertension cont.</vt:lpstr>
      <vt:lpstr>Pulmonary Hypertension—Manifestations</vt:lpstr>
      <vt:lpstr>Pulmonary Hypertension—Diagnostics </vt:lpstr>
      <vt:lpstr>Pulmonary Hypertension—Diagnostics cont. </vt:lpstr>
      <vt:lpstr>PowerPoint Presentation</vt:lpstr>
      <vt:lpstr>PowerPoint Presentation</vt:lpstr>
      <vt:lpstr>Pulmonary Hypertension—Management</vt:lpstr>
      <vt:lpstr>Pulmonary Hypertension—Nursing Management</vt:lpstr>
      <vt:lpstr>Heart Failure</vt:lpstr>
      <vt:lpstr>PowerPoint Presentation</vt:lpstr>
      <vt:lpstr>Acute vs. Chronic Heart Failure</vt:lpstr>
      <vt:lpstr>Acute vs. Chronic Heart Failure cont.</vt:lpstr>
      <vt:lpstr>NCLEX Question</vt:lpstr>
      <vt:lpstr>Right-Sided vs. Left-Sided Heart Failure</vt:lpstr>
      <vt:lpstr>Clinical Manifestations Right-Sided vs. Left-Sided Heart Failure</vt:lpstr>
      <vt:lpstr>PowerPoint Presentation</vt:lpstr>
      <vt:lpstr>PowerPoint Presentation</vt:lpstr>
      <vt:lpstr>Question </vt:lpstr>
      <vt:lpstr>Cardiac Output</vt:lpstr>
      <vt:lpstr>Heart Failure—Diagnostic Testing</vt:lpstr>
      <vt:lpstr>Heart Failure—Medical Management</vt:lpstr>
      <vt:lpstr>Heart Failure—Nursing Assessment</vt:lpstr>
      <vt:lpstr>Heart Failure—Planning</vt:lpstr>
      <vt:lpstr>Heart Failure—Nursing Interventions for Activity Intolerance</vt:lpstr>
      <vt:lpstr>Heart Failure—Nursing Interventions for Fluid Volume Excess</vt:lpstr>
      <vt:lpstr>Heart Failure—Nursing Interventions for Anxiety &amp; Powerlessness</vt:lpstr>
      <vt:lpstr>Heart Failure—Collaborative Problems and Potential Complications</vt:lpstr>
      <vt:lpstr>Heart Failure—Patient Education</vt:lpstr>
      <vt:lpstr>Heart Failure—Medications</vt:lpstr>
      <vt:lpstr>Heart Failure—Management of Acute Decompensation </vt:lpstr>
      <vt:lpstr>PowerPoint Presentation</vt:lpstr>
      <vt:lpstr>Heart Failure—Gerontologic Considerations</vt:lpstr>
      <vt:lpstr>NCLEX Question</vt:lpstr>
      <vt:lpstr>CAD-Atherosclerosis: Pathophysiology</vt:lpstr>
      <vt:lpstr>Atherosclerotic Plaque </vt:lpstr>
      <vt:lpstr>Thrombosis</vt:lpstr>
      <vt:lpstr>CAD—Risk Factors—Unmodifiable </vt:lpstr>
      <vt:lpstr>CAD—Risk Factors—Modifiable </vt:lpstr>
      <vt:lpstr>CAD—Treatment </vt:lpstr>
      <vt:lpstr>CAD—Potential Complications</vt:lpstr>
      <vt:lpstr>Angina Pectoris (Chest Pain)</vt:lpstr>
      <vt:lpstr>Classification of Angina</vt:lpstr>
      <vt:lpstr>Angina—Assessment</vt:lpstr>
      <vt:lpstr>Angina—Diagnostic Tests</vt:lpstr>
      <vt:lpstr>Question</vt:lpstr>
      <vt:lpstr>Acute Coronary Syndrome</vt:lpstr>
      <vt:lpstr>Myocardial Infarction</vt:lpstr>
      <vt:lpstr>Location of the Infarction</vt:lpstr>
      <vt:lpstr>Question</vt:lpstr>
      <vt:lpstr>MI—Physical Examination</vt:lpstr>
      <vt:lpstr>MI—Laboratory Tests</vt:lpstr>
      <vt:lpstr>MI—Nursing Management</vt:lpstr>
      <vt:lpstr> MI—Management</vt:lpstr>
      <vt:lpstr>MI—Intensive/Intermediate Care Management</vt:lpstr>
      <vt:lpstr>Cardiac Rehabilitation</vt:lpstr>
      <vt:lpstr>Question</vt:lpstr>
    </vt:vector>
  </TitlesOfParts>
  <Company>Airgas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Smeltzer Textbook of Medical Surgical Nursing</dc:title>
  <dc:subject>Chapter 30, Management of PAtients With Complications From Heart Disease</dc:subject>
  <dc:creator>Jim Ely/Pamela D. Korte</dc:creator>
  <cp:lastModifiedBy>Eleni Key</cp:lastModifiedBy>
  <cp:revision>257</cp:revision>
  <cp:lastPrinted>2018-10-24T18:22:36Z</cp:lastPrinted>
  <dcterms:created xsi:type="dcterms:W3CDTF">2001-02-15T19:07:27Z</dcterms:created>
  <dcterms:modified xsi:type="dcterms:W3CDTF">2022-06-09T17:53:30Z</dcterms:modified>
</cp:coreProperties>
</file>