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6" r:id="rId2"/>
    <p:sldId id="258" r:id="rId3"/>
    <p:sldId id="257" r:id="rId4"/>
    <p:sldId id="262" r:id="rId5"/>
    <p:sldId id="260" r:id="rId6"/>
    <p:sldId id="261" r:id="rId7"/>
    <p:sldId id="264" r:id="rId8"/>
    <p:sldId id="266" r:id="rId9"/>
    <p:sldId id="265" r:id="rId10"/>
    <p:sldId id="268" r:id="rId11"/>
    <p:sldId id="267" r:id="rId12"/>
    <p:sldId id="269" r:id="rId13"/>
    <p:sldId id="270" r:id="rId14"/>
    <p:sldId id="259" r:id="rId15"/>
    <p:sldId id="26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0" d="100"/>
          <a:sy n="110" d="100"/>
        </p:scale>
        <p:origin x="-804" y="6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pieChart>
        <c:varyColors val="1"/>
        <c:ser>
          <c:idx val="0"/>
          <c:order val="0"/>
          <c:tx>
            <c:strRef>
              <c:f>Sheet1!$B$1</c:f>
              <c:strCache>
                <c:ptCount val="1"/>
                <c:pt idx="0">
                  <c:v>Musculoskeletal injuries in nursing</c:v>
                </c:pt>
              </c:strCache>
            </c:strRef>
          </c:tx>
          <c:dPt>
            <c:idx val="0"/>
            <c:bubble3D val="0"/>
            <c:spPr>
              <a:solidFill>
                <a:schemeClr val="accent2"/>
              </a:solidFill>
            </c:spPr>
          </c:dPt>
          <c:dPt>
            <c:idx val="1"/>
            <c:bubble3D val="0"/>
            <c:spPr>
              <a:solidFill>
                <a:schemeClr val="accent5">
                  <a:lumMod val="50000"/>
                </a:schemeClr>
              </a:solidFill>
            </c:spPr>
          </c:dPt>
          <c:dPt>
            <c:idx val="2"/>
            <c:bubble3D val="0"/>
            <c:spPr>
              <a:solidFill>
                <a:schemeClr val="bg2">
                  <a:lumMod val="50000"/>
                </a:schemeClr>
              </a:solidFill>
            </c:spPr>
          </c:dPt>
          <c:dPt>
            <c:idx val="3"/>
            <c:bubble3D val="0"/>
            <c:spPr>
              <a:solidFill>
                <a:schemeClr val="accent3"/>
              </a:solidFill>
            </c:spPr>
          </c:dPt>
          <c:cat>
            <c:strRef>
              <c:f>Sheet1!$A$2:$A$5</c:f>
              <c:strCache>
                <c:ptCount val="4"/>
                <c:pt idx="0">
                  <c:v>chronic back pain</c:v>
                </c:pt>
                <c:pt idx="1">
                  <c:v>severe back pain, resulting in lost of work</c:v>
                </c:pt>
                <c:pt idx="2">
                  <c:v>change in job due to injury</c:v>
                </c:pt>
                <c:pt idx="3">
                  <c:v>unknown</c:v>
                </c:pt>
              </c:strCache>
            </c:strRef>
          </c:cat>
          <c:val>
            <c:numRef>
              <c:f>Sheet1!$B$2:$B$5</c:f>
              <c:numCache>
                <c:formatCode>General</c:formatCode>
                <c:ptCount val="4"/>
                <c:pt idx="0">
                  <c:v>52</c:v>
                </c:pt>
                <c:pt idx="1">
                  <c:v>38</c:v>
                </c:pt>
                <c:pt idx="2">
                  <c:v>6</c:v>
                </c:pt>
                <c:pt idx="3">
                  <c:v>4</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8F231A-8AA9-40B7-BDBB-DC2588FF412A}" type="datetimeFigureOut">
              <a:rPr lang="en-US" smtClean="0"/>
              <a:t>12/20/2011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A7C62A-0D25-4336-A704-70C925E35ABC}" type="slidenum">
              <a:rPr lang="en-US" smtClean="0"/>
              <a:t>‹#›</a:t>
            </a:fld>
            <a:endParaRPr lang="en-US"/>
          </a:p>
        </p:txBody>
      </p:sp>
    </p:spTree>
    <p:extLst>
      <p:ext uri="{BB962C8B-B14F-4D97-AF65-F5344CB8AC3E}">
        <p14:creationId xmlns:p14="http://schemas.microsoft.com/office/powerpoint/2010/main" val="3809444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this assignment,</a:t>
            </a:r>
            <a:r>
              <a:rPr lang="en-US" baseline="0" dirty="0" smtClean="0"/>
              <a:t> we will define what a work related injury is; discuss the most common types, risk factors, prevention, and the significance WRI has on the nursing profession. </a:t>
            </a:r>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2</a:t>
            </a:fld>
            <a:endParaRPr lang="en-US"/>
          </a:p>
        </p:txBody>
      </p:sp>
    </p:spTree>
    <p:extLst>
      <p:ext uri="{BB962C8B-B14F-4D97-AF65-F5344CB8AC3E}">
        <p14:creationId xmlns:p14="http://schemas.microsoft.com/office/powerpoint/2010/main" val="1631594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the ANA’s handle with care fact sheet, 52 percent complain of chronic back pain; 38 percent suffered occupational-related back pain severe enough to require leave from work; and 6 percent of RNs reported even changing jobs for neck, shoulder and back problems, respectively. (page. 2)</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11</a:t>
            </a:fld>
            <a:endParaRPr lang="en-US"/>
          </a:p>
        </p:txBody>
      </p:sp>
    </p:spTree>
    <p:extLst>
      <p:ext uri="{BB962C8B-B14F-4D97-AF65-F5344CB8AC3E}">
        <p14:creationId xmlns:p14="http://schemas.microsoft.com/office/powerpoint/2010/main" val="975807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Musculoskeletal</a:t>
            </a:r>
            <a:r>
              <a:rPr lang="en-US" baseline="0" dirty="0" smtClean="0"/>
              <a:t> injuries has lots of outcomes, but loss of physical mobility, a loss of a career, and lost of income. </a:t>
            </a:r>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12</a:t>
            </a:fld>
            <a:endParaRPr lang="en-US"/>
          </a:p>
        </p:txBody>
      </p:sp>
    </p:spTree>
    <p:extLst>
      <p:ext uri="{BB962C8B-B14F-4D97-AF65-F5344CB8AC3E}">
        <p14:creationId xmlns:p14="http://schemas.microsoft.com/office/powerpoint/2010/main" val="3483478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you tube</a:t>
            </a:r>
            <a:r>
              <a:rPr lang="en-US" baseline="0" dirty="0" smtClean="0"/>
              <a:t> clip above, Beth McCauley discuss the significance of work-related injuries in the nursing profession and offers some suggestions on how to decrease the over all number. </a:t>
            </a:r>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13</a:t>
            </a:fld>
            <a:endParaRPr lang="en-US"/>
          </a:p>
        </p:txBody>
      </p:sp>
    </p:spTree>
    <p:extLst>
      <p:ext uri="{BB962C8B-B14F-4D97-AF65-F5344CB8AC3E}">
        <p14:creationId xmlns:p14="http://schemas.microsoft.com/office/powerpoint/2010/main" val="2211367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According to Vanderbilt HR website a work-related injury is what is defined above. </a:t>
            </a:r>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3</a:t>
            </a:fld>
            <a:endParaRPr lang="en-US"/>
          </a:p>
        </p:txBody>
      </p:sp>
    </p:spTree>
    <p:extLst>
      <p:ext uri="{BB962C8B-B14F-4D97-AF65-F5344CB8AC3E}">
        <p14:creationId xmlns:p14="http://schemas.microsoft.com/office/powerpoint/2010/main" val="1836828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 related</a:t>
            </a:r>
            <a:r>
              <a:rPr lang="en-US" baseline="0" dirty="0" smtClean="0"/>
              <a:t> injuries may result in lost of work and work restrictions. Varies organizations have brought attention to this matter such as Healthy people 2010. They have identified reducing work-related injuries resulting in treatment, lost work time, and restricted work activity as an objective in the prevention agenda. This goal is also included in the healthy people 2020. The American nurses association's, handle with care campaign, “seeks to build a health care industry-wide effort to prevent back and other musculoskeletal injuries. This is being done through developing partnerships and coalitions, education and training, increasing use of assistive equipment and patient-handling devices, reshaping nursing education to incorporate safe patient handling, and pursuing federal and state ergonomics policy by highlighting technology-oriented safe-patient handling benefits for patients and nurses.” (Castro, 2004)  The nurse and health care worker protection act of 2009, was issued by the Secretary of Labor for occupational safety and health standard to reduce injuries to patients, direct-care registered nurses, and all other health care workers by establishing a safe patient handling and injury prevention standard, and for other purposes. (govtrack.us)</a:t>
            </a:r>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4</a:t>
            </a:fld>
            <a:endParaRPr lang="en-US"/>
          </a:p>
        </p:txBody>
      </p:sp>
    </p:spTree>
    <p:extLst>
      <p:ext uri="{BB962C8B-B14F-4D97-AF65-F5344CB8AC3E}">
        <p14:creationId xmlns:p14="http://schemas.microsoft.com/office/powerpoint/2010/main" val="2854193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June 30, 2006 report issued by the U.S. Department of Labor’s Bureau of Labor Statistics revealed that from 1995-2004, musculoskeletal injuries were the most common type of non-fatal injury or illness for nursing, psychiatric and home health aides, who represent nearly two-thirds of all health care support occupations. (eeoc.gov) According</a:t>
            </a:r>
            <a:r>
              <a:rPr lang="en-US" baseline="0" dirty="0" smtClean="0"/>
              <a:t> to nursingworld.org, “Workplace hazards include manual lifting of patients, needles, physical assault, and exposure to infectious diseases and toxic</a:t>
            </a:r>
          </a:p>
          <a:p>
            <a:r>
              <a:rPr lang="en-US" baseline="0" dirty="0" smtClean="0"/>
              <a:t>chemicals. Fatigue from overwork and stressful conditions strains RNs’ health.” For this assignment, we will only address musculoskeletal injuries. </a:t>
            </a:r>
          </a:p>
          <a:p>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5</a:t>
            </a:fld>
            <a:endParaRPr lang="en-US"/>
          </a:p>
        </p:txBody>
      </p:sp>
    </p:spTree>
    <p:extLst>
      <p:ext uri="{BB962C8B-B14F-4D97-AF65-F5344CB8AC3E}">
        <p14:creationId xmlns:p14="http://schemas.microsoft.com/office/powerpoint/2010/main" val="3929737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article, </a:t>
            </a:r>
            <a:r>
              <a:rPr lang="en-US" i="1" dirty="0" smtClean="0"/>
              <a:t>Nurses’ and Therapists’ Experiences With Occupational</a:t>
            </a:r>
            <a:r>
              <a:rPr lang="en-US" i="1" baseline="0" dirty="0" smtClean="0"/>
              <a:t> </a:t>
            </a:r>
            <a:r>
              <a:rPr lang="en-US" i="1" dirty="0" smtClean="0"/>
              <a:t>Musculoskeletal Injuries, </a:t>
            </a:r>
            <a:r>
              <a:rPr lang="en-US" i="0" dirty="0" smtClean="0"/>
              <a:t>Corle</a:t>
            </a:r>
            <a:r>
              <a:rPr lang="en-US" i="0" baseline="0" dirty="0" smtClean="0"/>
              <a:t> &amp; Gropelli, state that an estimated 12% of nurses leave the profession annually because of back injuries, more than 50% of nurses complain of chronic back pain, and many just accept the musculoskeletal pain as a part of their job. </a:t>
            </a:r>
            <a:endParaRPr lang="en-US" i="1" dirty="0"/>
          </a:p>
        </p:txBody>
      </p:sp>
      <p:sp>
        <p:nvSpPr>
          <p:cNvPr id="4" name="Slide Number Placeholder 3"/>
          <p:cNvSpPr>
            <a:spLocks noGrp="1"/>
          </p:cNvSpPr>
          <p:nvPr>
            <p:ph type="sldNum" sz="quarter" idx="10"/>
          </p:nvPr>
        </p:nvSpPr>
        <p:spPr/>
        <p:txBody>
          <a:bodyPr/>
          <a:lstStyle/>
          <a:p>
            <a:fld id="{33A7C62A-0D25-4336-A704-70C925E35ABC}" type="slidenum">
              <a:rPr lang="en-US" smtClean="0"/>
              <a:t>6</a:t>
            </a:fld>
            <a:endParaRPr lang="en-US"/>
          </a:p>
        </p:txBody>
      </p:sp>
    </p:spTree>
    <p:extLst>
      <p:ext uri="{BB962C8B-B14F-4D97-AF65-F5344CB8AC3E}">
        <p14:creationId xmlns:p14="http://schemas.microsoft.com/office/powerpoint/2010/main" val="3829398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Risk</a:t>
            </a:r>
            <a:r>
              <a:rPr lang="en-US" baseline="0" dirty="0" smtClean="0"/>
              <a:t> factors for work-related injuries include some of the following:  lifting, transferring, and repositioning patients, and, are typically performed</a:t>
            </a:r>
          </a:p>
          <a:p>
            <a:r>
              <a:rPr lang="en-US" baseline="0" dirty="0" smtClean="0"/>
              <a:t>Manually without using proper body mechanics; employee falls due to unsafe work environments; repetitive movements, may be due to the use of computers, bending, writing, </a:t>
            </a:r>
            <a:r>
              <a:rPr lang="en-US" baseline="0" dirty="0" err="1" smtClean="0"/>
              <a:t>etc</a:t>
            </a:r>
            <a:r>
              <a:rPr lang="en-US" baseline="0" dirty="0" smtClean="0"/>
              <a:t>; and </a:t>
            </a:r>
            <a:r>
              <a:rPr lang="en-US" baseline="0" dirty="0" err="1" smtClean="0"/>
              <a:t>phyiscal</a:t>
            </a:r>
            <a:r>
              <a:rPr lang="en-US" baseline="0" dirty="0" smtClean="0"/>
              <a:t> stress. </a:t>
            </a:r>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7</a:t>
            </a:fld>
            <a:endParaRPr lang="en-US"/>
          </a:p>
        </p:txBody>
      </p:sp>
    </p:spTree>
    <p:extLst>
      <p:ext uri="{BB962C8B-B14F-4D97-AF65-F5344CB8AC3E}">
        <p14:creationId xmlns:p14="http://schemas.microsoft.com/office/powerpoint/2010/main" val="266919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the ANA’s handle with care fact sheet, “Proper body mechanics is a “myth.” Traditionally taught to student nurses to</a:t>
            </a:r>
            <a:r>
              <a:rPr lang="en-US" baseline="0" dirty="0" smtClean="0"/>
              <a:t> </a:t>
            </a:r>
            <a:r>
              <a:rPr lang="en-US" dirty="0" smtClean="0"/>
              <a:t>counteract the physical stress of patient handling, such as lifting, so-called</a:t>
            </a:r>
            <a:r>
              <a:rPr lang="en-US" baseline="0" dirty="0" smtClean="0"/>
              <a:t> </a:t>
            </a:r>
            <a:r>
              <a:rPr lang="en-US" dirty="0" smtClean="0"/>
              <a:t>“proper” body mechanics do not translate well to nursing practice. Early findings of body mechanics studies were based on static loads (i.e., boxes with handles) and primarily focused on men. Further, body mechanic methods primarily concentrate on the lower back for lifting and do not account for other vulnerable body parts involved in other types of patient handling tasks, such as lateral transfers from gurney to bed along a horizontal plane.” (pg. 2)</a:t>
            </a:r>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8</a:t>
            </a:fld>
            <a:endParaRPr lang="en-US"/>
          </a:p>
        </p:txBody>
      </p:sp>
    </p:spTree>
    <p:extLst>
      <p:ext uri="{BB962C8B-B14F-4D97-AF65-F5344CB8AC3E}">
        <p14:creationId xmlns:p14="http://schemas.microsoft.com/office/powerpoint/2010/main" val="117998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patient lift team initiative employs three or</a:t>
            </a:r>
            <a:r>
              <a:rPr lang="en-US" baseline="0" dirty="0" smtClean="0"/>
              <a:t> more </a:t>
            </a:r>
            <a:r>
              <a:rPr lang="en-US" dirty="0" smtClean="0"/>
              <a:t>physically fit adults, who assist with lifting immobile patients who need assistance.</a:t>
            </a:r>
            <a:r>
              <a:rPr lang="en-US" baseline="0" dirty="0" smtClean="0"/>
              <a:t> </a:t>
            </a:r>
            <a:r>
              <a:rPr lang="en-US" dirty="0" smtClean="0"/>
              <a:t>The program significantly reduced nurse injuries, increased nursing staff productivity, and was popular with patients and nurses. (innovations.ahrq.gov) </a:t>
            </a:r>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9</a:t>
            </a:fld>
            <a:endParaRPr lang="en-US"/>
          </a:p>
        </p:txBody>
      </p:sp>
    </p:spTree>
    <p:extLst>
      <p:ext uri="{BB962C8B-B14F-4D97-AF65-F5344CB8AC3E}">
        <p14:creationId xmlns:p14="http://schemas.microsoft.com/office/powerpoint/2010/main" val="129077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Innovations.ahrq.gov</a:t>
            </a:r>
            <a:r>
              <a:rPr lang="en-US" baseline="0" dirty="0" smtClean="0"/>
              <a:t> also suggest that staff training and education will keep staff up to date with the latest in lift training.  </a:t>
            </a:r>
            <a:endParaRPr lang="en-US" dirty="0" smtClean="0"/>
          </a:p>
          <a:p>
            <a:endParaRPr lang="en-US" dirty="0"/>
          </a:p>
        </p:txBody>
      </p:sp>
      <p:sp>
        <p:nvSpPr>
          <p:cNvPr id="4" name="Slide Number Placeholder 3"/>
          <p:cNvSpPr>
            <a:spLocks noGrp="1"/>
          </p:cNvSpPr>
          <p:nvPr>
            <p:ph type="sldNum" sz="quarter" idx="10"/>
          </p:nvPr>
        </p:nvSpPr>
        <p:spPr/>
        <p:txBody>
          <a:bodyPr/>
          <a:lstStyle/>
          <a:p>
            <a:fld id="{33A7C62A-0D25-4336-A704-70C925E35ABC}" type="slidenum">
              <a:rPr lang="en-US" smtClean="0"/>
              <a:t>10</a:t>
            </a:fld>
            <a:endParaRPr lang="en-US"/>
          </a:p>
        </p:txBody>
      </p:sp>
    </p:spTree>
    <p:extLst>
      <p:ext uri="{BB962C8B-B14F-4D97-AF65-F5344CB8AC3E}">
        <p14:creationId xmlns:p14="http://schemas.microsoft.com/office/powerpoint/2010/main" val="1103168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9719A7F-07C4-4EDD-A008-6926F45E86AA}" type="datetimeFigureOut">
              <a:rPr lang="en-US" smtClean="0"/>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2D540-08FB-4AA7-8C35-9B62E927037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19A7F-07C4-4EDD-A008-6926F45E86AA}" type="datetimeFigureOut">
              <a:rPr lang="en-US" smtClean="0"/>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2D540-08FB-4AA7-8C35-9B62E92703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19A7F-07C4-4EDD-A008-6926F45E86AA}" type="datetimeFigureOut">
              <a:rPr lang="en-US" smtClean="0"/>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2D540-08FB-4AA7-8C35-9B62E92703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19A7F-07C4-4EDD-A008-6926F45E86AA}" type="datetimeFigureOut">
              <a:rPr lang="en-US" smtClean="0"/>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2D540-08FB-4AA7-8C35-9B62E927037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719A7F-07C4-4EDD-A008-6926F45E86AA}" type="datetimeFigureOut">
              <a:rPr lang="en-US" smtClean="0"/>
              <a:t>12/20/2011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2D540-08FB-4AA7-8C35-9B62E927037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9719A7F-07C4-4EDD-A008-6926F45E86AA}" type="datetimeFigureOut">
              <a:rPr lang="en-US" smtClean="0"/>
              <a:t>12/20/2011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02D540-08FB-4AA7-8C35-9B62E927037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719A7F-07C4-4EDD-A008-6926F45E86AA}" type="datetimeFigureOut">
              <a:rPr lang="en-US" smtClean="0"/>
              <a:t>12/20/2011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02D540-08FB-4AA7-8C35-9B62E927037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719A7F-07C4-4EDD-A008-6926F45E86AA}" type="datetimeFigureOut">
              <a:rPr lang="en-US" smtClean="0"/>
              <a:t>12/20/2011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02D540-08FB-4AA7-8C35-9B62E927037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19A7F-07C4-4EDD-A008-6926F45E86AA}" type="datetimeFigureOut">
              <a:rPr lang="en-US" smtClean="0"/>
              <a:t>12/20/2011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02D540-08FB-4AA7-8C35-9B62E92703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719A7F-07C4-4EDD-A008-6926F45E86AA}" type="datetimeFigureOut">
              <a:rPr lang="en-US" smtClean="0"/>
              <a:t>12/20/2011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02D540-08FB-4AA7-8C35-9B62E927037B}"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9719A7F-07C4-4EDD-A008-6926F45E86AA}" type="datetimeFigureOut">
              <a:rPr lang="en-US" smtClean="0"/>
              <a:t>12/20/2011</a:t>
            </a:fld>
            <a:endParaRPr lang="en-US"/>
          </a:p>
        </p:txBody>
      </p:sp>
      <p:sp>
        <p:nvSpPr>
          <p:cNvPr id="9" name="Slide Number Placeholder 8"/>
          <p:cNvSpPr>
            <a:spLocks noGrp="1"/>
          </p:cNvSpPr>
          <p:nvPr>
            <p:ph type="sldNum" sz="quarter" idx="11"/>
          </p:nvPr>
        </p:nvSpPr>
        <p:spPr/>
        <p:txBody>
          <a:bodyPr/>
          <a:lstStyle/>
          <a:p>
            <a:fld id="{8602D540-08FB-4AA7-8C35-9B62E927037B}"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602D540-08FB-4AA7-8C35-9B62E927037B}"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9719A7F-07C4-4EDD-A008-6926F45E86AA}" type="datetimeFigureOut">
              <a:rPr lang="en-US" smtClean="0"/>
              <a:t>12/20/2011</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youtu.be/CI37HyoAW_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nursingworld.org/MainMenuCategories/ANAMarketplace/ANAPeriodicals/OJIN" TargetMode="External"/><Relationship Id="rId2" Type="http://schemas.openxmlformats.org/officeDocument/2006/relationships/hyperlink" Target="http://nursingworld.org/FunctionalMenuCategories/MediaResources/MediaBackgrounder" TargetMode="External"/><Relationship Id="rId1" Type="http://schemas.openxmlformats.org/officeDocument/2006/relationships/slideLayout" Target="../slideLayouts/slideLayout2.xml"/><Relationship Id="rId5" Type="http://schemas.openxmlformats.org/officeDocument/2006/relationships/hyperlink" Target="http://www.govtrack.us/congress/bill.xpd?bill=h111-2381" TargetMode="External"/><Relationship Id="rId4" Type="http://schemas.openxmlformats.org/officeDocument/2006/relationships/hyperlink" Target="http://uminsideview.org/"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innovations.ahrq.gov/content.aspx?id=1813" TargetMode="External"/><Relationship Id="rId7" Type="http://schemas.openxmlformats.org/officeDocument/2006/relationships/hyperlink" Target="http://hcljournal.blogspot/" TargetMode="External"/><Relationship Id="rId2" Type="http://schemas.openxmlformats.org/officeDocument/2006/relationships/hyperlink" Target="http://www.healthypeople.gov/2020/topicsobjectives2020/overview.aspx?topicid=30" TargetMode="External"/><Relationship Id="rId1" Type="http://schemas.openxmlformats.org/officeDocument/2006/relationships/slideLayout" Target="../slideLayouts/slideLayout2.xml"/><Relationship Id="rId6" Type="http://schemas.openxmlformats.org/officeDocument/2006/relationships/hyperlink" Target="http://www.youtube.com/watch?v=CI37HyoAW_A" TargetMode="External"/><Relationship Id="rId5" Type="http://schemas.openxmlformats.org/officeDocument/2006/relationships/hyperlink" Target="http://www.eeoc.gov/facts/health_care_workers.html" TargetMode="External"/><Relationship Id="rId4" Type="http://schemas.openxmlformats.org/officeDocument/2006/relationships/hyperlink" Target="http://hr.vanderbilt.edu/policies/HR-011.ph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dirty="0" smtClean="0">
                <a:latin typeface="Times New Roman" pitchFamily="18" charset="0"/>
                <a:cs typeface="Times New Roman" pitchFamily="18" charset="0"/>
              </a:rPr>
              <a:t>Work Related injuries and the importance of </a:t>
            </a:r>
            <a:r>
              <a:rPr lang="en-US" sz="3200" dirty="0" smtClean="0">
                <a:latin typeface="Times New Roman" pitchFamily="18" charset="0"/>
                <a:cs typeface="Times New Roman" pitchFamily="18" charset="0"/>
              </a:rPr>
              <a:t>prevention. </a:t>
            </a: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dirty="0" smtClean="0"/>
              <a:t>By: Tenika McMillan</a:t>
            </a:r>
            <a:endParaRPr lang="en-US" dirty="0"/>
          </a:p>
        </p:txBody>
      </p:sp>
    </p:spTree>
    <p:extLst>
      <p:ext uri="{BB962C8B-B14F-4D97-AF65-F5344CB8AC3E}">
        <p14:creationId xmlns:p14="http://schemas.microsoft.com/office/powerpoint/2010/main" val="15317306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Prevention</a:t>
            </a:r>
            <a:endParaRPr lang="en-US" dirty="0"/>
          </a:p>
        </p:txBody>
      </p:sp>
      <p:sp>
        <p:nvSpPr>
          <p:cNvPr id="3" name="Content Placeholder 2"/>
          <p:cNvSpPr>
            <a:spLocks noGrp="1"/>
          </p:cNvSpPr>
          <p:nvPr>
            <p:ph idx="1"/>
          </p:nvPr>
        </p:nvSpPr>
        <p:spPr>
          <a:xfrm>
            <a:off x="457200" y="1371600"/>
            <a:ext cx="7620000" cy="5029200"/>
          </a:xfrm>
        </p:spPr>
        <p:txBody>
          <a:bodyPr/>
          <a:lstStyle/>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415451"/>
            <a:ext cx="4757738"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276960" y="4311134"/>
            <a:ext cx="1010213" cy="276999"/>
          </a:xfrm>
          <a:prstGeom prst="rect">
            <a:avLst/>
          </a:prstGeom>
          <a:noFill/>
        </p:spPr>
        <p:txBody>
          <a:bodyPr wrap="none" rtlCol="0">
            <a:spAutoFit/>
          </a:bodyPr>
          <a:lstStyle/>
          <a:p>
            <a:r>
              <a:rPr lang="en-US" sz="1200" dirty="0"/>
              <a:t>jobs-spot.net</a:t>
            </a:r>
          </a:p>
        </p:txBody>
      </p:sp>
    </p:spTree>
    <p:extLst>
      <p:ext uri="{BB962C8B-B14F-4D97-AF65-F5344CB8AC3E}">
        <p14:creationId xmlns:p14="http://schemas.microsoft.com/office/powerpoint/2010/main" val="28384869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Musculoskeletal: Significance to Nursing</a:t>
            </a:r>
            <a:endParaRPr lang="en-US" sz="36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725356007"/>
              </p:ext>
            </p:extLst>
          </p:nvPr>
        </p:nvGraphicFramePr>
        <p:xfrm>
          <a:off x="457200" y="1600200"/>
          <a:ext cx="76200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60269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	Musculoskeletal</a:t>
            </a:r>
            <a:r>
              <a:rPr lang="en-US" sz="3600" dirty="0"/>
              <a:t>: </a:t>
            </a:r>
            <a:r>
              <a:rPr lang="en-US" sz="3600" dirty="0" smtClean="0"/>
              <a:t>Outcomes</a:t>
            </a:r>
            <a:endParaRPr lang="en-US" sz="3600" dirty="0"/>
          </a:p>
        </p:txBody>
      </p:sp>
      <p:sp>
        <p:nvSpPr>
          <p:cNvPr id="3" name="Content Placeholder 2"/>
          <p:cNvSpPr>
            <a:spLocks noGrp="1"/>
          </p:cNvSpPr>
          <p:nvPr>
            <p:ph idx="1"/>
          </p:nvPr>
        </p:nvSpPr>
        <p:spPr/>
        <p:txBody>
          <a:bodyPr/>
          <a:lstStyle/>
          <a:p>
            <a:r>
              <a:rPr lang="en-US" dirty="0" smtClean="0"/>
              <a:t>Loss of physical mobility </a:t>
            </a:r>
          </a:p>
          <a:p>
            <a:endParaRPr lang="en-US" dirty="0" smtClean="0"/>
          </a:p>
          <a:p>
            <a:r>
              <a:rPr lang="en-US" dirty="0" smtClean="0"/>
              <a:t>Loss of career			</a:t>
            </a:r>
          </a:p>
          <a:p>
            <a:endParaRPr lang="en-US" dirty="0" smtClean="0"/>
          </a:p>
          <a:p>
            <a:r>
              <a:rPr lang="en-US" dirty="0" smtClean="0"/>
              <a:t>Loss of income</a:t>
            </a:r>
            <a:endParaRPr lang="en-US" dirty="0"/>
          </a:p>
        </p:txBody>
      </p:sp>
    </p:spTree>
    <p:extLst>
      <p:ext uri="{BB962C8B-B14F-4D97-AF65-F5344CB8AC3E}">
        <p14:creationId xmlns:p14="http://schemas.microsoft.com/office/powerpoint/2010/main" val="31620942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More Information</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pPr lvl="8"/>
            <a:r>
              <a:rPr lang="en-US" sz="2000" dirty="0">
                <a:hlinkClick r:id="rId3"/>
              </a:rPr>
              <a:t>http://</a:t>
            </a:r>
            <a:r>
              <a:rPr lang="en-US" sz="2000" dirty="0" smtClean="0">
                <a:hlinkClick r:id="rId3"/>
              </a:rPr>
              <a:t>youtu.be/CI37HyoAW_A</a:t>
            </a:r>
            <a:endParaRPr lang="en-US" sz="2000" dirty="0" smtClean="0"/>
          </a:p>
          <a:p>
            <a:pPr lvl="8"/>
            <a:endParaRPr lang="en-US" sz="2000" dirty="0"/>
          </a:p>
          <a:p>
            <a:pPr marL="2103120" lvl="8" indent="0">
              <a:buNone/>
            </a:pPr>
            <a:endParaRPr lang="en-US" sz="2000" dirty="0"/>
          </a:p>
        </p:txBody>
      </p:sp>
    </p:spTree>
    <p:extLst>
      <p:ext uri="{BB962C8B-B14F-4D97-AF65-F5344CB8AC3E}">
        <p14:creationId xmlns:p14="http://schemas.microsoft.com/office/powerpoint/2010/main" val="12767953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References	</a:t>
            </a:r>
            <a:endParaRPr lang="en-US" dirty="0"/>
          </a:p>
        </p:txBody>
      </p:sp>
      <p:sp>
        <p:nvSpPr>
          <p:cNvPr id="3" name="Content Placeholder 2"/>
          <p:cNvSpPr>
            <a:spLocks noGrp="1"/>
          </p:cNvSpPr>
          <p:nvPr>
            <p:ph idx="1"/>
          </p:nvPr>
        </p:nvSpPr>
        <p:spPr/>
        <p:txBody>
          <a:bodyPr>
            <a:normAutofit/>
          </a:bodyPr>
          <a:lstStyle/>
          <a:p>
            <a:pPr marL="114300" indent="0">
              <a:buNone/>
            </a:pPr>
            <a:endParaRPr lang="en-US" sz="1200" dirty="0" smtClean="0"/>
          </a:p>
          <a:p>
            <a:pPr marL="114300" indent="0">
              <a:buNone/>
            </a:pPr>
            <a:r>
              <a:rPr lang="en-US" sz="1200" dirty="0"/>
              <a:t>2011 ANA HEALTH &amp; SAFETY SURVEY HAZARDS OF THE RN WORK ENVIRONMENT. American Nurses Association 	Backgrounder. Retrieved from</a:t>
            </a:r>
          </a:p>
          <a:p>
            <a:pPr marL="114300" indent="0">
              <a:buNone/>
            </a:pPr>
            <a:r>
              <a:rPr lang="en-US" sz="1200" dirty="0"/>
              <a:t>	</a:t>
            </a:r>
            <a:r>
              <a:rPr lang="en-US" sz="1200" dirty="0">
                <a:hlinkClick r:id="rId2"/>
              </a:rPr>
              <a:t>http://</a:t>
            </a:r>
            <a:r>
              <a:rPr lang="en-US" sz="1200" dirty="0" smtClean="0">
                <a:hlinkClick r:id="rId2"/>
              </a:rPr>
              <a:t>nursingworld.org/FunctionalMenuCategories/MediaResources/MediaBackgrounder</a:t>
            </a:r>
            <a:endParaRPr lang="en-US" sz="1200" dirty="0" smtClean="0"/>
          </a:p>
          <a:p>
            <a:pPr marL="114300" indent="0">
              <a:buNone/>
            </a:pPr>
            <a:endParaRPr lang="en-US" sz="1200" dirty="0"/>
          </a:p>
          <a:p>
            <a:pPr marL="114300" indent="0">
              <a:buNone/>
            </a:pPr>
            <a:endParaRPr lang="en-US" sz="1200" dirty="0" smtClean="0"/>
          </a:p>
          <a:p>
            <a:pPr marL="114300" indent="0">
              <a:buNone/>
            </a:pPr>
            <a:r>
              <a:rPr lang="en-US" sz="1200" dirty="0" smtClean="0"/>
              <a:t>Castro</a:t>
            </a:r>
            <a:r>
              <a:rPr lang="en-US" sz="1200" dirty="0"/>
              <a:t>, A. (2004). Handle With Care The American Nurses Association’s Campaign to Address Work-Related 	Musculoskeletal Disorders. Online journal of Issues in Nursing. Retrieved from</a:t>
            </a:r>
          </a:p>
          <a:p>
            <a:pPr marL="114300" indent="0">
              <a:buNone/>
            </a:pPr>
            <a:r>
              <a:rPr lang="en-US" sz="1200" dirty="0"/>
              <a:t>	</a:t>
            </a:r>
            <a:r>
              <a:rPr lang="en-US" sz="1200" dirty="0">
                <a:hlinkClick r:id="rId3"/>
              </a:rPr>
              <a:t>http://</a:t>
            </a:r>
            <a:r>
              <a:rPr lang="en-US" sz="1200" dirty="0" smtClean="0">
                <a:hlinkClick r:id="rId3"/>
              </a:rPr>
              <a:t>www.nursingworld.org/MainMenuCategories/ANAMarketplace/ANAPeriodicals/OJIN</a:t>
            </a:r>
            <a:endParaRPr lang="en-US" sz="1200" dirty="0" smtClean="0"/>
          </a:p>
          <a:p>
            <a:pPr marL="114300" indent="0">
              <a:buNone/>
            </a:pPr>
            <a:endParaRPr lang="en-US" sz="1200" dirty="0"/>
          </a:p>
          <a:p>
            <a:pPr marL="114300" indent="0">
              <a:buNone/>
            </a:pPr>
            <a:endParaRPr lang="en-US" sz="1200" dirty="0" smtClean="0"/>
          </a:p>
          <a:p>
            <a:pPr marL="114300" indent="0">
              <a:buNone/>
            </a:pPr>
            <a:r>
              <a:rPr lang="en-US" sz="1200" dirty="0" smtClean="0"/>
              <a:t>Corle, K., Gropelli, T. </a:t>
            </a:r>
            <a:r>
              <a:rPr lang="en-US" sz="1200" dirty="0"/>
              <a:t>(2010) </a:t>
            </a:r>
            <a:r>
              <a:rPr lang="en-US" sz="1200" dirty="0" smtClean="0"/>
              <a:t>Nurses </a:t>
            </a:r>
            <a:r>
              <a:rPr lang="en-US" sz="1200" dirty="0"/>
              <a:t>and </a:t>
            </a:r>
            <a:r>
              <a:rPr lang="en-US" sz="1200" dirty="0" smtClean="0"/>
              <a:t>Therapists Experiences With Occupational Musculoskeletal Injuries.</a:t>
            </a:r>
          </a:p>
          <a:p>
            <a:pPr marL="114300" indent="0">
              <a:buNone/>
            </a:pPr>
            <a:r>
              <a:rPr lang="en-US" sz="1200" dirty="0"/>
              <a:t>	</a:t>
            </a:r>
            <a:r>
              <a:rPr lang="en-US" sz="1200" i="1" dirty="0" smtClean="0"/>
              <a:t>Business </a:t>
            </a:r>
            <a:r>
              <a:rPr lang="en-US" sz="1200" i="1" dirty="0"/>
              <a:t>and </a:t>
            </a:r>
            <a:r>
              <a:rPr lang="en-US" sz="1200" i="1" dirty="0" smtClean="0"/>
              <a:t>Leadership. </a:t>
            </a:r>
            <a:r>
              <a:rPr lang="nl-NL" sz="1200" dirty="0" smtClean="0"/>
              <a:t>AAOHN Journal. Vol</a:t>
            </a:r>
            <a:r>
              <a:rPr lang="nl-NL" sz="1200" dirty="0"/>
              <a:t>. </a:t>
            </a:r>
            <a:r>
              <a:rPr lang="nl-NL" sz="1200" dirty="0" smtClean="0"/>
              <a:t>58 {4}</a:t>
            </a:r>
          </a:p>
          <a:p>
            <a:pPr marL="114300" indent="0">
              <a:buNone/>
            </a:pPr>
            <a:endParaRPr lang="nl-NL" sz="1200" dirty="0" smtClean="0"/>
          </a:p>
          <a:p>
            <a:pPr marL="114300" indent="0">
              <a:buNone/>
            </a:pPr>
            <a:endParaRPr lang="nl-NL" sz="1200" dirty="0" smtClean="0"/>
          </a:p>
          <a:p>
            <a:pPr marL="114300" indent="0">
              <a:buNone/>
            </a:pPr>
            <a:r>
              <a:rPr lang="nl-NL" sz="1200" dirty="0" smtClean="0"/>
              <a:t>Hoyer lift. </a:t>
            </a:r>
            <a:r>
              <a:rPr lang="nl-NL" sz="1200" i="1" dirty="0" smtClean="0"/>
              <a:t>Google Images. </a:t>
            </a:r>
            <a:r>
              <a:rPr lang="nl-NL" sz="1200" dirty="0" smtClean="0"/>
              <a:t>Retrieved from</a:t>
            </a:r>
          </a:p>
          <a:p>
            <a:pPr marL="114300" indent="0">
              <a:buNone/>
            </a:pPr>
            <a:r>
              <a:rPr lang="nl-NL" sz="1200" dirty="0"/>
              <a:t>	</a:t>
            </a:r>
            <a:r>
              <a:rPr lang="nl-NL" sz="1200" dirty="0" smtClean="0">
                <a:hlinkClick r:id="rId4"/>
              </a:rPr>
              <a:t>http://uminsideview.org</a:t>
            </a:r>
            <a:endParaRPr lang="nl-NL" sz="1200" dirty="0" smtClean="0"/>
          </a:p>
          <a:p>
            <a:pPr marL="114300" indent="0">
              <a:buNone/>
            </a:pPr>
            <a:endParaRPr lang="nl-NL" sz="1200" dirty="0" smtClean="0"/>
          </a:p>
          <a:p>
            <a:pPr marL="114300" indent="0">
              <a:buNone/>
            </a:pPr>
            <a:endParaRPr lang="en-US" sz="1200" dirty="0" smtClean="0"/>
          </a:p>
          <a:p>
            <a:pPr marL="114300" indent="0">
              <a:buNone/>
            </a:pPr>
            <a:r>
              <a:rPr lang="en-US" sz="1200" dirty="0" smtClean="0"/>
              <a:t>H.R</a:t>
            </a:r>
            <a:r>
              <a:rPr lang="en-US" sz="1200" dirty="0"/>
              <a:t>. 2381: Nurse and Health Care Worker Protection Act of </a:t>
            </a:r>
            <a:r>
              <a:rPr lang="en-US" sz="1200" dirty="0" smtClean="0"/>
              <a:t>2009. Legislation. Retrieved from</a:t>
            </a:r>
          </a:p>
          <a:p>
            <a:pPr marL="114300" indent="0">
              <a:buNone/>
            </a:pPr>
            <a:r>
              <a:rPr lang="en-US" sz="1200" dirty="0"/>
              <a:t>	</a:t>
            </a:r>
            <a:r>
              <a:rPr lang="en-US" sz="1200" dirty="0">
                <a:hlinkClick r:id="rId5"/>
              </a:rPr>
              <a:t>http://</a:t>
            </a:r>
            <a:r>
              <a:rPr lang="en-US" sz="1200" dirty="0" smtClean="0">
                <a:hlinkClick r:id="rId5"/>
              </a:rPr>
              <a:t>www.govtrack.us/congress/bill.xpd?bill=h111-2381</a:t>
            </a:r>
            <a:endParaRPr lang="en-US" sz="1200" dirty="0" smtClean="0"/>
          </a:p>
          <a:p>
            <a:pPr marL="114300" indent="0">
              <a:buNone/>
            </a:pPr>
            <a:endParaRPr lang="en-US" sz="1200" dirty="0"/>
          </a:p>
          <a:p>
            <a:pPr marL="114300" indent="0">
              <a:buNone/>
            </a:pPr>
            <a:endParaRPr lang="en-US" sz="1200" dirty="0" smtClean="0"/>
          </a:p>
          <a:p>
            <a:pPr marL="114300" indent="0">
              <a:buNone/>
            </a:pPr>
            <a:endParaRPr lang="en-US" sz="1200" dirty="0"/>
          </a:p>
          <a:p>
            <a:pPr marL="114300" indent="0">
              <a:buNone/>
            </a:pPr>
            <a:endParaRPr lang="en-US" sz="1200" dirty="0" smtClean="0"/>
          </a:p>
          <a:p>
            <a:pPr marL="114300" indent="0">
              <a:buNone/>
            </a:pPr>
            <a:endParaRPr lang="en-US" sz="1200" dirty="0" smtClean="0"/>
          </a:p>
          <a:p>
            <a:pPr marL="114300" indent="0">
              <a:buNone/>
            </a:pPr>
            <a:endParaRPr lang="en-US" sz="1200" dirty="0"/>
          </a:p>
          <a:p>
            <a:pPr marL="114300" indent="0">
              <a:buNone/>
            </a:pPr>
            <a:endParaRPr lang="en-US" sz="1200" i="1" dirty="0"/>
          </a:p>
          <a:p>
            <a:pPr marL="114300" indent="0">
              <a:buNone/>
            </a:pPr>
            <a:endParaRPr lang="en-US" sz="1200" dirty="0"/>
          </a:p>
        </p:txBody>
      </p:sp>
    </p:spTree>
    <p:extLst>
      <p:ext uri="{BB962C8B-B14F-4D97-AF65-F5344CB8AC3E}">
        <p14:creationId xmlns:p14="http://schemas.microsoft.com/office/powerpoint/2010/main" val="23845176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References</a:t>
            </a:r>
            <a:endParaRPr lang="en-US" dirty="0"/>
          </a:p>
        </p:txBody>
      </p:sp>
      <p:sp>
        <p:nvSpPr>
          <p:cNvPr id="3" name="Content Placeholder 2"/>
          <p:cNvSpPr>
            <a:spLocks noGrp="1"/>
          </p:cNvSpPr>
          <p:nvPr>
            <p:ph idx="1"/>
          </p:nvPr>
        </p:nvSpPr>
        <p:spPr/>
        <p:txBody>
          <a:bodyPr>
            <a:normAutofit/>
          </a:bodyPr>
          <a:lstStyle/>
          <a:p>
            <a:pPr marL="114300" indent="0">
              <a:buNone/>
            </a:pPr>
            <a:endParaRPr lang="en-US" sz="1200" dirty="0"/>
          </a:p>
          <a:p>
            <a:pPr marL="114300" indent="0">
              <a:buNone/>
            </a:pPr>
            <a:r>
              <a:rPr lang="en-US" sz="1200" dirty="0"/>
              <a:t>Occupational Safety and Health. 2020 topics and objectives. Healthy People 2020. Retrieved from</a:t>
            </a:r>
          </a:p>
          <a:p>
            <a:pPr marL="114300" indent="0">
              <a:buNone/>
            </a:pPr>
            <a:r>
              <a:rPr lang="en-US" sz="1200" dirty="0"/>
              <a:t>	</a:t>
            </a:r>
            <a:r>
              <a:rPr lang="en-US" sz="1200" dirty="0">
                <a:hlinkClick r:id="rId2"/>
              </a:rPr>
              <a:t>http://</a:t>
            </a:r>
            <a:r>
              <a:rPr lang="en-US" sz="1200" dirty="0" smtClean="0">
                <a:hlinkClick r:id="rId2"/>
              </a:rPr>
              <a:t>www.healthypeople.gov/2020/topicsobjectives2020/overview.aspx?topicid=30</a:t>
            </a:r>
            <a:endParaRPr lang="en-US" sz="1200" dirty="0" smtClean="0"/>
          </a:p>
          <a:p>
            <a:pPr marL="114300" indent="0">
              <a:buNone/>
            </a:pPr>
            <a:endParaRPr lang="en-US" sz="1200" dirty="0"/>
          </a:p>
          <a:p>
            <a:pPr marL="114300" indent="0">
              <a:buNone/>
            </a:pPr>
            <a:r>
              <a:rPr lang="en-US" sz="1200" dirty="0" smtClean="0"/>
              <a:t>Patient </a:t>
            </a:r>
            <a:r>
              <a:rPr lang="en-US" sz="1200" dirty="0"/>
              <a:t>Lift Team Program Reduces Injuries and Boosts Productivity Among </a:t>
            </a:r>
            <a:r>
              <a:rPr lang="en-US" sz="1200" dirty="0" smtClean="0"/>
              <a:t>Nurses. </a:t>
            </a:r>
            <a:r>
              <a:rPr lang="en-US" sz="1200" i="1" dirty="0" smtClean="0"/>
              <a:t>Agency for Healthcare Research</a:t>
            </a:r>
          </a:p>
          <a:p>
            <a:pPr marL="114300" indent="0">
              <a:buNone/>
            </a:pPr>
            <a:r>
              <a:rPr lang="en-US" sz="1200" i="1" dirty="0"/>
              <a:t>	</a:t>
            </a:r>
            <a:r>
              <a:rPr lang="en-US" sz="1200" i="1" dirty="0" smtClean="0"/>
              <a:t>and Quality. </a:t>
            </a:r>
            <a:r>
              <a:rPr lang="en-US" sz="1200" dirty="0" smtClean="0"/>
              <a:t> Retrieved from</a:t>
            </a:r>
          </a:p>
          <a:p>
            <a:pPr marL="114300" indent="0">
              <a:buNone/>
            </a:pPr>
            <a:r>
              <a:rPr lang="en-US" sz="1200" dirty="0"/>
              <a:t>	</a:t>
            </a:r>
            <a:r>
              <a:rPr lang="en-US" sz="1200" dirty="0">
                <a:hlinkClick r:id="rId3"/>
              </a:rPr>
              <a:t>http://</a:t>
            </a:r>
            <a:r>
              <a:rPr lang="en-US" sz="1200" dirty="0" smtClean="0">
                <a:hlinkClick r:id="rId3"/>
              </a:rPr>
              <a:t>innovations.ahrq.gov/content.aspx?id=1813</a:t>
            </a:r>
            <a:endParaRPr lang="en-US" sz="1200" dirty="0" smtClean="0"/>
          </a:p>
          <a:p>
            <a:pPr marL="114300" indent="0">
              <a:buNone/>
            </a:pPr>
            <a:endParaRPr lang="en-US" sz="1200" dirty="0"/>
          </a:p>
          <a:p>
            <a:pPr marL="114300" indent="0">
              <a:buNone/>
            </a:pPr>
            <a:r>
              <a:rPr lang="en-US" sz="1200" dirty="0"/>
              <a:t>Policy. Human Resources. Vanderbilt University. Retrieved from</a:t>
            </a:r>
          </a:p>
          <a:p>
            <a:pPr marL="114300" indent="0">
              <a:buNone/>
            </a:pPr>
            <a:r>
              <a:rPr lang="en-US" sz="1200" dirty="0"/>
              <a:t>	</a:t>
            </a:r>
            <a:r>
              <a:rPr lang="en-US" sz="1200" dirty="0">
                <a:hlinkClick r:id="rId4"/>
              </a:rPr>
              <a:t>http://</a:t>
            </a:r>
            <a:r>
              <a:rPr lang="en-US" sz="1200" dirty="0" smtClean="0">
                <a:hlinkClick r:id="rId4"/>
              </a:rPr>
              <a:t>hr.vanderbilt.edu/policies/HR-011.php</a:t>
            </a:r>
            <a:endParaRPr lang="en-US" sz="1200" dirty="0" smtClean="0"/>
          </a:p>
          <a:p>
            <a:pPr marL="114300" indent="0">
              <a:buNone/>
            </a:pPr>
            <a:endParaRPr lang="en-US" sz="1200" dirty="0"/>
          </a:p>
          <a:p>
            <a:pPr marL="114300" indent="0">
              <a:buNone/>
            </a:pPr>
            <a:r>
              <a:rPr lang="en-US" sz="1200" dirty="0" smtClean="0"/>
              <a:t>Questions </a:t>
            </a:r>
            <a:r>
              <a:rPr lang="en-US" sz="1200" dirty="0"/>
              <a:t>and Answers about Health Care Workers and the Americans with Disabilities Act. The U.S. Equal 	Employment Opportunity Commission. Retrieved from</a:t>
            </a:r>
          </a:p>
          <a:p>
            <a:pPr marL="114300" indent="0">
              <a:buNone/>
            </a:pPr>
            <a:r>
              <a:rPr lang="en-US" sz="1200" dirty="0"/>
              <a:t>	 </a:t>
            </a:r>
            <a:r>
              <a:rPr lang="en-US" sz="1200" dirty="0">
                <a:hlinkClick r:id="rId5"/>
              </a:rPr>
              <a:t>http://</a:t>
            </a:r>
            <a:r>
              <a:rPr lang="en-US" sz="1200" dirty="0" smtClean="0">
                <a:hlinkClick r:id="rId5"/>
              </a:rPr>
              <a:t>www.eeoc.gov/facts/health_care_workers.html</a:t>
            </a:r>
            <a:endParaRPr lang="en-US" sz="1200" dirty="0" smtClean="0"/>
          </a:p>
          <a:p>
            <a:pPr marL="114300" indent="0">
              <a:buNone/>
            </a:pPr>
            <a:endParaRPr lang="en-US" sz="1200" dirty="0"/>
          </a:p>
          <a:p>
            <a:pPr marL="114300" indent="0">
              <a:buNone/>
            </a:pPr>
            <a:r>
              <a:rPr lang="en-US" sz="1200" dirty="0" smtClean="0"/>
              <a:t>Saves Our Nurse. </a:t>
            </a:r>
            <a:r>
              <a:rPr lang="en-US" sz="1200" i="1" dirty="0" smtClean="0"/>
              <a:t>You tube. </a:t>
            </a:r>
            <a:r>
              <a:rPr lang="en-US" sz="1200" dirty="0" smtClean="0"/>
              <a:t> Retrieved From </a:t>
            </a:r>
          </a:p>
          <a:p>
            <a:pPr marL="114300" indent="0">
              <a:buNone/>
            </a:pPr>
            <a:r>
              <a:rPr lang="en-US" sz="1200" dirty="0"/>
              <a:t>	</a:t>
            </a:r>
            <a:r>
              <a:rPr lang="en-US" sz="1200" dirty="0">
                <a:hlinkClick r:id="rId6"/>
              </a:rPr>
              <a:t>http://</a:t>
            </a:r>
            <a:r>
              <a:rPr lang="en-US" sz="1200" dirty="0" smtClean="0">
                <a:hlinkClick r:id="rId6"/>
              </a:rPr>
              <a:t>www.youtube.com/watch?v=CI37HyoAW_A</a:t>
            </a:r>
            <a:endParaRPr lang="en-US" sz="1200" dirty="0" smtClean="0"/>
          </a:p>
          <a:p>
            <a:pPr marL="114300" indent="0">
              <a:buNone/>
            </a:pPr>
            <a:endParaRPr lang="en-US" sz="1200" dirty="0"/>
          </a:p>
          <a:p>
            <a:pPr marL="114300" indent="0">
              <a:buNone/>
            </a:pPr>
            <a:r>
              <a:rPr lang="en-US" sz="1200" dirty="0" smtClean="0"/>
              <a:t>Team Lift. </a:t>
            </a:r>
            <a:r>
              <a:rPr lang="en-US" sz="1200" i="1" dirty="0" smtClean="0"/>
              <a:t>Google Images. </a:t>
            </a:r>
            <a:r>
              <a:rPr lang="en-US" sz="1200" dirty="0" smtClean="0"/>
              <a:t>Retrieved from</a:t>
            </a:r>
          </a:p>
          <a:p>
            <a:pPr marL="114300" indent="0">
              <a:buNone/>
            </a:pPr>
            <a:r>
              <a:rPr lang="en-US" sz="1200" dirty="0"/>
              <a:t>	</a:t>
            </a:r>
            <a:r>
              <a:rPr lang="en-US" sz="1200" dirty="0" smtClean="0">
                <a:hlinkClick r:id="rId7"/>
              </a:rPr>
              <a:t>http://hcljournal.blogspot</a:t>
            </a:r>
            <a:endParaRPr lang="en-US" sz="1200" dirty="0" smtClean="0"/>
          </a:p>
          <a:p>
            <a:pPr marL="114300" indent="0">
              <a:buNone/>
            </a:pPr>
            <a:endParaRPr lang="en-US" sz="1200" dirty="0" smtClean="0"/>
          </a:p>
          <a:p>
            <a:pPr marL="114300" indent="0">
              <a:buNone/>
            </a:pPr>
            <a:endParaRPr lang="en-US" sz="1200" dirty="0"/>
          </a:p>
          <a:p>
            <a:pPr marL="114300" indent="0">
              <a:buNone/>
            </a:pPr>
            <a:endParaRPr lang="en-US" sz="1200" dirty="0" smtClean="0"/>
          </a:p>
          <a:p>
            <a:pPr marL="114300" indent="0">
              <a:buNone/>
            </a:pPr>
            <a:endParaRPr lang="en-US" sz="1200" dirty="0"/>
          </a:p>
          <a:p>
            <a:pPr marL="114300" indent="0">
              <a:buNone/>
            </a:pPr>
            <a:endParaRPr lang="en-US" sz="1200" dirty="0"/>
          </a:p>
          <a:p>
            <a:pPr marL="114300" indent="0">
              <a:buNone/>
            </a:pPr>
            <a:endParaRPr lang="en-US" sz="1200" dirty="0" smtClean="0"/>
          </a:p>
          <a:p>
            <a:pPr marL="114300" indent="0">
              <a:buNone/>
            </a:pPr>
            <a:endParaRPr lang="en-US" sz="1200" dirty="0" smtClean="0"/>
          </a:p>
          <a:p>
            <a:pPr marL="114300" indent="0">
              <a:buNone/>
            </a:pPr>
            <a:endParaRPr lang="en-US" sz="1200" dirty="0"/>
          </a:p>
          <a:p>
            <a:pPr marL="114300" indent="0">
              <a:buNone/>
            </a:pPr>
            <a:endParaRPr lang="en-US" sz="1200" dirty="0"/>
          </a:p>
          <a:p>
            <a:pPr marL="114300" indent="0">
              <a:buNone/>
            </a:pPr>
            <a:endParaRPr lang="en-US" sz="1200" dirty="0"/>
          </a:p>
          <a:p>
            <a:pPr marL="114300" indent="0">
              <a:buNone/>
            </a:pPr>
            <a:endParaRPr lang="en-US" sz="1200" dirty="0" smtClean="0"/>
          </a:p>
          <a:p>
            <a:pPr marL="114300" indent="0">
              <a:buNone/>
            </a:pPr>
            <a:endParaRPr lang="en-US" sz="1200" dirty="0"/>
          </a:p>
        </p:txBody>
      </p:sp>
    </p:spTree>
    <p:extLst>
      <p:ext uri="{BB962C8B-B14F-4D97-AF65-F5344CB8AC3E}">
        <p14:creationId xmlns:p14="http://schemas.microsoft.com/office/powerpoint/2010/main" val="1014226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Work related injuries</a:t>
            </a:r>
            <a:endParaRPr lang="en-US" dirty="0"/>
          </a:p>
        </p:txBody>
      </p:sp>
      <p:sp>
        <p:nvSpPr>
          <p:cNvPr id="3" name="Content Placeholder 2"/>
          <p:cNvSpPr>
            <a:spLocks noGrp="1"/>
          </p:cNvSpPr>
          <p:nvPr>
            <p:ph idx="1"/>
          </p:nvPr>
        </p:nvSpPr>
        <p:spPr/>
        <p:txBody>
          <a:bodyPr/>
          <a:lstStyle/>
          <a:p>
            <a:endParaRPr lang="en-US" dirty="0" smtClean="0"/>
          </a:p>
          <a:p>
            <a:r>
              <a:rPr lang="en-US" dirty="0" smtClean="0"/>
              <a:t>Define work related injuries (WRI)</a:t>
            </a:r>
          </a:p>
          <a:p>
            <a:endParaRPr lang="en-US" dirty="0"/>
          </a:p>
          <a:p>
            <a:r>
              <a:rPr lang="en-US" dirty="0" smtClean="0"/>
              <a:t>Common types of WRI</a:t>
            </a:r>
          </a:p>
          <a:p>
            <a:pPr marL="114300" indent="0">
              <a:buNone/>
            </a:pPr>
            <a:endParaRPr lang="en-US" dirty="0" smtClean="0"/>
          </a:p>
          <a:p>
            <a:r>
              <a:rPr lang="en-US" dirty="0" smtClean="0"/>
              <a:t>Risk factors</a:t>
            </a:r>
          </a:p>
          <a:p>
            <a:endParaRPr lang="en-US" dirty="0" smtClean="0"/>
          </a:p>
          <a:p>
            <a:r>
              <a:rPr lang="en-US" dirty="0" smtClean="0"/>
              <a:t>Prevention</a:t>
            </a:r>
          </a:p>
          <a:p>
            <a:pPr marL="114300" indent="0">
              <a:buNone/>
            </a:pPr>
            <a:endParaRPr lang="en-US" dirty="0" smtClean="0"/>
          </a:p>
          <a:p>
            <a:r>
              <a:rPr lang="en-US" dirty="0" smtClean="0"/>
              <a:t>Significance to nursing</a:t>
            </a:r>
            <a:endParaRPr lang="en-US" dirty="0"/>
          </a:p>
        </p:txBody>
      </p:sp>
    </p:spTree>
    <p:extLst>
      <p:ext uri="{BB962C8B-B14F-4D97-AF65-F5344CB8AC3E}">
        <p14:creationId xmlns:p14="http://schemas.microsoft.com/office/powerpoint/2010/main" val="648752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Times New Roman" pitchFamily="18" charset="0"/>
                <a:cs typeface="Times New Roman" pitchFamily="18" charset="0"/>
              </a:rPr>
              <a:t> </a:t>
            </a:r>
            <a:r>
              <a:rPr lang="en-US"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Work </a:t>
            </a:r>
            <a:r>
              <a:rPr lang="en-US" sz="4000" dirty="0" smtClean="0">
                <a:latin typeface="Times New Roman" pitchFamily="18" charset="0"/>
                <a:cs typeface="Times New Roman" pitchFamily="18" charset="0"/>
              </a:rPr>
              <a:t>Related </a:t>
            </a:r>
            <a:r>
              <a:rPr lang="en-US" sz="4000" dirty="0" smtClean="0">
                <a:latin typeface="Times New Roman" pitchFamily="18" charset="0"/>
                <a:cs typeface="Times New Roman" pitchFamily="18" charset="0"/>
              </a:rPr>
              <a:t>Injury Definition</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en-US" dirty="0" smtClean="0"/>
          </a:p>
          <a:p>
            <a:endParaRPr lang="en-US" dirty="0"/>
          </a:p>
          <a:p>
            <a:r>
              <a:rPr lang="en-US" sz="2800" dirty="0" smtClean="0"/>
              <a:t>A </a:t>
            </a:r>
            <a:r>
              <a:rPr lang="en-US" sz="2800" dirty="0"/>
              <a:t>work-related injury or illness is any injury or illness arising </a:t>
            </a:r>
            <a:r>
              <a:rPr lang="en-US" sz="2800" dirty="0" smtClean="0"/>
              <a:t>out </a:t>
            </a:r>
            <a:r>
              <a:rPr lang="en-US" sz="2800" dirty="0"/>
              <a:t>of and during the course of employment. </a:t>
            </a:r>
            <a:r>
              <a:rPr lang="en-US" sz="1600" dirty="0" smtClean="0"/>
              <a:t>(vanderbilt.edu, 2011) </a:t>
            </a:r>
            <a:endParaRPr lang="en-US" sz="1600" dirty="0"/>
          </a:p>
        </p:txBody>
      </p:sp>
    </p:spTree>
    <p:extLst>
      <p:ext uri="{BB962C8B-B14F-4D97-AF65-F5344CB8AC3E}">
        <p14:creationId xmlns:p14="http://schemas.microsoft.com/office/powerpoint/2010/main" val="29539416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  </a:t>
            </a:r>
            <a:r>
              <a:rPr lang="en-US" sz="3600" dirty="0" smtClean="0"/>
              <a:t>Work </a:t>
            </a:r>
            <a:r>
              <a:rPr lang="en-US" sz="3600" dirty="0"/>
              <a:t>Related </a:t>
            </a:r>
            <a:r>
              <a:rPr lang="en-US" sz="3600" dirty="0" smtClean="0"/>
              <a:t>Injury: helping hands </a:t>
            </a:r>
            <a:endParaRPr lang="en-US" sz="3600" dirty="0"/>
          </a:p>
        </p:txBody>
      </p:sp>
      <p:sp>
        <p:nvSpPr>
          <p:cNvPr id="3" name="Content Placeholder 2"/>
          <p:cNvSpPr>
            <a:spLocks noGrp="1"/>
          </p:cNvSpPr>
          <p:nvPr>
            <p:ph idx="1"/>
          </p:nvPr>
        </p:nvSpPr>
        <p:spPr/>
        <p:txBody>
          <a:bodyPr/>
          <a:lstStyle/>
          <a:p>
            <a:r>
              <a:rPr lang="en-US" dirty="0" smtClean="0"/>
              <a:t>Healthy People 2010-2020 agenda</a:t>
            </a:r>
          </a:p>
          <a:p>
            <a:endParaRPr lang="en-US" dirty="0"/>
          </a:p>
          <a:p>
            <a:endParaRPr lang="en-US" dirty="0" smtClean="0"/>
          </a:p>
          <a:p>
            <a:r>
              <a:rPr lang="en-US" dirty="0" smtClean="0"/>
              <a:t>ANA’s  handle with care campaign </a:t>
            </a:r>
          </a:p>
          <a:p>
            <a:endParaRPr lang="en-US" dirty="0"/>
          </a:p>
          <a:p>
            <a:endParaRPr lang="en-US" dirty="0" smtClean="0"/>
          </a:p>
          <a:p>
            <a:r>
              <a:rPr lang="en-US" dirty="0"/>
              <a:t>Nurse and Health Care Worker Protection Act of 2009</a:t>
            </a:r>
          </a:p>
          <a:p>
            <a:endParaRPr lang="en-US" dirty="0" smtClean="0"/>
          </a:p>
          <a:p>
            <a:endParaRPr lang="en-US" dirty="0"/>
          </a:p>
          <a:p>
            <a:endParaRPr lang="en-US" dirty="0"/>
          </a:p>
        </p:txBody>
      </p:sp>
    </p:spTree>
    <p:extLst>
      <p:ext uri="{BB962C8B-B14F-4D97-AF65-F5344CB8AC3E}">
        <p14:creationId xmlns:p14="http://schemas.microsoft.com/office/powerpoint/2010/main" val="3992262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Work place hazards and related injuries</a:t>
            </a:r>
            <a:endParaRPr lang="en-US" sz="3600" dirty="0"/>
          </a:p>
        </p:txBody>
      </p:sp>
      <p:sp>
        <p:nvSpPr>
          <p:cNvPr id="3" name="Content Placeholder 2"/>
          <p:cNvSpPr>
            <a:spLocks noGrp="1"/>
          </p:cNvSpPr>
          <p:nvPr>
            <p:ph idx="1"/>
          </p:nvPr>
        </p:nvSpPr>
        <p:spPr/>
        <p:txBody>
          <a:bodyPr/>
          <a:lstStyle/>
          <a:p>
            <a:pPr marL="114300" indent="0">
              <a:buNone/>
            </a:pPr>
            <a:endParaRPr lang="en-US" dirty="0" smtClean="0"/>
          </a:p>
          <a:p>
            <a:r>
              <a:rPr lang="en-US" sz="2000" dirty="0" smtClean="0"/>
              <a:t>Manual lifting of patients (resulting in musculoskeletal injuries)</a:t>
            </a:r>
          </a:p>
          <a:p>
            <a:endParaRPr lang="en-US" sz="2000" dirty="0" smtClean="0"/>
          </a:p>
          <a:p>
            <a:r>
              <a:rPr lang="en-US" sz="2000" dirty="0" smtClean="0"/>
              <a:t>Needle Sticks</a:t>
            </a:r>
          </a:p>
          <a:p>
            <a:endParaRPr lang="en-US" sz="2000" dirty="0" smtClean="0"/>
          </a:p>
          <a:p>
            <a:r>
              <a:rPr lang="en-US" sz="2000" dirty="0" smtClean="0"/>
              <a:t>Physical assault</a:t>
            </a:r>
          </a:p>
          <a:p>
            <a:endParaRPr lang="en-US" sz="2000" dirty="0" smtClean="0"/>
          </a:p>
          <a:p>
            <a:r>
              <a:rPr lang="en-US" sz="2000" dirty="0" smtClean="0"/>
              <a:t>Exposure to infectious disease</a:t>
            </a:r>
          </a:p>
          <a:p>
            <a:pPr marL="114300" indent="0">
              <a:buNone/>
            </a:pPr>
            <a:endParaRPr lang="en-US" sz="2000" dirty="0" smtClean="0"/>
          </a:p>
          <a:p>
            <a:r>
              <a:rPr lang="en-US" sz="2000" dirty="0" smtClean="0"/>
              <a:t>Toxic chemicals 			</a:t>
            </a:r>
            <a:r>
              <a:rPr lang="en-US" sz="1600" dirty="0" smtClean="0"/>
              <a:t>(nursingworld.org</a:t>
            </a:r>
            <a:r>
              <a:rPr lang="en-US" sz="1400" dirty="0" smtClean="0"/>
              <a:t>)</a:t>
            </a:r>
          </a:p>
        </p:txBody>
      </p:sp>
    </p:spTree>
    <p:extLst>
      <p:ext uri="{BB962C8B-B14F-4D97-AF65-F5344CB8AC3E}">
        <p14:creationId xmlns:p14="http://schemas.microsoft.com/office/powerpoint/2010/main" val="39651228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Work Related injuries : Musculoskeletal</a:t>
            </a:r>
            <a:endParaRPr lang="en-US" sz="3600" dirty="0"/>
          </a:p>
        </p:txBody>
      </p:sp>
      <p:sp>
        <p:nvSpPr>
          <p:cNvPr id="3" name="Content Placeholder 2"/>
          <p:cNvSpPr>
            <a:spLocks noGrp="1"/>
          </p:cNvSpPr>
          <p:nvPr>
            <p:ph idx="1"/>
          </p:nvPr>
        </p:nvSpPr>
        <p:spPr/>
        <p:txBody>
          <a:bodyPr/>
          <a:lstStyle/>
          <a:p>
            <a:r>
              <a:rPr lang="en-US" dirty="0" smtClean="0"/>
              <a:t>12</a:t>
            </a:r>
            <a:r>
              <a:rPr lang="en-US" dirty="0"/>
              <a:t>% of nurses leave the profession annually </a:t>
            </a:r>
          </a:p>
          <a:p>
            <a:pPr marL="114300" indent="0">
              <a:buNone/>
            </a:pPr>
            <a:endParaRPr lang="en-US" dirty="0" smtClean="0"/>
          </a:p>
          <a:p>
            <a:r>
              <a:rPr lang="en-US" dirty="0" smtClean="0"/>
              <a:t>&gt; 50</a:t>
            </a:r>
            <a:r>
              <a:rPr lang="en-US" dirty="0"/>
              <a:t>% of </a:t>
            </a:r>
            <a:r>
              <a:rPr lang="en-US" dirty="0" smtClean="0"/>
              <a:t>nurses complain </a:t>
            </a:r>
            <a:r>
              <a:rPr lang="en-US" dirty="0"/>
              <a:t>of chronic </a:t>
            </a:r>
            <a:r>
              <a:rPr lang="en-US" dirty="0" smtClean="0"/>
              <a:t>back pain</a:t>
            </a:r>
          </a:p>
          <a:p>
            <a:pPr marL="114300" indent="0">
              <a:buNone/>
            </a:pPr>
            <a:endParaRPr lang="en-US" dirty="0"/>
          </a:p>
          <a:p>
            <a:r>
              <a:rPr lang="en-US" dirty="0" smtClean="0"/>
              <a:t> </a:t>
            </a:r>
            <a:r>
              <a:rPr lang="en-US" dirty="0"/>
              <a:t>pain as </a:t>
            </a:r>
            <a:r>
              <a:rPr lang="en-US" dirty="0" smtClean="0"/>
              <a:t>part of </a:t>
            </a:r>
            <a:r>
              <a:rPr lang="en-US" dirty="0"/>
              <a:t>their </a:t>
            </a:r>
            <a:r>
              <a:rPr lang="en-US" dirty="0" smtClean="0"/>
              <a:t>job</a:t>
            </a:r>
            <a:endParaRPr lang="en-US" dirty="0"/>
          </a:p>
          <a:p>
            <a:pPr algn="r"/>
            <a:endParaRPr lang="en-US" dirty="0"/>
          </a:p>
        </p:txBody>
      </p:sp>
      <p:sp>
        <p:nvSpPr>
          <p:cNvPr id="4" name="TextBox 3"/>
          <p:cNvSpPr txBox="1"/>
          <p:nvPr/>
        </p:nvSpPr>
        <p:spPr>
          <a:xfrm>
            <a:off x="4800600" y="3733800"/>
            <a:ext cx="2133600" cy="307777"/>
          </a:xfrm>
          <a:prstGeom prst="rect">
            <a:avLst/>
          </a:prstGeom>
          <a:noFill/>
        </p:spPr>
        <p:txBody>
          <a:bodyPr wrap="square" rtlCol="0">
            <a:spAutoFit/>
          </a:bodyPr>
          <a:lstStyle/>
          <a:p>
            <a:r>
              <a:rPr lang="en-US" sz="1400" dirty="0" smtClean="0"/>
              <a:t>(Corle &amp; Gropelli, 2010)</a:t>
            </a:r>
            <a:endParaRPr lang="en-US" sz="1400" dirty="0"/>
          </a:p>
        </p:txBody>
      </p:sp>
    </p:spTree>
    <p:extLst>
      <p:ext uri="{BB962C8B-B14F-4D97-AF65-F5344CB8AC3E}">
        <p14:creationId xmlns:p14="http://schemas.microsoft.com/office/powerpoint/2010/main" val="8158567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Risk Factors: Musculoskeletal </a:t>
            </a:r>
            <a:endParaRPr lang="en-US" sz="4400" dirty="0"/>
          </a:p>
        </p:txBody>
      </p:sp>
      <p:sp>
        <p:nvSpPr>
          <p:cNvPr id="3" name="Content Placeholder 2"/>
          <p:cNvSpPr>
            <a:spLocks noGrp="1"/>
          </p:cNvSpPr>
          <p:nvPr>
            <p:ph idx="1"/>
          </p:nvPr>
        </p:nvSpPr>
        <p:spPr/>
        <p:txBody>
          <a:bodyPr/>
          <a:lstStyle/>
          <a:p>
            <a:r>
              <a:rPr lang="en-US" dirty="0" smtClean="0"/>
              <a:t>Lifting patients</a:t>
            </a:r>
          </a:p>
          <a:p>
            <a:endParaRPr lang="en-US" dirty="0" smtClean="0"/>
          </a:p>
          <a:p>
            <a:r>
              <a:rPr lang="en-US" dirty="0" smtClean="0"/>
              <a:t>Employee falls due to unsafe work environment</a:t>
            </a:r>
          </a:p>
          <a:p>
            <a:endParaRPr lang="en-US" dirty="0" smtClean="0"/>
          </a:p>
          <a:p>
            <a:r>
              <a:rPr lang="en-US" dirty="0" smtClean="0"/>
              <a:t>Repetitive movements </a:t>
            </a:r>
          </a:p>
          <a:p>
            <a:endParaRPr lang="en-US" dirty="0" smtClean="0"/>
          </a:p>
          <a:p>
            <a:r>
              <a:rPr lang="en-US" dirty="0" smtClean="0"/>
              <a:t>Stress</a:t>
            </a:r>
            <a:endParaRPr lang="en-US" dirty="0"/>
          </a:p>
        </p:txBody>
      </p:sp>
    </p:spTree>
    <p:extLst>
      <p:ext uri="{BB962C8B-B14F-4D97-AF65-F5344CB8AC3E}">
        <p14:creationId xmlns:p14="http://schemas.microsoft.com/office/powerpoint/2010/main" val="71723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Musculoskeletal: cont. </a:t>
            </a:r>
            <a:endParaRPr lang="en-US" dirty="0"/>
          </a:p>
        </p:txBody>
      </p:sp>
      <p:sp>
        <p:nvSpPr>
          <p:cNvPr id="3" name="Content Placeholder 2"/>
          <p:cNvSpPr>
            <a:spLocks noGrp="1"/>
          </p:cNvSpPr>
          <p:nvPr>
            <p:ph idx="1"/>
          </p:nvPr>
        </p:nvSpPr>
        <p:spPr/>
        <p:txBody>
          <a:bodyPr>
            <a:normAutofit/>
          </a:bodyPr>
          <a:lstStyle/>
          <a:p>
            <a:pPr marL="114300" indent="0">
              <a:buNone/>
            </a:pPr>
            <a:endParaRPr lang="en-US" sz="3200" dirty="0" smtClean="0"/>
          </a:p>
          <a:p>
            <a:pPr marL="114300" indent="0">
              <a:buNone/>
            </a:pPr>
            <a:endParaRPr lang="en-US" sz="3200" dirty="0"/>
          </a:p>
          <a:p>
            <a:pPr marL="114300" indent="0">
              <a:buNone/>
            </a:pPr>
            <a:endParaRPr lang="en-US" sz="3200" dirty="0" smtClean="0"/>
          </a:p>
          <a:p>
            <a:pPr marL="114300" indent="0">
              <a:buNone/>
            </a:pPr>
            <a:r>
              <a:rPr lang="en-US" sz="3200" dirty="0"/>
              <a:t>	</a:t>
            </a:r>
            <a:r>
              <a:rPr lang="en-US" sz="3200" dirty="0" smtClean="0"/>
              <a:t>Proper </a:t>
            </a:r>
            <a:r>
              <a:rPr lang="en-US" sz="3200" dirty="0"/>
              <a:t>body mechanics is a </a:t>
            </a:r>
            <a:r>
              <a:rPr lang="en-US" sz="3200" u="sng" dirty="0"/>
              <a:t>“</a:t>
            </a:r>
            <a:r>
              <a:rPr lang="en-US" sz="3200" u="sng" dirty="0" smtClean="0"/>
              <a:t>myth”</a:t>
            </a:r>
            <a:endParaRPr lang="en-US" sz="3200" u="sng" dirty="0"/>
          </a:p>
        </p:txBody>
      </p:sp>
    </p:spTree>
    <p:extLst>
      <p:ext uri="{BB962C8B-B14F-4D97-AF65-F5344CB8AC3E}">
        <p14:creationId xmlns:p14="http://schemas.microsoft.com/office/powerpoint/2010/main" val="3716575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	    Prevention </a:t>
            </a:r>
            <a:endParaRPr lang="en-US" dirty="0"/>
          </a:p>
        </p:txBody>
      </p:sp>
      <p:sp>
        <p:nvSpPr>
          <p:cNvPr id="3" name="Content Placeholder 2"/>
          <p:cNvSpPr>
            <a:spLocks noGrp="1"/>
          </p:cNvSpPr>
          <p:nvPr>
            <p:ph idx="1"/>
          </p:nvPr>
        </p:nvSpPr>
        <p:spPr>
          <a:xfrm>
            <a:off x="457200" y="1600200"/>
            <a:ext cx="7923212" cy="4800600"/>
          </a:xfrm>
        </p:spPr>
        <p:txBody>
          <a:bodyPr/>
          <a:lstStyle/>
          <a:p>
            <a:pPr marL="114300" indent="0">
              <a:buNone/>
            </a:pPr>
            <a:r>
              <a:rPr lang="en-US" dirty="0" smtClean="0"/>
              <a:t>                                        </a:t>
            </a:r>
            <a:endParaRPr lang="en-US" dirty="0"/>
          </a:p>
          <a:p>
            <a:pPr marL="114300" indent="0">
              <a:buNone/>
            </a:pPr>
            <a:r>
              <a:rPr lang="en-US" dirty="0" smtClean="0"/>
              <a:t>                                            </a:t>
            </a:r>
            <a:r>
              <a:rPr lang="en-US" b="1" u="sng" dirty="0" smtClean="0"/>
              <a:t>Team Lifts</a:t>
            </a:r>
          </a:p>
          <a:p>
            <a:endParaRPr lang="en-US" dirty="0"/>
          </a:p>
          <a:p>
            <a:endParaRPr lang="en-US" dirty="0" smtClean="0"/>
          </a:p>
          <a:p>
            <a:endParaRPr lang="en-US" dirty="0"/>
          </a:p>
          <a:p>
            <a:endParaRPr lang="en-US" dirty="0" smtClean="0"/>
          </a:p>
          <a:p>
            <a:endParaRPr lang="en-US" dirty="0" smtClean="0"/>
          </a:p>
          <a:p>
            <a:pPr marL="114300" indent="0">
              <a:buNone/>
            </a:pPr>
            <a:r>
              <a:rPr lang="en-US" sz="1200" dirty="0" smtClean="0"/>
              <a:t>                 hcljournal.blogspot.com</a:t>
            </a:r>
            <a:endParaRPr lang="en-US" sz="1200" dirty="0"/>
          </a:p>
          <a:p>
            <a:pPr marL="114300" indent="0">
              <a:buNone/>
            </a:pPr>
            <a:endParaRPr lang="en-US" dirty="0" smtClean="0"/>
          </a:p>
          <a:p>
            <a:pPr marL="114300" indent="0">
              <a:buNone/>
            </a:pPr>
            <a:r>
              <a:rPr lang="en-US" dirty="0"/>
              <a:t>	</a:t>
            </a:r>
            <a:r>
              <a:rPr lang="en-US" dirty="0" smtClean="0"/>
              <a:t>	</a:t>
            </a:r>
            <a:r>
              <a:rPr lang="en-US" b="1" u="sng" dirty="0" smtClean="0"/>
              <a:t>Lift equipment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2505075"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199" y="2667000"/>
            <a:ext cx="4113213"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638800" y="6019800"/>
            <a:ext cx="1280415" cy="276999"/>
          </a:xfrm>
          <a:prstGeom prst="rect">
            <a:avLst/>
          </a:prstGeom>
          <a:noFill/>
        </p:spPr>
        <p:txBody>
          <a:bodyPr wrap="none" rtlCol="0">
            <a:spAutoFit/>
          </a:bodyPr>
          <a:lstStyle/>
          <a:p>
            <a:r>
              <a:rPr lang="en-US" sz="1200" dirty="0"/>
              <a:t>uminsideview.org</a:t>
            </a:r>
          </a:p>
        </p:txBody>
      </p:sp>
    </p:spTree>
    <p:extLst>
      <p:ext uri="{BB962C8B-B14F-4D97-AF65-F5344CB8AC3E}">
        <p14:creationId xmlns:p14="http://schemas.microsoft.com/office/powerpoint/2010/main" val="19841742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4843</TotalTime>
  <Words>1027</Words>
  <Application>Microsoft Office PowerPoint</Application>
  <PresentationFormat>On-screen Show (4:3)</PresentationFormat>
  <Paragraphs>172</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Adjacency</vt:lpstr>
      <vt:lpstr>Work Related injuries and the importance of prevention. </vt:lpstr>
      <vt:lpstr> Work related injuries</vt:lpstr>
      <vt:lpstr>    Work Related Injury Definition</vt:lpstr>
      <vt:lpstr>   Work Related Injury: helping hands </vt:lpstr>
      <vt:lpstr>Work place hazards and related injuries</vt:lpstr>
      <vt:lpstr>Work Related injuries : Musculoskeletal</vt:lpstr>
      <vt:lpstr>Risk Factors: Musculoskeletal </vt:lpstr>
      <vt:lpstr>        Musculoskeletal: cont. </vt:lpstr>
      <vt:lpstr>      Prevention </vt:lpstr>
      <vt:lpstr>     Prevention</vt:lpstr>
      <vt:lpstr>Musculoskeletal: Significance to Nursing</vt:lpstr>
      <vt:lpstr> Musculoskeletal: Outcomes</vt:lpstr>
      <vt:lpstr>  More Information</vt:lpstr>
      <vt:lpstr>  References </vt:lpstr>
      <vt:lpstr>       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Related injuries and the importance of proper body mechanics.</dc:title>
  <dc:creator>Tenika mcmillan</dc:creator>
  <cp:lastModifiedBy>Tenika mcmillan</cp:lastModifiedBy>
  <cp:revision>88</cp:revision>
  <dcterms:created xsi:type="dcterms:W3CDTF">2011-12-13T22:51:54Z</dcterms:created>
  <dcterms:modified xsi:type="dcterms:W3CDTF">2011-12-21T02:32:33Z</dcterms:modified>
</cp:coreProperties>
</file>