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60" r:id="rId4"/>
    <p:sldId id="258" r:id="rId5"/>
    <p:sldId id="259" r:id="rId6"/>
    <p:sldId id="261" r:id="rId7"/>
    <p:sldId id="262" r:id="rId8"/>
    <p:sldId id="263" r:id="rId9"/>
    <p:sldId id="264" r:id="rId10"/>
    <p:sldId id="265" r:id="rId11"/>
    <p:sldId id="266" r:id="rId12"/>
    <p:sldId id="269" r:id="rId13"/>
    <p:sldId id="271" r:id="rId14"/>
    <p:sldId id="267" r:id="rId15"/>
    <p:sldId id="268" r:id="rId16"/>
    <p:sldId id="27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90" autoAdjust="0"/>
  </p:normalViewPr>
  <p:slideViewPr>
    <p:cSldViewPr>
      <p:cViewPr varScale="1">
        <p:scale>
          <a:sx n="63" d="100"/>
          <a:sy n="63" d="100"/>
        </p:scale>
        <p:origin x="-21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7BE0C-57D5-4650-8ADD-5C2C4D246280}" type="datetimeFigureOut">
              <a:rPr lang="en-US" smtClean="0"/>
              <a:t>3/3/2012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93B16-08AE-4E83-8511-3430FDA24665}"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presentation will discuss the results of a windshield survey conducted in Champaign County Illinois. </a:t>
            </a:r>
            <a:r>
              <a:rPr lang="en-US" dirty="0" smtClean="0"/>
              <a:t>Community</a:t>
            </a:r>
            <a:r>
              <a:rPr lang="en-US" baseline="0" dirty="0" smtClean="0"/>
              <a:t> assessment is an important component of community health nursing. A windshield survey is an informal subjective process that nurses may use to conduct community assessments </a:t>
            </a:r>
            <a:r>
              <a:rPr lang="en-US" sz="1200" kern="1200" dirty="0" smtClean="0">
                <a:solidFill>
                  <a:schemeClr val="tx1"/>
                </a:solidFill>
                <a:latin typeface="+mn-lt"/>
                <a:ea typeface="+mn-ea"/>
                <a:cs typeface="+mn-cs"/>
              </a:rPr>
              <a:t>(Harkness &amp; DeMarco, 2012)</a:t>
            </a:r>
            <a:r>
              <a:rPr lang="en-US" baseline="0" dirty="0" smtClean="0"/>
              <a:t>. The focus of our community assessment will be the Champaign County Coroner’s Office located in Urbana, Illinois. </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Champaign County Coroner’s Office employs</a:t>
            </a:r>
            <a:r>
              <a:rPr lang="en-US" baseline="0" dirty="0" smtClean="0"/>
              <a:t>: one coroner, one chief deputy coroner, two full time deputy coroners, three part time deputy coroners, one senior medical secretary, and one part time secretary </a:t>
            </a:r>
            <a:r>
              <a:rPr lang="en-US" sz="1200" kern="1200" dirty="0" smtClean="0">
                <a:solidFill>
                  <a:schemeClr val="tx1"/>
                </a:solidFill>
                <a:latin typeface="+mn-lt"/>
                <a:ea typeface="+mn-ea"/>
                <a:cs typeface="+mn-cs"/>
              </a:rPr>
              <a:t>("Champaign County Coroner," 2012)</a:t>
            </a:r>
            <a:r>
              <a:rPr lang="en-US" baseline="0" dirty="0" smtClean="0"/>
              <a:t>. The gender composition of the employees are three females and six males. All of the employees are Caucasian. </a:t>
            </a:r>
          </a:p>
          <a:p>
            <a:endParaRPr lang="en-US" baseline="0" dirty="0" smtClean="0"/>
          </a:p>
          <a:p>
            <a:r>
              <a:rPr lang="en-US" baseline="0" dirty="0" smtClean="0"/>
              <a:t>The coroner’s position holds the same powers as the sheriff and shall assume responsibility provided vacancy in the sheriff’s position (</a:t>
            </a:r>
            <a:r>
              <a:rPr lang="en-US" baseline="0" dirty="0" err="1" smtClean="0"/>
              <a:t>Northrup</a:t>
            </a:r>
            <a:r>
              <a:rPr lang="en-US" baseline="0" dirty="0" smtClean="0"/>
              <a:t>, 2006). The responsibilities of the coroner are to: investigate deaths not attended by a licensed physician, determine the cause and manner of each death, prepare and conduct inquests, determine the need for autopsy, issue death certificates, grant cremation permits, family communication, funeral home collaboration, and maintain death records for the County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Northrup</a:t>
            </a:r>
            <a:r>
              <a:rPr lang="en-US" sz="1200" kern="1200" dirty="0" smtClean="0">
                <a:solidFill>
                  <a:schemeClr val="tx1"/>
                </a:solidFill>
                <a:latin typeface="+mn-lt"/>
                <a:ea typeface="+mn-ea"/>
                <a:cs typeface="+mn-cs"/>
              </a:rPr>
              <a:t>, 2006). Responsibilities</a:t>
            </a:r>
            <a:r>
              <a:rPr lang="en-US" sz="1200" kern="1200" baseline="0" dirty="0" smtClean="0">
                <a:solidFill>
                  <a:schemeClr val="tx1"/>
                </a:solidFill>
                <a:latin typeface="+mn-lt"/>
                <a:ea typeface="+mn-ea"/>
                <a:cs typeface="+mn-cs"/>
              </a:rPr>
              <a:t> of deputy coroners include: medical death investigations, preliminary investigations, pronouncing death, presenting cases to the coroner for review, and determining the cause and manor of death </a:t>
            </a:r>
            <a:r>
              <a:rPr lang="en-US" sz="1200" kern="1200" dirty="0" smtClean="0">
                <a:solidFill>
                  <a:schemeClr val="tx1"/>
                </a:solidFill>
                <a:latin typeface="+mn-lt"/>
                <a:ea typeface="+mn-ea"/>
                <a:cs typeface="+mn-cs"/>
              </a:rPr>
              <a:t>(T. Brookshire, personal communication, March 1 , 2012).</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employment retention of the office is high with the newest employee having worked for two years. There are no educational requirements for the position however medical and/or law enforcement backgrounds are preferred for employment. The coroner is an elected position and does not require specified educational requirements however a college degree with an emphasis on scientific or medical background is strongly encouraged. The educational requirements for the additional employees of the office is at the discretion of the coroner however law enforcement and/or medical backgrounds are recommended. </a:t>
            </a:r>
            <a:r>
              <a:rPr lang="en-US" sz="1200" kern="1200" dirty="0" smtClean="0">
                <a:solidFill>
                  <a:schemeClr val="tx1"/>
                </a:solidFill>
                <a:latin typeface="+mn-lt"/>
                <a:ea typeface="+mn-ea"/>
                <a:cs typeface="+mn-cs"/>
              </a:rPr>
              <a:t>(T. Brookshire, personal communication, March 1 , 2012)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Champaign County Coroner’s Office serves primarily Champaign County however additional surrounding areas may be served at the discretion of the regional forensic pathologist. The ultimate decision of service however rests with the coroner. The Coroner’s Office estimates serving approximately 200,000 with varying rates of autopsies performed monthly. Funding for the office is provided through the county budget. </a:t>
            </a:r>
            <a:r>
              <a:rPr lang="en-US" sz="1200" kern="1200" dirty="0" smtClean="0">
                <a:solidFill>
                  <a:schemeClr val="tx1"/>
                </a:solidFill>
                <a:latin typeface="+mn-lt"/>
                <a:ea typeface="+mn-ea"/>
                <a:cs typeface="+mn-cs"/>
              </a:rPr>
              <a:t>(T. Brookshire, personal communication, March 1 , 2012)</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May of 2011, the Musculoskeletal Transplant Foundation (MTF) awarded the Champaign</a:t>
            </a:r>
            <a:r>
              <a:rPr lang="en-US" baseline="0" dirty="0" smtClean="0"/>
              <a:t> County Coroner’s Office with a plaque for recognition of their support for bereaving families and tissue donation. The office began working with MTF in July of 2010, since then there have been nine successful cases resulting in over 400 transplants of tissue and/or bone. Their contribution has had positive impacts on the community. </a:t>
            </a:r>
            <a:r>
              <a:rPr lang="en-US" sz="1200" kern="1200" dirty="0" smtClean="0">
                <a:solidFill>
                  <a:schemeClr val="tx1"/>
                </a:solidFill>
                <a:latin typeface="+mn-lt"/>
                <a:ea typeface="+mn-ea"/>
                <a:cs typeface="+mn-cs"/>
              </a:rPr>
              <a:t>(Rhodes, 2011)</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Champaign</a:t>
            </a:r>
            <a:r>
              <a:rPr lang="en-US" baseline="0" dirty="0" smtClean="0"/>
              <a:t> County Coroner specifically serves Champaign County, Illinois. The population of Champaign County in 2010 was 201,081. In 2010, the gender composition of Champaign County was 50.1% female and 49.9% male. The ethnic composition of the community is: 73.4% Caucasian, 12.4% African American, 5.3% Hispanic, 0.3% American Indian, 8.9% Asian, 0.1% Pacific Islander, and 2.7% two or more races. </a:t>
            </a:r>
            <a:r>
              <a:rPr lang="en-US" sz="1200" kern="1200" dirty="0" smtClean="0">
                <a:solidFill>
                  <a:schemeClr val="tx1"/>
                </a:solidFill>
                <a:latin typeface="+mn-lt"/>
                <a:ea typeface="+mn-ea"/>
                <a:cs typeface="+mn-cs"/>
              </a:rPr>
              <a:t>(U.S. Census Bureau, 2012)</a:t>
            </a:r>
            <a:endParaRPr lang="en-US" baseline="0" dirty="0" smtClean="0"/>
          </a:p>
          <a:p>
            <a:endParaRPr lang="en-US" baseline="0" dirty="0" smtClean="0"/>
          </a:p>
          <a:p>
            <a:r>
              <a:rPr lang="en-US" baseline="0" dirty="0" smtClean="0"/>
              <a:t>The educational statistics for individuals aged 25 and older from 2006-2010 in the community are as follows: 92.3% are high school graduates and 41.2% have a Bachelor’s degree or higher. The median household income from 2006-2010 was recorded as $45, 262 and the persons below poverty as 20.5%. </a:t>
            </a:r>
            <a:r>
              <a:rPr lang="en-US" sz="1200" kern="1200" dirty="0" smtClean="0">
                <a:solidFill>
                  <a:schemeClr val="tx1"/>
                </a:solidFill>
                <a:latin typeface="+mn-lt"/>
                <a:ea typeface="+mn-ea"/>
                <a:cs typeface="+mn-cs"/>
              </a:rPr>
              <a:t>(U.S. Census Bureau, 2012)</a:t>
            </a:r>
          </a:p>
          <a:p>
            <a:endParaRPr lang="en-US" sz="1200" kern="1200" baseline="0" dirty="0" smtClean="0">
              <a:solidFill>
                <a:schemeClr val="tx1"/>
              </a:solidFill>
              <a:latin typeface="+mn-lt"/>
              <a:ea typeface="+mn-ea"/>
              <a:cs typeface="+mn-cs"/>
            </a:endParaRPr>
          </a:p>
          <a:p>
            <a:r>
              <a:rPr lang="en-US" b="0" dirty="0" smtClean="0"/>
              <a:t>Recent unemployment rates for Champaign County are 9.5%</a:t>
            </a:r>
            <a:r>
              <a:rPr lang="en-US" b="0" baseline="0" dirty="0" smtClean="0"/>
              <a:t> </a:t>
            </a:r>
            <a:r>
              <a:rPr lang="en-US" b="0" dirty="0" smtClean="0"/>
              <a:t>according to the US Federal Reserve. In January</a:t>
            </a:r>
            <a:r>
              <a:rPr lang="en-US" b="0" baseline="0" dirty="0" smtClean="0"/>
              <a:t> of 2010, the unemployment rate reached a historical high of 10.8%. </a:t>
            </a:r>
            <a:r>
              <a:rPr lang="en-US" sz="1200" kern="1200" dirty="0" smtClean="0">
                <a:solidFill>
                  <a:schemeClr val="tx1"/>
                </a:solidFill>
                <a:latin typeface="+mn-lt"/>
                <a:ea typeface="+mn-ea"/>
                <a:cs typeface="+mn-cs"/>
              </a:rPr>
              <a:t>("Trading Economics," 2012)</a:t>
            </a:r>
            <a:endParaRPr lang="en-US" b="0" baseline="0" dirty="0" smtClean="0"/>
          </a:p>
          <a:p>
            <a:endParaRPr lang="en-US" baseline="0" dirty="0" smtClean="0"/>
          </a:p>
          <a:p>
            <a:r>
              <a:rPr lang="en-US" baseline="0" dirty="0" smtClean="0"/>
              <a:t>The community statistics have similarities and dissimilarities with the aggregate population. The vast majority of the population in Champaign County is Caucasian with at least a high school education, this is also seen among the employees of the Coroner’s Office. A dissimilarity exists with gender composition; over half of the county is female while only 30% of the employees are female. </a:t>
            </a:r>
            <a:r>
              <a:rPr lang="en-US" sz="1200" kern="1200" dirty="0" smtClean="0">
                <a:solidFill>
                  <a:schemeClr val="tx1"/>
                </a:solidFill>
                <a:latin typeface="+mn-lt"/>
                <a:ea typeface="+mn-ea"/>
                <a:cs typeface="+mn-cs"/>
              </a:rPr>
              <a:t>(T. Brookshire, personal communication, March 1 , 2012)</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the limitation</a:t>
            </a:r>
            <a:r>
              <a:rPr lang="en-US" baseline="0" dirty="0" smtClean="0"/>
              <a:t> of the “people” component of the windshield survey, data correlation is somewhat difficult. The lack of individuals observed does not reflect the county’s population of over 200,000 people </a:t>
            </a:r>
            <a:r>
              <a:rPr lang="en-US" sz="1200" kern="1200" dirty="0" smtClean="0">
                <a:solidFill>
                  <a:schemeClr val="tx1"/>
                </a:solidFill>
                <a:latin typeface="+mn-lt"/>
                <a:ea typeface="+mn-ea"/>
                <a:cs typeface="+mn-cs"/>
              </a:rPr>
              <a:t>(U.S. Census Bureau, 2012)</a:t>
            </a:r>
            <a:r>
              <a:rPr lang="en-US" baseline="0" dirty="0" smtClean="0"/>
              <a:t>. </a:t>
            </a:r>
            <a:r>
              <a:rPr lang="en-US" baseline="0" dirty="0" smtClean="0"/>
              <a:t>The community statistics have similarities and dissimilarities with the aggregate population. A dissimilarity exists with gender composition; over half of the county is female while only 30% of the Coroner’s Office employees are female. The vast majority of the population in Champaign County is Caucasian with at least a high school education, this similarity is also seen among the employees of the Coroner’s Office. </a:t>
            </a:r>
            <a:r>
              <a:rPr lang="en-US" sz="1200" kern="1200" dirty="0" smtClean="0">
                <a:solidFill>
                  <a:schemeClr val="tx1"/>
                </a:solidFill>
                <a:latin typeface="+mn-lt"/>
                <a:ea typeface="+mn-ea"/>
                <a:cs typeface="+mn-cs"/>
              </a:rPr>
              <a:t>(T. Brookshire, personal communication, March 1 , 2012)</a:t>
            </a:r>
            <a:endParaRPr lang="en-US" dirty="0" smtClean="0"/>
          </a:p>
          <a:p>
            <a:endParaRPr lang="en-US" dirty="0" smtClean="0"/>
          </a:p>
          <a:p>
            <a:r>
              <a:rPr lang="en-US" dirty="0" smtClean="0"/>
              <a:t>According to county</a:t>
            </a:r>
            <a:r>
              <a:rPr lang="en-US" baseline="0" dirty="0" smtClean="0"/>
              <a:t> statistics, individuals below the poverty line compromised 20.5% of the population. Observation of the surrounding neighborhoods supports this statistic as the overall reflection of the community was that of low socioeconomic status. </a:t>
            </a:r>
            <a:r>
              <a:rPr lang="en-US" sz="1200" kern="1200" dirty="0" smtClean="0">
                <a:solidFill>
                  <a:schemeClr val="tx1"/>
                </a:solidFill>
                <a:latin typeface="+mn-lt"/>
                <a:ea typeface="+mn-ea"/>
                <a:cs typeface="+mn-cs"/>
              </a:rPr>
              <a:t>(U.S. Census Bureau, 2012)</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a:t>
            </a:r>
            <a:r>
              <a:rPr lang="en-US" baseline="0" dirty="0" smtClean="0"/>
              <a:t> investigating the Coroner’s Office statistics, an alarming trend was noted; a significant increase in suicide for Champaign County with an increase of 8.1% in two years. Through this alarming statistic we decided to focus our assessment on suicide and preventative strategies for the community. </a:t>
            </a:r>
            <a:r>
              <a:rPr lang="en-US" sz="1200" kern="1200" dirty="0" smtClean="0">
                <a:solidFill>
                  <a:schemeClr val="tx1"/>
                </a:solidFill>
                <a:latin typeface="+mn-lt"/>
                <a:ea typeface="+mn-ea"/>
                <a:cs typeface="+mn-cs"/>
              </a:rPr>
              <a:t>(Champaign-Urbana Public Health District [C-UPHD], 2011)</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a:t>
            </a:r>
            <a:r>
              <a:rPr lang="en-US" baseline="0" dirty="0" smtClean="0"/>
              <a:t>is a visual representation of the quickly mounting problem of suicide specifically to Champaign County, Illinois. </a:t>
            </a:r>
            <a:r>
              <a:rPr lang="en-US" sz="1200" kern="1200" dirty="0" smtClean="0">
                <a:solidFill>
                  <a:schemeClr val="tx1"/>
                </a:solidFill>
                <a:latin typeface="+mn-lt"/>
                <a:ea typeface="+mn-ea"/>
                <a:cs typeface="+mn-cs"/>
              </a:rPr>
              <a:t>(Champaign-Urbana Public Health District [C-UPHD], 2011)</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interesting trend was noticed when comparing the data; a positive correlation is evidenced between the rates of suicide and rates of unemployment. </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smtClean="0">
                <a:solidFill>
                  <a:schemeClr val="tx1"/>
                </a:solidFill>
                <a:latin typeface="+mn-lt"/>
                <a:ea typeface="+mn-ea"/>
                <a:cs typeface="+mn-cs"/>
              </a:rPr>
              <a:t>According to Harkness and DeMarco (2012) central principles of public health include focusing on an aggregate and promoting prevention for a community. An aggregate is a group of individuals with common characteristics. The aggregate for this windshield survey will be the employees of the Champaign County Coroner’s Office. (Harkness &amp; DeMarco, 2012)</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Several definitions can be applied to describe a community however, “the most basic definition is that a community is a specific population or group of people living in the same geographic area under similar regulations and having common values, interests, and needs” (Taylor, Lillis, LeMone, &amp; Lynn, 2011, p. 63). Individuals within a community interact and utilize shared resources (Taylor et al., 2011). The Champaign County Coroner’s Office serves Champaign County thus the community for this windshield survey is the population of Champaign County. </a:t>
            </a:r>
          </a:p>
          <a:p>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windshield survey,</a:t>
            </a:r>
            <a:r>
              <a:rPr lang="en-US" baseline="0" dirty="0" smtClean="0"/>
              <a:t> “is a subjective process by which nurses understand the community by viewing what appears before their eyes while looking at the physical community” </a:t>
            </a:r>
            <a:r>
              <a:rPr lang="en-US" sz="1200" kern="1200" dirty="0" smtClean="0">
                <a:solidFill>
                  <a:schemeClr val="tx1"/>
                </a:solidFill>
                <a:latin typeface="+mn-lt"/>
                <a:ea typeface="+mn-ea"/>
                <a:cs typeface="+mn-cs"/>
              </a:rPr>
              <a:t>(Harkness &amp; DeMarco, 2012,</a:t>
            </a:r>
            <a:r>
              <a:rPr lang="en-US" sz="1200" kern="1200" baseline="0" dirty="0" smtClean="0">
                <a:solidFill>
                  <a:schemeClr val="tx1"/>
                </a:solidFill>
                <a:latin typeface="+mn-lt"/>
                <a:ea typeface="+mn-ea"/>
                <a:cs typeface="+mn-cs"/>
              </a:rPr>
              <a:t> p. 180). Observations in the assessment should include: economic development, physical environment, safety, transportation, health services, educational services, and recreation. A windshield survey is an informal method for nurses to conduct a community assessment. (Harkness &amp; DeMarco, 2012)</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began our windshield survey at the Champaign County Coroner’s Office. The office is located at 202 South Art Bartell Road in Urbana, Illinois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Northrup</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2006)</a:t>
            </a:r>
            <a:r>
              <a:rPr lang="en-US" baseline="0" dirty="0" smtClean="0"/>
              <a:t>. As is evidenced by this picture, the office is located off of the main street and cannot be readily viewed. Even with a provided address, the building was somewhat difficult to locate indicating that community awareness of the office’s location cannot be assumed. </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is a view from the outside of the building. Although the building is clearly marked, no additional signage is provided on the street making identification somewhat difficult. A recommendation for the office would be to construct a large sign visible from the main road. </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conduct a survey of the area immediately surrounding the Coroner’s Office, we</a:t>
            </a:r>
            <a:r>
              <a:rPr lang="en-US" baseline="0" dirty="0" smtClean="0"/>
              <a:t> drove approximately within a one mile radius of the building. The building is somewhat isolated to an industrial region of the county thus several components of the windshield survey were limited; primarily the “people” component of the survey. During the assessment, no individuals were viewed with the exception of one middle-aged Caucasian female entering an adjacent business. There were also no animals or pets viewed within the community however the Champaign County Humane Society is located down the road from the Coroner’s Office. In addition to the industrialized nature of the area, it was snowing on the day of the assessment thus the adverse weather conditions may have further restricted individuals and animals from being visibly out in the community. </a:t>
            </a:r>
          </a:p>
          <a:p>
            <a:endParaRPr lang="en-US" baseline="0" dirty="0" smtClean="0"/>
          </a:p>
          <a:p>
            <a:r>
              <a:rPr lang="en-US" baseline="0" dirty="0" smtClean="0"/>
              <a:t>There was no indication of community transportation within the immediate surrounding area consequently individuals lacking personal transportation may not be able to access the area and nearby services such as the Coroner’s Office. As no individuals were viewed, any evidence of socioeconomic status, drug abuse, violence, disease, and/or mental health could not be assessed. </a:t>
            </a:r>
          </a:p>
          <a:p>
            <a:endParaRPr lang="en-US" baseline="0" dirty="0" smtClean="0"/>
          </a:p>
          <a:p>
            <a:r>
              <a:rPr lang="en-US" baseline="0" dirty="0" smtClean="0"/>
              <a:t>The County Coroner’s Office </a:t>
            </a:r>
            <a:r>
              <a:rPr lang="en-US" baseline="0" dirty="0" smtClean="0"/>
              <a:t>is located at 202 South Art Bartell Road in Urbana, Illinois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Northrup</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2006)</a:t>
            </a:r>
            <a:r>
              <a:rPr lang="en-US" baseline="0" dirty="0" smtClean="0"/>
              <a:t>. The office is centrally located in Champaign County, east of the city of Champaign (Mapquest, 2012).  </a:t>
            </a:r>
            <a:endParaRPr lang="en-US" baseline="0" dirty="0" smtClean="0"/>
          </a:p>
          <a:p>
            <a:endParaRPr lang="en-US" baseline="0" dirty="0" smtClean="0"/>
          </a:p>
          <a:p>
            <a:r>
              <a:rPr lang="en-US" baseline="0" dirty="0" smtClean="0"/>
              <a:t>Although Champaign County has many resources such as health services, transportation, recreation, religious institutions, educational services, and retail centers; the location of the Coroner’s Office is vastly different in composition. The area is predominately industrial with several governmental buildings in the surrounding area. The Coroner’s Office resides in the same building as the County Clerk Services which houses election equipment such as ballots </a:t>
            </a:r>
            <a:r>
              <a:rPr lang="en-US" sz="1200" kern="1200" dirty="0" smtClean="0">
                <a:solidFill>
                  <a:schemeClr val="tx1"/>
                </a:solidFill>
                <a:latin typeface="+mn-lt"/>
                <a:ea typeface="+mn-ea"/>
                <a:cs typeface="+mn-cs"/>
              </a:rPr>
              <a:t>(Ditman, 2012)</a:t>
            </a:r>
            <a:r>
              <a:rPr lang="en-US" baseline="0" dirty="0" smtClean="0"/>
              <a:t>. Additional businesses within the immediate area include: Champaign County Nursing Home, Champaign County Humane Society, Champaign County Juvenile Detention Center, and the Solo Cup Factory. Recreational areas near the area include: Weaver Park, Ambucs Park, and Prairie Park. </a:t>
            </a:r>
          </a:p>
          <a:p>
            <a:endParaRPr lang="en-US" baseline="0" dirty="0" smtClean="0"/>
          </a:p>
          <a:p>
            <a:r>
              <a:rPr lang="en-US" baseline="0" dirty="0" smtClean="0"/>
              <a:t>The residential neighborhoods in the immediate area were limited. The majority of the houses appeared to be older single family dwellings that are in need of repair. The houses were a combination of single and multistory homes with varying degree of upkeep. The appearance of the homes reflected neighborhoods with low socioeconomic income status. No individuals were viewed in or outside of the homes therefore vacant housing was difficult to assess; however there were no clearly apparent signs of housing vacancy. </a:t>
            </a:r>
          </a:p>
          <a:p>
            <a:endParaRPr lang="en-US" baseline="0" dirty="0" smtClean="0"/>
          </a:p>
          <a:p>
            <a:r>
              <a:rPr lang="en-US" baseline="0" dirty="0" smtClean="0"/>
              <a:t>Within Champaign County, there are ample social services, health services, schools, parks, places of worship, public transportation, public protection, and transportation; however the location of the Coroner’s Office does not reflect this availability. Social services and clinics near the Coroner’s Office include the Juvenile Detention Center and the Champaign County Nursing Home. There were no schools within the focused search. Three district parks were located within close proximity to the facility including: Weaver Park, Ambucs Park, and Prairie Park however no individuals were observed during the assessment. The Quaker Meetinghouse is on the main road across from the County Coroner which provides a resource for worship; no additional places of worship were noted in the immediate area. There were also no retail stores and/or grocery stores within the immediate area. Public transportation and public protection were not evident. There were no buses or law enforcement officials observed during the assessment, however the Juvenile Detention Center is located within close proximity of the Coroner’s Office building. </a:t>
            </a:r>
          </a:p>
        </p:txBody>
      </p:sp>
      <p:sp>
        <p:nvSpPr>
          <p:cNvPr id="4" name="Slide Number Placeholder 3"/>
          <p:cNvSpPr>
            <a:spLocks noGrp="1"/>
          </p:cNvSpPr>
          <p:nvPr>
            <p:ph type="sldNum" sz="quarter" idx="10"/>
          </p:nvPr>
        </p:nvSpPr>
        <p:spPr/>
        <p:txBody>
          <a:bodyPr/>
          <a:lstStyle/>
          <a:p>
            <a:fld id="{7DB93B16-08AE-4E83-8511-3430FDA24665}"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is a map obtained through Mapquest</a:t>
            </a:r>
            <a:r>
              <a:rPr lang="en-US" baseline="0" dirty="0" smtClean="0"/>
              <a:t> (2012). As evidenced by the map, the location of the Coroner’s Office is somewhat isolated as compared to the surrounding area; with few neighborhoods and roads in the immediate location. </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Through assessment of the community</a:t>
            </a:r>
            <a:r>
              <a:rPr lang="en-US" baseline="0" dirty="0" smtClean="0"/>
              <a:t> several potential problem areas were identified. First, the isolated location of the building makes community awareness of the Coroner’s services somewhat restricted. In addition, lack of community transportation further isolates the Coroner’s Office from the community. </a:t>
            </a:r>
          </a:p>
          <a:p>
            <a:endParaRPr lang="en-US" baseline="0" dirty="0" smtClean="0"/>
          </a:p>
          <a:p>
            <a:r>
              <a:rPr lang="en-US" baseline="0" dirty="0" smtClean="0"/>
              <a:t>The isolated location also contributes to social safety threats due to lack of law enforcement presence in the area. The Juvenile Detention Center also contributes to increased risk of social safety due to increased criminal presence in the area and the possibility of inmate escape. </a:t>
            </a:r>
          </a:p>
          <a:p>
            <a:endParaRPr lang="en-US" baseline="0" dirty="0" smtClean="0"/>
          </a:p>
          <a:p>
            <a:r>
              <a:rPr lang="en-US" baseline="0" dirty="0" smtClean="0"/>
              <a:t>Several potential environmental threats are present in the area. A major threat is the presence of active rail road tracks in the immediate area. The rail road creates several possible threats including: individuals being hit, injury via derailment, and environmental hazards such as chemical spills. An additional threat of drowning is presented by the location of three bodies of water North East from the Coroner’s Office. </a:t>
            </a:r>
          </a:p>
          <a:p>
            <a:endParaRPr lang="en-US" baseline="0" dirty="0" smtClean="0"/>
          </a:p>
          <a:p>
            <a:r>
              <a:rPr lang="en-US" baseline="0" dirty="0" smtClean="0"/>
              <a:t>The various businesses also pose several environmental threats to the community. Potential fires and/or chemical spills may pose a threat to the surrounding area. The Champaign County Humane Society poses a risk of animal associated diseases such as rabies. The Juvenile Detention Center, Nursing Home, and Coroner’s Office all pose a threat to the potential spread of communicable diseases. Several potential community health risks were identified and should be considered for prevention to maintain optimal health of the community. </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viewing the surrounding</a:t>
            </a:r>
            <a:r>
              <a:rPr lang="en-US" baseline="0" dirty="0" smtClean="0"/>
              <a:t> community, we focused our assessment on the Champaign Coroner’s Office. </a:t>
            </a:r>
            <a:endParaRPr lang="en-US" dirty="0"/>
          </a:p>
        </p:txBody>
      </p:sp>
      <p:sp>
        <p:nvSpPr>
          <p:cNvPr id="4" name="Slide Number Placeholder 3"/>
          <p:cNvSpPr>
            <a:spLocks noGrp="1"/>
          </p:cNvSpPr>
          <p:nvPr>
            <p:ph type="sldNum" sz="quarter" idx="10"/>
          </p:nvPr>
        </p:nvSpPr>
        <p:spPr/>
        <p:txBody>
          <a:bodyPr/>
          <a:lstStyle/>
          <a:p>
            <a:fld id="{7DB93B16-08AE-4E83-8511-3430FDA24665}"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AB16A4E8-0800-4740-A003-AAA8CA609086}" type="datetimeFigureOut">
              <a:rPr lang="en-US" smtClean="0"/>
              <a:t>3/3/2012</a:t>
            </a:fld>
            <a:endParaRPr lang="en-US" dirty="0"/>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n-US" dirty="0"/>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1D385947-3945-46EB-8315-04AE77F90927}" type="slidenum">
              <a:rPr lang="en-US" smtClean="0"/>
              <a:t>‹#›</a:t>
            </a:fld>
            <a:endParaRPr lang="en-US" dirty="0"/>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848600" y="533400"/>
            <a:ext cx="762000" cy="609600"/>
          </a:xfrm>
        </p:spPr>
        <p:txBody>
          <a:bodyPr/>
          <a:lstStyle/>
          <a:p>
            <a:fld id="{1D385947-3945-46EB-8315-04AE77F9092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AB16A4E8-0800-4740-A003-AAA8CA609086}" type="datetimeFigureOut">
              <a:rPr lang="en-US" smtClean="0"/>
              <a:t>3/3/2012</a:t>
            </a:fld>
            <a:endParaRPr lang="en-US" dirty="0"/>
          </a:p>
        </p:txBody>
      </p:sp>
      <p:sp>
        <p:nvSpPr>
          <p:cNvPr id="5" name="Footer Placeholder 4"/>
          <p:cNvSpPr>
            <a:spLocks noGrp="1"/>
          </p:cNvSpPr>
          <p:nvPr>
            <p:ph type="ftr" sz="quarter" idx="11"/>
          </p:nvPr>
        </p:nvSpPr>
        <p:spPr>
          <a:xfrm>
            <a:off x="1892808" y="6556248"/>
            <a:ext cx="1673352" cy="228600"/>
          </a:xfrm>
        </p:spPr>
        <p:txBody>
          <a:bodyPr/>
          <a:lstStyle/>
          <a:p>
            <a:endParaRPr lang="en-US" dirty="0"/>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1D385947-3945-46EB-8315-04AE77F9092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Date Placeholder 1"/>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B16A4E8-0800-4740-A003-AAA8CA609086}" type="datetimeFigureOut">
              <a:rPr lang="en-US" smtClean="0"/>
              <a:t>3/3/2012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385947-3945-46EB-8315-04AE77F9092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AB16A4E8-0800-4740-A003-AAA8CA609086}" type="datetimeFigureOut">
              <a:rPr lang="en-US" smtClean="0"/>
              <a:t>3/3/2012</a:t>
            </a:fld>
            <a:endParaRPr lang="en-US" dirty="0"/>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n-US" dirty="0"/>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1D385947-3945-46EB-8315-04AE77F9092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648200"/>
            <a:ext cx="7315200" cy="1676400"/>
          </a:xfrm>
        </p:spPr>
        <p:txBody>
          <a:bodyPr>
            <a:normAutofit/>
          </a:bodyPr>
          <a:lstStyle/>
          <a:p>
            <a:pPr algn="ctr"/>
            <a:r>
              <a:rPr lang="en-US" sz="2800" b="1" dirty="0" smtClean="0"/>
              <a:t>N404 Nursing in Community Health</a:t>
            </a:r>
          </a:p>
          <a:p>
            <a:pPr algn="ctr"/>
            <a:r>
              <a:rPr lang="en-US" sz="2800" b="1" dirty="0" smtClean="0"/>
              <a:t>Jessica DeJaynes &amp; Brianna Kennett</a:t>
            </a:r>
          </a:p>
          <a:p>
            <a:pPr algn="ctr"/>
            <a:r>
              <a:rPr lang="en-US" sz="2800" b="1" dirty="0" smtClean="0"/>
              <a:t>March 5, 2012</a:t>
            </a:r>
            <a:endParaRPr lang="en-US" sz="2800" b="1" dirty="0"/>
          </a:p>
        </p:txBody>
      </p:sp>
      <p:sp>
        <p:nvSpPr>
          <p:cNvPr id="2" name="Title 1"/>
          <p:cNvSpPr>
            <a:spLocks noGrp="1"/>
          </p:cNvSpPr>
          <p:nvPr>
            <p:ph type="ctrTitle"/>
          </p:nvPr>
        </p:nvSpPr>
        <p:spPr>
          <a:xfrm>
            <a:off x="1828800" y="304800"/>
            <a:ext cx="7315200" cy="3048000"/>
          </a:xfrm>
        </p:spPr>
        <p:txBody>
          <a:bodyPr/>
          <a:lstStyle/>
          <a:p>
            <a:pPr algn="ctr"/>
            <a:r>
              <a:rPr lang="en-US" sz="6000" b="1" dirty="0" smtClean="0"/>
              <a:t>Windshield survey: </a:t>
            </a:r>
            <a:r>
              <a:rPr lang="en-US" b="1" dirty="0" smtClean="0"/>
              <a:t/>
            </a:r>
            <a:br>
              <a:rPr lang="en-US" b="1" dirty="0" smtClean="0"/>
            </a:br>
            <a:r>
              <a:rPr lang="en-US" sz="3200" b="1" dirty="0" smtClean="0"/>
              <a:t>The Champaign County Coroner’s Office</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28600"/>
            <a:ext cx="7315200" cy="1143000"/>
          </a:xfrm>
        </p:spPr>
        <p:txBody>
          <a:bodyPr>
            <a:normAutofit fontScale="90000"/>
          </a:bodyPr>
          <a:lstStyle/>
          <a:p>
            <a:pPr algn="ctr"/>
            <a:r>
              <a:rPr lang="en-US" dirty="0" smtClean="0"/>
              <a:t>Champaign Coroner’s Office</a:t>
            </a:r>
            <a:endParaRPr lang="en-US" dirty="0"/>
          </a:p>
        </p:txBody>
      </p:sp>
      <p:sp>
        <p:nvSpPr>
          <p:cNvPr id="5" name="Content Placeholder 4"/>
          <p:cNvSpPr>
            <a:spLocks noGrp="1"/>
          </p:cNvSpPr>
          <p:nvPr>
            <p:ph idx="1"/>
          </p:nvPr>
        </p:nvSpPr>
        <p:spPr/>
        <p:txBody>
          <a:bodyPr>
            <a:normAutofit/>
          </a:bodyPr>
          <a:lstStyle/>
          <a:p>
            <a:r>
              <a:rPr lang="en-US" sz="2400" b="1" dirty="0" smtClean="0"/>
              <a:t>Employees</a:t>
            </a:r>
          </a:p>
          <a:p>
            <a:r>
              <a:rPr lang="en-US" sz="2400" b="1" dirty="0" smtClean="0"/>
              <a:t>Retention</a:t>
            </a:r>
          </a:p>
          <a:p>
            <a:r>
              <a:rPr lang="en-US" sz="2400" b="1" dirty="0" smtClean="0"/>
              <a:t>Required Education</a:t>
            </a:r>
          </a:p>
          <a:p>
            <a:r>
              <a:rPr lang="en-US" sz="2400" b="1" dirty="0" smtClean="0"/>
              <a:t>Area Served</a:t>
            </a:r>
          </a:p>
          <a:p>
            <a:r>
              <a:rPr lang="en-US" sz="2400" b="1" dirty="0" smtClean="0"/>
              <a:t>Funding</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1828800" y="2209800"/>
            <a:ext cx="7315200" cy="1066800"/>
          </a:xfrm>
        </p:spPr>
        <p:txBody>
          <a:bodyPr>
            <a:normAutofit/>
          </a:bodyPr>
          <a:lstStyle/>
          <a:p>
            <a:pPr algn="ctr"/>
            <a:r>
              <a:rPr lang="en-US" sz="2400" b="1" dirty="0" smtClean="0"/>
              <a:t>Musculoskeletal Transplant Foundation (MTF) Recognition</a:t>
            </a:r>
          </a:p>
          <a:p>
            <a:pPr>
              <a:buNone/>
            </a:pPr>
            <a:endParaRPr lang="en-US" dirty="0"/>
          </a:p>
        </p:txBody>
      </p:sp>
      <p:sp>
        <p:nvSpPr>
          <p:cNvPr id="2" name="Title 1"/>
          <p:cNvSpPr>
            <a:spLocks noGrp="1"/>
          </p:cNvSpPr>
          <p:nvPr>
            <p:ph type="ctrTitle"/>
          </p:nvPr>
        </p:nvSpPr>
        <p:spPr>
          <a:xfrm>
            <a:off x="1828800" y="304800"/>
            <a:ext cx="7315200" cy="1219200"/>
          </a:xfrm>
        </p:spPr>
        <p:txBody>
          <a:bodyPr>
            <a:normAutofit/>
          </a:bodyPr>
          <a:lstStyle/>
          <a:p>
            <a:pPr algn="ctr"/>
            <a:r>
              <a:rPr lang="en-US" dirty="0" smtClean="0"/>
              <a:t>Community Recognition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Statistics</a:t>
            </a:r>
            <a:endParaRPr lang="en-US" dirty="0"/>
          </a:p>
        </p:txBody>
      </p:sp>
      <p:sp>
        <p:nvSpPr>
          <p:cNvPr id="3" name="Content Placeholder 2"/>
          <p:cNvSpPr>
            <a:spLocks noGrp="1"/>
          </p:cNvSpPr>
          <p:nvPr>
            <p:ph idx="1"/>
          </p:nvPr>
        </p:nvSpPr>
        <p:spPr>
          <a:xfrm>
            <a:off x="2438400" y="2286000"/>
            <a:ext cx="6248400" cy="4572000"/>
          </a:xfrm>
        </p:spPr>
        <p:txBody>
          <a:bodyPr/>
          <a:lstStyle/>
          <a:p>
            <a:r>
              <a:rPr lang="en-US" sz="2400" b="1" dirty="0" smtClean="0"/>
              <a:t>Population</a:t>
            </a:r>
          </a:p>
          <a:p>
            <a:r>
              <a:rPr lang="en-US" sz="2400" b="1" dirty="0" smtClean="0"/>
              <a:t>Gender</a:t>
            </a:r>
          </a:p>
          <a:p>
            <a:r>
              <a:rPr lang="en-US" sz="2400" b="1" dirty="0" smtClean="0"/>
              <a:t>Ethnicity</a:t>
            </a:r>
          </a:p>
          <a:p>
            <a:r>
              <a:rPr lang="en-US" sz="2400" b="1" dirty="0" smtClean="0"/>
              <a:t>Education</a:t>
            </a:r>
          </a:p>
          <a:p>
            <a:r>
              <a:rPr lang="en-US" sz="2400" b="1" dirty="0" smtClean="0"/>
              <a:t>Income</a:t>
            </a:r>
          </a:p>
          <a:p>
            <a:r>
              <a:rPr lang="en-US" sz="2400" b="1" dirty="0" smtClean="0"/>
              <a:t>Employment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normAutofit/>
          </a:bodyPr>
          <a:lstStyle/>
          <a:p>
            <a:pPr algn="ctr"/>
            <a:r>
              <a:rPr lang="en-US" dirty="0" smtClean="0"/>
              <a:t>Relevance of the Data Gap</a:t>
            </a:r>
            <a:endParaRPr lang="en-US" dirty="0"/>
          </a:p>
        </p:txBody>
      </p:sp>
      <p:sp>
        <p:nvSpPr>
          <p:cNvPr id="3" name="Content Placeholder 2"/>
          <p:cNvSpPr>
            <a:spLocks noGrp="1"/>
          </p:cNvSpPr>
          <p:nvPr>
            <p:ph idx="1"/>
          </p:nvPr>
        </p:nvSpPr>
        <p:spPr/>
        <p:txBody>
          <a:bodyPr>
            <a:normAutofit/>
          </a:bodyPr>
          <a:lstStyle/>
          <a:p>
            <a:r>
              <a:rPr lang="en-US" sz="2400" b="1" dirty="0" smtClean="0"/>
              <a:t>Population</a:t>
            </a:r>
          </a:p>
          <a:p>
            <a:r>
              <a:rPr lang="en-US" sz="2400" b="1" dirty="0" smtClean="0"/>
              <a:t>Gender</a:t>
            </a:r>
          </a:p>
          <a:p>
            <a:r>
              <a:rPr lang="en-US" sz="2400" b="1" dirty="0" smtClean="0"/>
              <a:t>Ethnicity</a:t>
            </a:r>
          </a:p>
          <a:p>
            <a:r>
              <a:rPr lang="en-US" sz="2400" b="1" dirty="0" smtClean="0"/>
              <a:t>Education</a:t>
            </a:r>
          </a:p>
          <a:p>
            <a:r>
              <a:rPr lang="en-US" sz="2400" b="1" dirty="0" smtClean="0"/>
              <a:t>Income</a:t>
            </a:r>
          </a:p>
          <a:p>
            <a:r>
              <a:rPr lang="en-US" sz="2400" b="1" dirty="0" smtClean="0"/>
              <a:t>Employment</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Statistics</a:t>
            </a:r>
            <a:endParaRPr lang="en-US" dirty="0"/>
          </a:p>
        </p:txBody>
      </p:sp>
      <p:graphicFrame>
        <p:nvGraphicFramePr>
          <p:cNvPr id="4" name="Content Placeholder 3"/>
          <p:cNvGraphicFramePr>
            <a:graphicFrameLocks noGrp="1"/>
          </p:cNvGraphicFramePr>
          <p:nvPr>
            <p:ph idx="4294967295"/>
          </p:nvPr>
        </p:nvGraphicFramePr>
        <p:xfrm>
          <a:off x="228600" y="2362200"/>
          <a:ext cx="8686800" cy="3216528"/>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983430">
                <a:tc>
                  <a:txBody>
                    <a:bodyPr/>
                    <a:lstStyle/>
                    <a:p>
                      <a:endParaRPr lang="en-US" sz="2000" b="1" dirty="0"/>
                    </a:p>
                  </a:txBody>
                  <a:tcPr/>
                </a:tc>
                <a:tc>
                  <a:txBody>
                    <a:bodyPr/>
                    <a:lstStyle/>
                    <a:p>
                      <a:r>
                        <a:rPr lang="en-US" sz="2000" b="1" dirty="0" smtClean="0"/>
                        <a:t>2005</a:t>
                      </a:r>
                      <a:endParaRPr lang="en-US" sz="2000" b="1" dirty="0"/>
                    </a:p>
                  </a:txBody>
                  <a:tcPr/>
                </a:tc>
                <a:tc>
                  <a:txBody>
                    <a:bodyPr/>
                    <a:lstStyle/>
                    <a:p>
                      <a:r>
                        <a:rPr lang="en-US" sz="2000" b="1" dirty="0" smtClean="0"/>
                        <a:t>2006</a:t>
                      </a:r>
                      <a:endParaRPr lang="en-US" sz="2000" b="1" dirty="0"/>
                    </a:p>
                  </a:txBody>
                  <a:tcPr/>
                </a:tc>
                <a:tc>
                  <a:txBody>
                    <a:bodyPr/>
                    <a:lstStyle/>
                    <a:p>
                      <a:r>
                        <a:rPr lang="en-US" sz="2000" b="1" dirty="0" smtClean="0"/>
                        <a:t>2007</a:t>
                      </a:r>
                      <a:endParaRPr lang="en-US" sz="2000" b="1" dirty="0"/>
                    </a:p>
                  </a:txBody>
                  <a:tcPr/>
                </a:tc>
                <a:tc>
                  <a:txBody>
                    <a:bodyPr/>
                    <a:lstStyle/>
                    <a:p>
                      <a:r>
                        <a:rPr lang="en-US" sz="2000" b="1" dirty="0" smtClean="0"/>
                        <a:t>2008</a:t>
                      </a:r>
                      <a:endParaRPr lang="en-US" sz="2000" b="1" dirty="0"/>
                    </a:p>
                  </a:txBody>
                  <a:tcPr/>
                </a:tc>
                <a:tc>
                  <a:txBody>
                    <a:bodyPr/>
                    <a:lstStyle/>
                    <a:p>
                      <a:r>
                        <a:rPr lang="en-US" sz="2000" b="1" dirty="0" smtClean="0"/>
                        <a:t>2009</a:t>
                      </a:r>
                      <a:endParaRPr lang="en-US" sz="2000" b="1" dirty="0"/>
                    </a:p>
                  </a:txBody>
                  <a:tcPr/>
                </a:tc>
              </a:tr>
              <a:tr h="1249668">
                <a:tc>
                  <a:txBody>
                    <a:bodyPr/>
                    <a:lstStyle/>
                    <a:p>
                      <a:r>
                        <a:rPr lang="en-US" sz="2000" b="1" dirty="0" smtClean="0"/>
                        <a:t>Champaign County</a:t>
                      </a:r>
                      <a:endParaRPr lang="en-US" sz="2000" b="1" dirty="0"/>
                    </a:p>
                  </a:txBody>
                  <a:tcPr/>
                </a:tc>
                <a:tc>
                  <a:txBody>
                    <a:bodyPr/>
                    <a:lstStyle/>
                    <a:p>
                      <a:r>
                        <a:rPr lang="en-US" sz="2000" b="1" dirty="0" smtClean="0"/>
                        <a:t>6.6</a:t>
                      </a:r>
                      <a:endParaRPr lang="en-US" sz="2000" b="1" dirty="0"/>
                    </a:p>
                  </a:txBody>
                  <a:tcPr/>
                </a:tc>
                <a:tc>
                  <a:txBody>
                    <a:bodyPr/>
                    <a:lstStyle/>
                    <a:p>
                      <a:r>
                        <a:rPr lang="en-US" sz="2000" b="1" dirty="0" smtClean="0"/>
                        <a:t>2.7</a:t>
                      </a:r>
                      <a:endParaRPr lang="en-US" sz="2000" b="1" dirty="0"/>
                    </a:p>
                  </a:txBody>
                  <a:tcPr/>
                </a:tc>
                <a:tc>
                  <a:txBody>
                    <a:bodyPr/>
                    <a:lstStyle/>
                    <a:p>
                      <a:r>
                        <a:rPr lang="en-US" sz="2000" b="1" dirty="0" smtClean="0"/>
                        <a:t>2.1</a:t>
                      </a:r>
                      <a:endParaRPr lang="en-US" sz="2000" b="1" dirty="0"/>
                    </a:p>
                  </a:txBody>
                  <a:tcPr/>
                </a:tc>
                <a:tc>
                  <a:txBody>
                    <a:bodyPr/>
                    <a:lstStyle/>
                    <a:p>
                      <a:r>
                        <a:rPr lang="en-US" sz="2000" b="1" dirty="0" smtClean="0"/>
                        <a:t>5.2</a:t>
                      </a:r>
                      <a:endParaRPr lang="en-US" sz="2000" b="1" dirty="0"/>
                    </a:p>
                  </a:txBody>
                  <a:tcPr/>
                </a:tc>
                <a:tc>
                  <a:txBody>
                    <a:bodyPr/>
                    <a:lstStyle/>
                    <a:p>
                      <a:r>
                        <a:rPr lang="en-US" sz="2000" b="1" dirty="0" smtClean="0"/>
                        <a:t>10.2</a:t>
                      </a:r>
                      <a:endParaRPr lang="en-US" sz="2000" b="1" dirty="0"/>
                    </a:p>
                  </a:txBody>
                  <a:tcPr/>
                </a:tc>
              </a:tr>
              <a:tr h="983430">
                <a:tc>
                  <a:txBody>
                    <a:bodyPr/>
                    <a:lstStyle/>
                    <a:p>
                      <a:r>
                        <a:rPr lang="en-US" sz="2000" b="1" dirty="0" smtClean="0"/>
                        <a:t>Illinois</a:t>
                      </a:r>
                      <a:endParaRPr lang="en-US" sz="2000" b="1" dirty="0"/>
                    </a:p>
                  </a:txBody>
                  <a:tcPr/>
                </a:tc>
                <a:tc>
                  <a:txBody>
                    <a:bodyPr/>
                    <a:lstStyle/>
                    <a:p>
                      <a:r>
                        <a:rPr lang="en-US" sz="2000" b="1" dirty="0" smtClean="0"/>
                        <a:t>8.4</a:t>
                      </a:r>
                      <a:endParaRPr lang="en-US" sz="2000" b="1" dirty="0"/>
                    </a:p>
                  </a:txBody>
                  <a:tcPr/>
                </a:tc>
                <a:tc>
                  <a:txBody>
                    <a:bodyPr/>
                    <a:lstStyle/>
                    <a:p>
                      <a:r>
                        <a:rPr lang="en-US" sz="2000" b="1" dirty="0" smtClean="0"/>
                        <a:t>7.8</a:t>
                      </a:r>
                      <a:endParaRPr lang="en-US" sz="2000" b="1" dirty="0"/>
                    </a:p>
                  </a:txBody>
                  <a:tcPr/>
                </a:tc>
                <a:tc>
                  <a:txBody>
                    <a:bodyPr/>
                    <a:lstStyle/>
                    <a:p>
                      <a:r>
                        <a:rPr lang="en-US" sz="2000" b="1" dirty="0" smtClean="0"/>
                        <a:t>8.49</a:t>
                      </a:r>
                      <a:endParaRPr lang="en-US" sz="2000" b="1" dirty="0"/>
                    </a:p>
                  </a:txBody>
                  <a:tcPr/>
                </a:tc>
                <a:tc>
                  <a:txBody>
                    <a:bodyPr/>
                    <a:lstStyle/>
                    <a:p>
                      <a:r>
                        <a:rPr lang="en-US" sz="2000" b="1" dirty="0" smtClean="0"/>
                        <a:t>No</a:t>
                      </a:r>
                      <a:r>
                        <a:rPr lang="en-US" sz="2000" b="1" baseline="0" dirty="0" smtClean="0"/>
                        <a:t> Data</a:t>
                      </a:r>
                      <a:endParaRPr lang="en-US" sz="2000" b="1" dirty="0"/>
                    </a:p>
                  </a:txBody>
                  <a:tcPr/>
                </a:tc>
                <a:tc>
                  <a:txBody>
                    <a:bodyPr/>
                    <a:lstStyle/>
                    <a:p>
                      <a:r>
                        <a:rPr lang="en-US" sz="2000" b="1" dirty="0" smtClean="0"/>
                        <a:t>No Data</a:t>
                      </a:r>
                      <a:endParaRPr lang="en-US" sz="2000" b="1" dirty="0"/>
                    </a:p>
                  </a:txBody>
                  <a:tcPr/>
                </a:tc>
              </a:tr>
            </a:tbl>
          </a:graphicData>
        </a:graphic>
      </p:graphicFrame>
      <p:sp>
        <p:nvSpPr>
          <p:cNvPr id="5" name="TextBox 4"/>
          <p:cNvSpPr txBox="1"/>
          <p:nvPr/>
        </p:nvSpPr>
        <p:spPr>
          <a:xfrm>
            <a:off x="228600" y="1905000"/>
            <a:ext cx="8686800" cy="400110"/>
          </a:xfrm>
          <a:prstGeom prst="rect">
            <a:avLst/>
          </a:prstGeom>
          <a:noFill/>
        </p:spPr>
        <p:txBody>
          <a:bodyPr wrap="square" rtlCol="0">
            <a:spAutoFit/>
          </a:bodyPr>
          <a:lstStyle/>
          <a:p>
            <a:r>
              <a:rPr lang="en-US" sz="2000" b="1" dirty="0" smtClean="0"/>
              <a:t>Suicide </a:t>
            </a:r>
            <a:r>
              <a:rPr lang="en-US" sz="2000" b="1" dirty="0"/>
              <a:t>Rate per 100,000 population: 2005-2009</a:t>
            </a:r>
          </a:p>
        </p:txBody>
      </p:sp>
      <p:sp>
        <p:nvSpPr>
          <p:cNvPr id="6" name="TextBox 5"/>
          <p:cNvSpPr txBox="1"/>
          <p:nvPr/>
        </p:nvSpPr>
        <p:spPr>
          <a:xfrm>
            <a:off x="228600" y="5562600"/>
            <a:ext cx="7924800" cy="369332"/>
          </a:xfrm>
          <a:prstGeom prst="rect">
            <a:avLst/>
          </a:prstGeom>
          <a:noFill/>
        </p:spPr>
        <p:txBody>
          <a:bodyPr wrap="square" rtlCol="0">
            <a:spAutoFit/>
          </a:bodyPr>
          <a:lstStyle/>
          <a:p>
            <a:r>
              <a:rPr lang="en-US" dirty="0"/>
              <a:t>(Champaign-Urbana Public Health District [C-UPHD], 2011)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p>
            <a:pPr algn="ctr"/>
            <a:r>
              <a:rPr lang="en-US" dirty="0" smtClean="0"/>
              <a:t>Community Statistics</a:t>
            </a:r>
            <a:endParaRPr lang="en-US" dirty="0"/>
          </a:p>
        </p:txBody>
      </p:sp>
      <p:pic>
        <p:nvPicPr>
          <p:cNvPr id="5122" name="Picture 2"/>
          <p:cNvPicPr>
            <a:picLocks noChangeAspect="1" noChangeArrowheads="1"/>
          </p:cNvPicPr>
          <p:nvPr/>
        </p:nvPicPr>
        <p:blipFill>
          <a:blip r:embed="rId3" cstate="print"/>
          <a:srcRect t="22245"/>
          <a:stretch>
            <a:fillRect/>
          </a:stretch>
        </p:blipFill>
        <p:spPr bwMode="auto">
          <a:xfrm>
            <a:off x="762000" y="2438400"/>
            <a:ext cx="7815263" cy="3995778"/>
          </a:xfrm>
          <a:prstGeom prst="rect">
            <a:avLst/>
          </a:prstGeom>
          <a:noFill/>
          <a:ln w="9525">
            <a:noFill/>
            <a:miter lim="800000"/>
            <a:headEnd/>
            <a:tailEnd/>
          </a:ln>
        </p:spPr>
      </p:pic>
      <p:sp>
        <p:nvSpPr>
          <p:cNvPr id="4" name="TextBox 3"/>
          <p:cNvSpPr txBox="1"/>
          <p:nvPr/>
        </p:nvSpPr>
        <p:spPr>
          <a:xfrm>
            <a:off x="609600" y="1905000"/>
            <a:ext cx="8001000" cy="400110"/>
          </a:xfrm>
          <a:prstGeom prst="rect">
            <a:avLst/>
          </a:prstGeom>
          <a:noFill/>
        </p:spPr>
        <p:txBody>
          <a:bodyPr wrap="square" rtlCol="0">
            <a:spAutoFit/>
          </a:bodyPr>
          <a:lstStyle/>
          <a:p>
            <a:pPr algn="ctr"/>
            <a:r>
              <a:rPr lang="en-US" sz="2000" b="1" dirty="0" smtClean="0"/>
              <a:t>Suicide Rate per 100,000 population: 2005-2009</a:t>
            </a:r>
            <a:endParaRPr lang="en-US" sz="2000" b="1" dirty="0"/>
          </a:p>
        </p:txBody>
      </p:sp>
      <p:sp>
        <p:nvSpPr>
          <p:cNvPr id="5" name="TextBox 4"/>
          <p:cNvSpPr txBox="1"/>
          <p:nvPr/>
        </p:nvSpPr>
        <p:spPr>
          <a:xfrm>
            <a:off x="762000" y="6477000"/>
            <a:ext cx="7315200" cy="369332"/>
          </a:xfrm>
          <a:prstGeom prst="rect">
            <a:avLst/>
          </a:prstGeom>
          <a:noFill/>
        </p:spPr>
        <p:txBody>
          <a:bodyPr wrap="square" rtlCol="0">
            <a:spAutoFit/>
          </a:bodyPr>
          <a:lstStyle/>
          <a:p>
            <a:r>
              <a:rPr lang="en-US" dirty="0"/>
              <a:t>(Champaign-Urbana Public Health District [C-UPHD], 2011)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united states unemployment rate in champaign county il percent m nsa fed data"/>
          <p:cNvPicPr>
            <a:picLocks noChangeAspect="1" noChangeArrowheads="1"/>
          </p:cNvPicPr>
          <p:nvPr/>
        </p:nvPicPr>
        <p:blipFill>
          <a:blip r:embed="rId3" cstate="print"/>
          <a:srcRect/>
          <a:stretch>
            <a:fillRect/>
          </a:stretch>
        </p:blipFill>
        <p:spPr bwMode="auto">
          <a:xfrm>
            <a:off x="1905000" y="152400"/>
            <a:ext cx="6553200" cy="3276601"/>
          </a:xfrm>
          <a:prstGeom prst="rect">
            <a:avLst/>
          </a:prstGeom>
          <a:noFill/>
        </p:spPr>
      </p:pic>
      <p:pic>
        <p:nvPicPr>
          <p:cNvPr id="4" name="Picture 2"/>
          <p:cNvPicPr>
            <a:picLocks noChangeAspect="1" noChangeArrowheads="1"/>
          </p:cNvPicPr>
          <p:nvPr/>
        </p:nvPicPr>
        <p:blipFill>
          <a:blip r:embed="rId4" cstate="print"/>
          <a:srcRect t="22245"/>
          <a:stretch>
            <a:fillRect/>
          </a:stretch>
        </p:blipFill>
        <p:spPr bwMode="auto">
          <a:xfrm>
            <a:off x="2286000" y="3505200"/>
            <a:ext cx="5961522" cy="3352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lstStyle/>
          <a:p>
            <a:pPr algn="ctr"/>
            <a:r>
              <a:rPr lang="en-US" dirty="0" smtClean="0"/>
              <a:t>references</a:t>
            </a:r>
            <a:endParaRPr lang="en-US" dirty="0"/>
          </a:p>
        </p:txBody>
      </p:sp>
      <p:sp>
        <p:nvSpPr>
          <p:cNvPr id="3" name="TextBox 2"/>
          <p:cNvSpPr txBox="1"/>
          <p:nvPr/>
        </p:nvSpPr>
        <p:spPr>
          <a:xfrm>
            <a:off x="0" y="1828800"/>
            <a:ext cx="9144000" cy="5355312"/>
          </a:xfrm>
          <a:prstGeom prst="rect">
            <a:avLst/>
          </a:prstGeom>
          <a:noFill/>
        </p:spPr>
        <p:txBody>
          <a:bodyPr wrap="square" rtlCol="0">
            <a:spAutoFit/>
          </a:bodyPr>
          <a:lstStyle/>
          <a:p>
            <a:pPr hangingPunct="0"/>
            <a:r>
              <a:rPr lang="en-US" b="1" dirty="0" smtClean="0"/>
              <a:t>202 S. Art Bartell Road, Urbana, IL. (2012). Retrieved from 	http://www.mapquest.com/maps?address=202+Art+Bartell+Rd&amp;city=Urbana&amp;state	=</a:t>
            </a:r>
            <a:r>
              <a:rPr lang="en-US" b="1" dirty="0" err="1" smtClean="0"/>
              <a:t>IL&amp;zipcode</a:t>
            </a:r>
            <a:r>
              <a:rPr lang="en-US" b="1" dirty="0" smtClean="0"/>
              <a:t>=61802</a:t>
            </a:r>
          </a:p>
          <a:p>
            <a:pPr hangingPunct="0"/>
            <a:endParaRPr lang="en-US" b="1" dirty="0" smtClean="0"/>
          </a:p>
          <a:p>
            <a:pPr hangingPunct="0"/>
            <a:r>
              <a:rPr lang="en-US" b="1" dirty="0" smtClean="0"/>
              <a:t>Champaign County Coroner. (2006). Retrieved March 1, 2012, from 	http://www.co.champaign.il.us/Coroner/contacts.htm</a:t>
            </a:r>
          </a:p>
          <a:p>
            <a:pPr hangingPunct="0"/>
            <a:endParaRPr lang="en-US" b="1" dirty="0" smtClean="0"/>
          </a:p>
          <a:p>
            <a:pPr hangingPunct="0"/>
            <a:r>
              <a:rPr lang="en-US" b="1" dirty="0" smtClean="0"/>
              <a:t>Champaign County Coroner. (2012). Retrieved from 	http://champaigncountycoroner.net/contact.html</a:t>
            </a:r>
          </a:p>
          <a:p>
            <a:pPr hangingPunct="0"/>
            <a:endParaRPr lang="en-US" b="1" dirty="0" smtClean="0"/>
          </a:p>
          <a:p>
            <a:pPr hangingPunct="0"/>
            <a:r>
              <a:rPr lang="en-US" b="1" dirty="0" smtClean="0"/>
              <a:t>Champaign-Urbana Public Health District. (2011). </a:t>
            </a:r>
            <a:r>
              <a:rPr lang="en-US" b="1" i="1" dirty="0" smtClean="0"/>
              <a:t>Champaign county community health plan</a:t>
            </a:r>
            <a:r>
              <a:rPr lang="en-US" b="1" dirty="0" smtClean="0"/>
              <a:t> 	(IPLAN 2010-2015). Washington, DC: U.S. Government Printing Office.</a:t>
            </a:r>
          </a:p>
          <a:p>
            <a:pPr hangingPunct="0"/>
            <a:endParaRPr lang="en-US" b="1" dirty="0"/>
          </a:p>
          <a:p>
            <a:pPr hangingPunct="0"/>
            <a:r>
              <a:rPr lang="en-US" b="1" dirty="0" err="1"/>
              <a:t>Ditman</a:t>
            </a:r>
            <a:r>
              <a:rPr lang="en-US" b="1" dirty="0"/>
              <a:t>, T. (2012). County clerk, coroner to hold open house at new facility. Retrieved from </a:t>
            </a:r>
            <a:r>
              <a:rPr lang="en-US" b="1" dirty="0" smtClean="0"/>
              <a:t>	http</a:t>
            </a:r>
            <a:r>
              <a:rPr lang="en-US" b="1" dirty="0"/>
              <a:t>://</a:t>
            </a:r>
            <a:r>
              <a:rPr lang="en-US" b="1" dirty="0" smtClean="0"/>
              <a:t>www.news-gazette.com/news/politics-and-government/2012-02-20/county-	clerk-coroner-hold-open-house-new-facility.html</a:t>
            </a:r>
            <a:endParaRPr lang="en-US" b="1" dirty="0"/>
          </a:p>
          <a:p>
            <a:pPr hangingPunct="0"/>
            <a:endParaRPr lang="en-US" b="1" dirty="0" smtClean="0"/>
          </a:p>
          <a:p>
            <a:pPr hangingPunct="0"/>
            <a:endParaRPr lang="en-US" b="1" dirty="0" smtClean="0"/>
          </a:p>
          <a:p>
            <a:pPr hangingPunct="0"/>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lstStyle/>
          <a:p>
            <a:pPr algn="ctr"/>
            <a:r>
              <a:rPr lang="en-US" dirty="0" smtClean="0"/>
              <a:t>References</a:t>
            </a:r>
            <a:endParaRPr lang="en-US" dirty="0"/>
          </a:p>
        </p:txBody>
      </p:sp>
      <p:sp>
        <p:nvSpPr>
          <p:cNvPr id="3" name="TextBox 2"/>
          <p:cNvSpPr txBox="1"/>
          <p:nvPr/>
        </p:nvSpPr>
        <p:spPr>
          <a:xfrm>
            <a:off x="0" y="1752600"/>
            <a:ext cx="9144000" cy="4247317"/>
          </a:xfrm>
          <a:prstGeom prst="rect">
            <a:avLst/>
          </a:prstGeom>
          <a:noFill/>
        </p:spPr>
        <p:txBody>
          <a:bodyPr wrap="square" rtlCol="0">
            <a:spAutoFit/>
          </a:bodyPr>
          <a:lstStyle/>
          <a:p>
            <a:pPr hangingPunct="0"/>
            <a:r>
              <a:rPr lang="en-US" b="1" dirty="0"/>
              <a:t>Harkness, G. A., &amp; DeMarco, R. F. (2012). </a:t>
            </a:r>
            <a:r>
              <a:rPr lang="en-US" b="1" i="1" dirty="0"/>
              <a:t>Community and public health nursing: Evidence for </a:t>
            </a:r>
            <a:r>
              <a:rPr lang="en-US" b="1" i="1" dirty="0" smtClean="0"/>
              <a:t>	practice</a:t>
            </a:r>
            <a:r>
              <a:rPr lang="en-US" b="1" dirty="0"/>
              <a:t>. Philadelphia, PA: Lippincott Williams &amp; Wilkins</a:t>
            </a:r>
            <a:r>
              <a:rPr lang="en-US" b="1" dirty="0" smtClean="0"/>
              <a:t>.</a:t>
            </a:r>
          </a:p>
          <a:p>
            <a:pPr hangingPunct="0"/>
            <a:endParaRPr lang="en-US" b="1" dirty="0"/>
          </a:p>
          <a:p>
            <a:pPr hangingPunct="0"/>
            <a:r>
              <a:rPr lang="en-US" b="1" dirty="0" err="1"/>
              <a:t>Northrup</a:t>
            </a:r>
            <a:r>
              <a:rPr lang="en-US" b="1" dirty="0"/>
              <a:t>, D. (2006). Champaign County Coroner. Retrieved from </a:t>
            </a:r>
            <a:r>
              <a:rPr lang="en-US" b="1" dirty="0" smtClean="0"/>
              <a:t>	http</a:t>
            </a:r>
            <a:r>
              <a:rPr lang="en-US" b="1" dirty="0"/>
              <a:t>://</a:t>
            </a:r>
            <a:r>
              <a:rPr lang="en-US" b="1" dirty="0" smtClean="0"/>
              <a:t>www.co.champaign.il.us/coroner.htm</a:t>
            </a:r>
          </a:p>
          <a:p>
            <a:pPr hangingPunct="0"/>
            <a:endParaRPr lang="en-US" b="1" dirty="0"/>
          </a:p>
          <a:p>
            <a:pPr hangingPunct="0"/>
            <a:r>
              <a:rPr lang="en-US" b="1" dirty="0"/>
              <a:t>Rhodes, K. (2011, June). Coroner’s office receives recognition. </a:t>
            </a:r>
            <a:r>
              <a:rPr lang="en-US" b="1" i="1" dirty="0"/>
              <a:t>Champaign County’s Insider</a:t>
            </a:r>
            <a:r>
              <a:rPr lang="en-US" b="1" dirty="0"/>
              <a:t>, </a:t>
            </a:r>
            <a:r>
              <a:rPr lang="en-US" b="1" dirty="0" smtClean="0"/>
              <a:t>	</a:t>
            </a:r>
            <a:r>
              <a:rPr lang="en-US" b="1" i="1" dirty="0" smtClean="0"/>
              <a:t>6</a:t>
            </a:r>
            <a:r>
              <a:rPr lang="en-US" b="1" dirty="0" smtClean="0"/>
              <a:t>(3</a:t>
            </a:r>
            <a:r>
              <a:rPr lang="en-US" b="1" dirty="0"/>
              <a:t>), 2. Retrieved from </a:t>
            </a:r>
            <a:r>
              <a:rPr lang="en-US" b="1" dirty="0" smtClean="0"/>
              <a:t>	http</a:t>
            </a:r>
            <a:r>
              <a:rPr lang="en-US" b="1" dirty="0"/>
              <a:t>://</a:t>
            </a:r>
            <a:r>
              <a:rPr lang="en-US" b="1" dirty="0" smtClean="0"/>
              <a:t>www.co.champaign.il.us/newsletter/20110601insider.pdf</a:t>
            </a:r>
          </a:p>
          <a:p>
            <a:pPr hangingPunct="0"/>
            <a:endParaRPr lang="en-US" b="1" dirty="0"/>
          </a:p>
          <a:p>
            <a:pPr hangingPunct="0"/>
            <a:r>
              <a:rPr lang="en-US" b="1" dirty="0"/>
              <a:t>Taylor, C. R., Lillis, C., LeMone, P., &amp; Lynn, P. (2011).</a:t>
            </a:r>
            <a:r>
              <a:rPr lang="en-US" b="1" i="1" dirty="0"/>
              <a:t>Fundamental of nursing: The art and </a:t>
            </a:r>
            <a:r>
              <a:rPr lang="en-US" b="1" i="1" dirty="0" smtClean="0"/>
              <a:t>	science </a:t>
            </a:r>
            <a:r>
              <a:rPr lang="en-US" b="1" i="1" dirty="0"/>
              <a:t>of nursing care </a:t>
            </a:r>
            <a:r>
              <a:rPr lang="en-US" b="1" dirty="0"/>
              <a:t>(7th ed.). Philadelphia, PA: Lippincott Williams &amp; Wilkins</a:t>
            </a:r>
            <a:r>
              <a:rPr lang="en-US" b="1" dirty="0" smtClean="0"/>
              <a:t>.</a:t>
            </a:r>
          </a:p>
          <a:p>
            <a:pPr hangingPunct="0"/>
            <a:endParaRPr lang="en-US" b="1" dirty="0"/>
          </a:p>
          <a:p>
            <a:pPr hangingPunct="0"/>
            <a:r>
              <a:rPr lang="en-US" b="1" dirty="0"/>
              <a:t>U.S. Census Bureau. (2012). </a:t>
            </a:r>
            <a:r>
              <a:rPr lang="en-US" b="1" i="1" dirty="0"/>
              <a:t>Champaign County </a:t>
            </a:r>
            <a:r>
              <a:rPr lang="en-US" b="1" i="1" dirty="0" err="1"/>
              <a:t>Illlinois</a:t>
            </a:r>
            <a:r>
              <a:rPr lang="en-US" b="1" i="1" dirty="0"/>
              <a:t>- State &amp; County </a:t>
            </a:r>
            <a:r>
              <a:rPr lang="en-US" b="1" i="1" dirty="0" err="1"/>
              <a:t>QuickFacts</a:t>
            </a:r>
            <a:r>
              <a:rPr lang="en-US" b="1" dirty="0"/>
              <a:t> [Data file]. </a:t>
            </a:r>
            <a:r>
              <a:rPr lang="en-US" b="1" dirty="0" smtClean="0"/>
              <a:t>	Retrieved </a:t>
            </a:r>
            <a:r>
              <a:rPr lang="en-US" b="1" dirty="0"/>
              <a:t>from http://quickfacts.census.gov/qfd/states/17/17019.html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normAutofit fontScale="90000"/>
          </a:bodyPr>
          <a:lstStyle/>
          <a:p>
            <a:pPr algn="ctr"/>
            <a:r>
              <a:rPr lang="en-US" dirty="0" smtClean="0"/>
              <a:t>Introduction of Aggregate &amp; Community</a:t>
            </a:r>
            <a:endParaRPr lang="en-US" dirty="0"/>
          </a:p>
        </p:txBody>
      </p:sp>
      <p:sp>
        <p:nvSpPr>
          <p:cNvPr id="3" name="Content Placeholder 2"/>
          <p:cNvSpPr>
            <a:spLocks noGrp="1"/>
          </p:cNvSpPr>
          <p:nvPr>
            <p:ph idx="1"/>
          </p:nvPr>
        </p:nvSpPr>
        <p:spPr/>
        <p:txBody>
          <a:bodyPr/>
          <a:lstStyle/>
          <a:p>
            <a:r>
              <a:rPr lang="en-US" sz="2400" b="1" dirty="0" smtClean="0"/>
              <a:t>Aggregate:</a:t>
            </a:r>
          </a:p>
          <a:p>
            <a:pPr lvl="1"/>
            <a:r>
              <a:rPr lang="en-US" dirty="0" smtClean="0"/>
              <a:t>Employees of the Champaign County Coroner’s Office</a:t>
            </a:r>
          </a:p>
          <a:p>
            <a:r>
              <a:rPr lang="en-US" sz="2400" b="1" dirty="0" smtClean="0"/>
              <a:t>Community:</a:t>
            </a:r>
          </a:p>
          <a:p>
            <a:pPr lvl="1"/>
            <a:r>
              <a:rPr lang="en-US" dirty="0" smtClean="0"/>
              <a:t>The population of Champaign County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Windshield Survey Results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sp>
        <p:nvSpPr>
          <p:cNvPr id="5" name="Title 4"/>
          <p:cNvSpPr>
            <a:spLocks noGrp="1"/>
          </p:cNvSpPr>
          <p:nvPr>
            <p:ph type="ctrTitle"/>
          </p:nvPr>
        </p:nvSpPr>
        <p:spPr/>
        <p:txBody>
          <a:bodyPr/>
          <a:lstStyle/>
          <a:p>
            <a:endParaRPr lang="en-US" dirty="0"/>
          </a:p>
        </p:txBody>
      </p:sp>
      <p:pic>
        <p:nvPicPr>
          <p:cNvPr id="1026" name="Picture 2" descr="C:\Users\Nick&amp;Jess\Pictures\2012-03-03\042.JPG"/>
          <p:cNvPicPr>
            <a:picLocks noGrp="1" noChangeAspect="1" noChangeArrowheads="1"/>
          </p:cNvPicPr>
          <p:nvPr>
            <p:ph idx="4294967295"/>
          </p:nvPr>
        </p:nvPicPr>
        <p:blipFill>
          <a:blip r:embed="rId3" cstate="print">
            <a:lum contrast="40000"/>
          </a:blip>
          <a:srcRect/>
          <a:stretch>
            <a:fillRect/>
          </a:stretch>
        </p:blipFill>
        <p:spPr bwMode="auto">
          <a:xfrm>
            <a:off x="0" y="1588"/>
            <a:ext cx="9144000" cy="6856412"/>
          </a:xfrm>
          <a:prstGeom prst="rect">
            <a:avLst/>
          </a:prstGeom>
          <a:noFill/>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ck&amp;Jess\Pictures\2012-03-03\044.JPG"/>
          <p:cNvPicPr>
            <a:picLocks noChangeAspect="1" noChangeArrowheads="1"/>
          </p:cNvPicPr>
          <p:nvPr/>
        </p:nvPicPr>
        <p:blipFill>
          <a:blip r:embed="rId3" cstate="print">
            <a:lum contrast="40000"/>
          </a:blip>
          <a:srcRect/>
          <a:stretch>
            <a:fillRect/>
          </a:stretch>
        </p:blipFill>
        <p:spPr bwMode="auto">
          <a:xfrm>
            <a:off x="0" y="0"/>
            <a:ext cx="9144000" cy="6858000"/>
          </a:xfrm>
          <a:prstGeom prst="rect">
            <a:avLst/>
          </a:prstGeom>
          <a:noFill/>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normAutofit fontScale="90000"/>
          </a:bodyPr>
          <a:lstStyle/>
          <a:p>
            <a:pPr algn="ctr"/>
            <a:r>
              <a:rPr lang="en-US" dirty="0" smtClean="0"/>
              <a:t>Windshield Survey Components</a:t>
            </a:r>
            <a:endParaRPr lang="en-US" dirty="0"/>
          </a:p>
        </p:txBody>
      </p:sp>
      <p:sp>
        <p:nvSpPr>
          <p:cNvPr id="3" name="Content Placeholder 2"/>
          <p:cNvSpPr>
            <a:spLocks noGrp="1"/>
          </p:cNvSpPr>
          <p:nvPr>
            <p:ph idx="1"/>
          </p:nvPr>
        </p:nvSpPr>
        <p:spPr>
          <a:xfrm>
            <a:off x="2438400" y="2743200"/>
            <a:ext cx="6248400" cy="3382963"/>
          </a:xfrm>
        </p:spPr>
        <p:txBody>
          <a:bodyPr>
            <a:normAutofit/>
          </a:bodyPr>
          <a:lstStyle/>
          <a:p>
            <a:r>
              <a:rPr lang="en-US" sz="2400" b="1" dirty="0" smtClean="0"/>
              <a:t>People</a:t>
            </a:r>
          </a:p>
          <a:p>
            <a:r>
              <a:rPr lang="en-US" sz="2400" b="1" dirty="0" smtClean="0"/>
              <a:t>Place</a:t>
            </a:r>
          </a:p>
          <a:p>
            <a:r>
              <a:rPr lang="en-US" sz="2400" b="1" dirty="0" smtClean="0"/>
              <a:t>Social Systems</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Nick&amp;Jess\Pictures\2012-03-03\046.JPG"/>
          <p:cNvPicPr>
            <a:picLocks noChangeAspect="1" noChangeArrowheads="1"/>
          </p:cNvPicPr>
          <p:nvPr/>
        </p:nvPicPr>
        <p:blipFill>
          <a:blip r:embed="rId3" cstate="print">
            <a:lum contrast="40000"/>
          </a:blip>
          <a:srcRect l="7217" t="8420" r="1673" b="20613"/>
          <a:stretch>
            <a:fillRect/>
          </a:stretch>
        </p:blipFill>
        <p:spPr bwMode="auto">
          <a:xfrm>
            <a:off x="0" y="1"/>
            <a:ext cx="9144000" cy="6858000"/>
          </a:xfrm>
          <a:prstGeom prst="rect">
            <a:avLst/>
          </a:prstGeom>
          <a:noFill/>
          <a:effectLst>
            <a:softEdge rad="63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lstStyle/>
          <a:p>
            <a:pPr algn="ctr"/>
            <a:r>
              <a:rPr lang="en-US" dirty="0" smtClean="0"/>
              <a:t>Potential Problem Areas</a:t>
            </a:r>
            <a:endParaRPr lang="en-US" dirty="0"/>
          </a:p>
        </p:txBody>
      </p:sp>
      <p:sp>
        <p:nvSpPr>
          <p:cNvPr id="3" name="Content Placeholder 2"/>
          <p:cNvSpPr>
            <a:spLocks noGrp="1"/>
          </p:cNvSpPr>
          <p:nvPr>
            <p:ph idx="1"/>
          </p:nvPr>
        </p:nvSpPr>
        <p:spPr>
          <a:xfrm>
            <a:off x="1981200" y="2286000"/>
            <a:ext cx="6705600" cy="3840163"/>
          </a:xfrm>
        </p:spPr>
        <p:txBody>
          <a:bodyPr/>
          <a:lstStyle/>
          <a:p>
            <a:r>
              <a:rPr lang="en-US" sz="2400" b="1" dirty="0" smtClean="0"/>
              <a:t>Isolated Location</a:t>
            </a:r>
          </a:p>
          <a:p>
            <a:r>
              <a:rPr lang="en-US" sz="2400" b="1" dirty="0" smtClean="0"/>
              <a:t>Social Threats</a:t>
            </a:r>
          </a:p>
          <a:p>
            <a:r>
              <a:rPr lang="en-US" sz="2400" b="1" dirty="0" smtClean="0"/>
              <a:t>Environmental Threats</a:t>
            </a:r>
            <a:endParaRPr lang="en-US" sz="2400" b="1" dirty="0" smtClean="0"/>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819400"/>
            <a:ext cx="7239000" cy="1219200"/>
          </a:xfrm>
        </p:spPr>
        <p:txBody>
          <a:bodyPr/>
          <a:lstStyle/>
          <a:p>
            <a:pPr algn="ctr"/>
            <a:r>
              <a:rPr lang="en-US" dirty="0" smtClean="0"/>
              <a:t>Assessment of the Champaign Coroner’s Office</a:t>
            </a:r>
            <a:endParaRPr lang="en-US" dirty="0"/>
          </a:p>
        </p:txBody>
      </p:sp>
    </p:spTree>
  </p:cSld>
  <p:clrMapOvr>
    <a:masterClrMapping/>
  </p:clrMapOvr>
</p:sld>
</file>

<file path=ppt/theme/theme1.xml><?xml version="1.0" encoding="utf-8"?>
<a:theme xmlns:a="http://schemas.openxmlformats.org/drawingml/2006/main" name="Mod">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457</TotalTime>
  <Words>2629</Words>
  <Application>Microsoft Office PowerPoint</Application>
  <PresentationFormat>On-screen Show (4:3)</PresentationFormat>
  <Paragraphs>150</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vt:lpstr>
      <vt:lpstr>Windshield survey:  The Champaign County Coroner’s Office</vt:lpstr>
      <vt:lpstr>Introduction of Aggregate &amp; Community</vt:lpstr>
      <vt:lpstr>Windshield Survey Results</vt:lpstr>
      <vt:lpstr>Slide 4</vt:lpstr>
      <vt:lpstr>Slide 5</vt:lpstr>
      <vt:lpstr>Windshield Survey Components</vt:lpstr>
      <vt:lpstr>Slide 7</vt:lpstr>
      <vt:lpstr>Potential Problem Areas</vt:lpstr>
      <vt:lpstr>Assessment of the Champaign Coroner’s Office</vt:lpstr>
      <vt:lpstr>Champaign Coroner’s Office</vt:lpstr>
      <vt:lpstr>Community Recognition</vt:lpstr>
      <vt:lpstr>Community Statistics</vt:lpstr>
      <vt:lpstr>Relevance of the Data Gap</vt:lpstr>
      <vt:lpstr>Community Statistics</vt:lpstr>
      <vt:lpstr>Community Statistics</vt:lpstr>
      <vt:lpstr>Slide 16</vt:lpstr>
      <vt:lpstr>references</vt:lpstr>
      <vt:lpstr>References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Windshield survey:  The Champaign County Coroner’s Office</dc:title>
  <dc:creator>Nick&amp;Jess</dc:creator>
  <cp:lastModifiedBy>Nick&amp;Jess</cp:lastModifiedBy>
  <cp:revision>25</cp:revision>
  <dcterms:created xsi:type="dcterms:W3CDTF">2012-03-03T18:15:30Z</dcterms:created>
  <dcterms:modified xsi:type="dcterms:W3CDTF">2012-03-04T01:52:59Z</dcterms:modified>
</cp:coreProperties>
</file>