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6E3693-5D4D-4FC8-8C40-2DF72AAF9E57}" type="datetimeFigureOut">
              <a:rPr lang="en-US" smtClean="0"/>
              <a:t>4/15/2012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18995-0D86-436D-BD97-4045D63DB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360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18995-0D86-436D-BD97-4045D63DBDB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626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602C-076C-43D6-B38F-BABA6FAD4B1C}" type="datetimeFigureOut">
              <a:rPr lang="en-US" smtClean="0"/>
              <a:t>4/15/2012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8A28-06AF-4F3D-AB60-380A846489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742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602C-076C-43D6-B38F-BABA6FAD4B1C}" type="datetimeFigureOut">
              <a:rPr lang="en-US" smtClean="0"/>
              <a:t>4/15/2012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8A28-06AF-4F3D-AB60-380A846489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887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602C-076C-43D6-B38F-BABA6FAD4B1C}" type="datetimeFigureOut">
              <a:rPr lang="en-US" smtClean="0"/>
              <a:t>4/15/2012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8A28-06AF-4F3D-AB60-380A846489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15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602C-076C-43D6-B38F-BABA6FAD4B1C}" type="datetimeFigureOut">
              <a:rPr lang="en-US" smtClean="0"/>
              <a:t>4/15/2012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8A28-06AF-4F3D-AB60-380A846489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161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602C-076C-43D6-B38F-BABA6FAD4B1C}" type="datetimeFigureOut">
              <a:rPr lang="en-US" smtClean="0"/>
              <a:t>4/15/2012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8A28-06AF-4F3D-AB60-380A846489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317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602C-076C-43D6-B38F-BABA6FAD4B1C}" type="datetimeFigureOut">
              <a:rPr lang="en-US" smtClean="0"/>
              <a:t>4/15/2012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8A28-06AF-4F3D-AB60-380A846489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710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602C-076C-43D6-B38F-BABA6FAD4B1C}" type="datetimeFigureOut">
              <a:rPr lang="en-US" smtClean="0"/>
              <a:t>4/15/2012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8A28-06AF-4F3D-AB60-380A846489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23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602C-076C-43D6-B38F-BABA6FAD4B1C}" type="datetimeFigureOut">
              <a:rPr lang="en-US" smtClean="0"/>
              <a:t>4/15/2012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8A28-06AF-4F3D-AB60-380A846489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465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602C-076C-43D6-B38F-BABA6FAD4B1C}" type="datetimeFigureOut">
              <a:rPr lang="en-US" smtClean="0"/>
              <a:t>4/15/2012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8A28-06AF-4F3D-AB60-380A846489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684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602C-076C-43D6-B38F-BABA6FAD4B1C}" type="datetimeFigureOut">
              <a:rPr lang="en-US" smtClean="0"/>
              <a:t>4/15/2012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8A28-06AF-4F3D-AB60-380A846489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442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602C-076C-43D6-B38F-BABA6FAD4B1C}" type="datetimeFigureOut">
              <a:rPr lang="en-US" smtClean="0"/>
              <a:t>4/15/2012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8A28-06AF-4F3D-AB60-380A846489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601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602C-076C-43D6-B38F-BABA6FAD4B1C}" type="datetimeFigureOut">
              <a:rPr lang="en-US" smtClean="0"/>
              <a:t>4/15/2012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88A28-06AF-4F3D-AB60-380A846489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480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ajcc.aacnjournals.org/content/13/6/448.full" TargetMode="External"/><Relationship Id="rId2" Type="http://schemas.openxmlformats.org/officeDocument/2006/relationships/hyperlink" Target="http://currentnursing.com/nursing_theory/Patricia_Benner_From_Novice_to_Expert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ursingworld.org/MainMenuCategories/ANAMarketplace/ANAPeriodicals/OJIN/TableofContents/Vol152010/No3-Sept-2010/Articles-Previously-Topic/Improving-Quality-and-Patient-Safety-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524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What Does Benner’s Theory Mean to Nursing?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752600"/>
            <a:ext cx="7924800" cy="4876800"/>
          </a:xfrm>
        </p:spPr>
        <p:txBody>
          <a:bodyPr>
            <a:normAutofit fontScale="55000" lnSpcReduction="20000"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5100" u="sng" dirty="0" smtClean="0">
                <a:solidFill>
                  <a:schemeClr val="tx1"/>
                </a:solidFill>
              </a:rPr>
              <a:t>Novice to Advanced Beginner </a:t>
            </a:r>
          </a:p>
          <a:p>
            <a:pPr marL="1143000" lvl="1" indent="-685800" algn="l">
              <a:buFont typeface="Wingdings" pitchFamily="2" charset="2"/>
              <a:buChar char="Ø"/>
            </a:pPr>
            <a:r>
              <a:rPr lang="en-US" sz="5100" dirty="0" smtClean="0">
                <a:solidFill>
                  <a:schemeClr val="tx1"/>
                </a:solidFill>
              </a:rPr>
              <a:t>Start out as Novice, Graduate as Advance Beginner, back to Novice</a:t>
            </a:r>
          </a:p>
          <a:p>
            <a:pPr lvl="1" algn="l"/>
            <a:endParaRPr lang="en-US" dirty="0" smtClean="0"/>
          </a:p>
          <a:p>
            <a:pPr marL="457200" indent="-457200" algn="l">
              <a:buFont typeface="Arial" pitchFamily="34" charset="0"/>
              <a:buChar char="•"/>
            </a:pPr>
            <a:endParaRPr lang="en-US" dirty="0"/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5100" u="sng" dirty="0" smtClean="0">
                <a:solidFill>
                  <a:schemeClr val="tx1"/>
                </a:solidFill>
              </a:rPr>
              <a:t>Novice Nurse</a:t>
            </a:r>
          </a:p>
          <a:p>
            <a:pPr marL="1143000" lvl="1" indent="-685800" algn="l">
              <a:buFont typeface="Wingdings" pitchFamily="2" charset="2"/>
              <a:buChar char="Ø"/>
            </a:pPr>
            <a:r>
              <a:rPr lang="en-US" sz="5100" dirty="0" smtClean="0">
                <a:solidFill>
                  <a:schemeClr val="tx1"/>
                </a:solidFill>
              </a:rPr>
              <a:t>Focus on task at hand, lack critical thinking, prioritization, and determining interventions</a:t>
            </a:r>
          </a:p>
          <a:p>
            <a:pPr lvl="1" algn="l"/>
            <a:endParaRPr lang="en-US" dirty="0" smtClean="0"/>
          </a:p>
          <a:p>
            <a:pPr algn="l"/>
            <a:endParaRPr lang="en-US" sz="5100" dirty="0" smtClean="0"/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5100" u="sng" dirty="0" smtClean="0">
                <a:solidFill>
                  <a:schemeClr val="tx1"/>
                </a:solidFill>
              </a:rPr>
              <a:t>Advanced Beginner Nurse</a:t>
            </a:r>
          </a:p>
          <a:p>
            <a:pPr marL="1143000" lvl="1" indent="-685800" algn="l">
              <a:buFont typeface="Wingdings" pitchFamily="2" charset="2"/>
              <a:buChar char="Ø"/>
            </a:pPr>
            <a:r>
              <a:rPr lang="en-US" sz="5100" dirty="0" smtClean="0">
                <a:solidFill>
                  <a:schemeClr val="tx1"/>
                </a:solidFill>
              </a:rPr>
              <a:t>Recognize recurring patterns of care, start making clinical judgment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en-US" dirty="0" smtClean="0"/>
          </a:p>
          <a:p>
            <a:pPr marL="457200" indent="-457200" algn="l">
              <a:buFont typeface="Arial" pitchFamily="34" charset="0"/>
              <a:buChar char="•"/>
            </a:pPr>
            <a:endParaRPr lang="en-US" dirty="0"/>
          </a:p>
          <a:p>
            <a:pPr algn="l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69986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152401"/>
            <a:ext cx="8763000" cy="7386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en-US" sz="2800" u="sng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u="sng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u="sng" dirty="0" smtClean="0"/>
              <a:t>Competent Nurse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800" dirty="0" smtClean="0"/>
              <a:t>Organizes, plans, differentiates, and coordinates multiple tasks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800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u="sng" dirty="0" smtClean="0"/>
              <a:t>Proficient Nurse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800" dirty="0" smtClean="0"/>
              <a:t>See’s overall picture, speedy, flexible and understanding</a:t>
            </a:r>
          </a:p>
          <a:p>
            <a:pPr lvl="1"/>
            <a:endParaRPr lang="en-US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u="sng" dirty="0" smtClean="0"/>
              <a:t>Expert Nurse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800" dirty="0" smtClean="0"/>
              <a:t>Quick to solve problems, intuition and critical thinking skills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en-US" sz="2800" dirty="0"/>
          </a:p>
          <a:p>
            <a:pPr lvl="1"/>
            <a:endParaRPr lang="en-US" sz="2800" dirty="0" smtClean="0"/>
          </a:p>
          <a:p>
            <a:pPr lvl="1"/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795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2209799"/>
          </a:xfrm>
        </p:spPr>
        <p:txBody>
          <a:bodyPr>
            <a:normAutofit fontScale="92500"/>
          </a:bodyPr>
          <a:lstStyle/>
          <a:p>
            <a:r>
              <a:rPr lang="en-US" sz="3000" u="sng" dirty="0" smtClean="0"/>
              <a:t>Pattern recognition to advancement through stages</a:t>
            </a:r>
          </a:p>
          <a:p>
            <a:pPr lvl="1">
              <a:buFont typeface="Wingdings" pitchFamily="2" charset="2"/>
              <a:buChar char="Ø"/>
            </a:pPr>
            <a:r>
              <a:rPr lang="en-US" sz="3000" dirty="0" smtClean="0"/>
              <a:t>Expert Nurses mentor other nurses</a:t>
            </a:r>
          </a:p>
          <a:p>
            <a:pPr lvl="1">
              <a:buFont typeface="Wingdings" pitchFamily="2" charset="2"/>
              <a:buChar char="Ø"/>
            </a:pPr>
            <a:r>
              <a:rPr lang="en-US" sz="3000" dirty="0" smtClean="0"/>
              <a:t>Textbooks cannot teach mastery of skills, experience can</a:t>
            </a:r>
          </a:p>
          <a:p>
            <a:pPr lvl="1"/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2434029"/>
            <a:ext cx="81035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u="sng" dirty="0" smtClean="0"/>
              <a:t>Transition Shock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800" dirty="0" smtClean="0"/>
              <a:t>New Graduates “buddied” for 2 shifts, let go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800" dirty="0" smtClean="0"/>
              <a:t>Mentoring builds knowledge and confidence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800" dirty="0" smtClean="0"/>
              <a:t>Flexibility, efficacy, better patient care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4419600"/>
            <a:ext cx="8001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u="sng" dirty="0" smtClean="0"/>
              <a:t>Retirement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2800" dirty="0" smtClean="0"/>
              <a:t>Expert nurses leaving field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2800" dirty="0" smtClean="0"/>
              <a:t>Why does it matter to nursing?</a:t>
            </a:r>
          </a:p>
        </p:txBody>
      </p:sp>
    </p:spTree>
    <p:extLst>
      <p:ext uri="{BB962C8B-B14F-4D97-AF65-F5344CB8AC3E}">
        <p14:creationId xmlns:p14="http://schemas.microsoft.com/office/powerpoint/2010/main" val="4294249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" y="152400"/>
            <a:ext cx="8915400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What Does All This Mean To Nursing?</a:t>
            </a:r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1066800"/>
            <a:ext cx="8382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en-US" sz="2800" u="sng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u="sng" dirty="0" smtClean="0"/>
              <a:t>Lifelong Learning 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800" dirty="0" smtClean="0"/>
              <a:t>We never stop learning, and the more knowledge, and experience= better patient care</a:t>
            </a:r>
          </a:p>
          <a:p>
            <a:pPr lvl="1"/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u="sng" dirty="0" smtClean="0"/>
              <a:t>Importance of remembering where we started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800" dirty="0" smtClean="0"/>
              <a:t>How difficult it was at first, how it felt</a:t>
            </a:r>
          </a:p>
          <a:p>
            <a:pPr lvl="1"/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u="sng" dirty="0" smtClean="0"/>
              <a:t>Implementing Mentoring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800" dirty="0" smtClean="0"/>
              <a:t>Allows for sharing of knowledge, experience, and growth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33515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 dirty="0" smtClean="0">
                <a:hlinkClick r:id="rId2"/>
              </a:rPr>
              <a:t>http://currentnursing.com/nursing_theory/Patricia_Benner_From_Novice_to_Expert.html</a:t>
            </a:r>
            <a:r>
              <a:rPr lang="en-US" sz="2000" dirty="0" smtClean="0"/>
              <a:t>. From Novice to Expert. (</a:t>
            </a:r>
            <a:r>
              <a:rPr lang="en-US" sz="2000" dirty="0" err="1" smtClean="0"/>
              <a:t>september</a:t>
            </a:r>
            <a:r>
              <a:rPr lang="en-US" sz="2000" dirty="0" smtClean="0"/>
              <a:t> 2011)</a:t>
            </a:r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Brown, C. &amp; </a:t>
            </a:r>
            <a:r>
              <a:rPr lang="en-US" sz="2000" dirty="0" err="1" smtClean="0"/>
              <a:t>Dracup</a:t>
            </a:r>
            <a:r>
              <a:rPr lang="en-US" sz="2000" dirty="0" smtClean="0"/>
              <a:t>, K. (2004). From Novice to Expert to Mentor: Shaping The Future. </a:t>
            </a:r>
            <a:r>
              <a:rPr lang="en-US" sz="2000" i="1" dirty="0" smtClean="0"/>
              <a:t>AJCC</a:t>
            </a:r>
            <a:r>
              <a:rPr lang="en-US" sz="2000" dirty="0" smtClean="0"/>
              <a:t>    Retrieved From: </a:t>
            </a:r>
            <a:r>
              <a:rPr lang="en-US" sz="2000" dirty="0" smtClean="0">
                <a:hlinkClick r:id="rId3"/>
              </a:rPr>
              <a:t>http://ajcc.aacnjournals.org/content/13/6/448.full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 err="1" smtClean="0"/>
              <a:t>Hill,K</a:t>
            </a:r>
            <a:r>
              <a:rPr lang="en-US" sz="2000" dirty="0" smtClean="0"/>
              <a:t>. (2010). Improving Quality and Patient Safety by Retaining Nursing Expertise. </a:t>
            </a:r>
            <a:r>
              <a:rPr lang="en-US" sz="2000" i="1" dirty="0" smtClean="0"/>
              <a:t>OJIN    Retrieved From: </a:t>
            </a:r>
            <a:r>
              <a:rPr lang="en-US" sz="2000" i="1" dirty="0" smtClean="0">
                <a:hlinkClick r:id="rId4"/>
              </a:rPr>
              <a:t>http://www.nursingworld.org/MainMenuCategories/ANAMarketplace/ANAPeriodicals/OJIN/TableofContents/Vol152010/No3-Sept-2010/Articles-Previously-Topic/Improving-Quality-and-Patient-Safety-.html</a:t>
            </a:r>
            <a:endParaRPr lang="en-US" sz="2000" i="1" dirty="0" smtClean="0"/>
          </a:p>
          <a:p>
            <a:endParaRPr lang="en-US" sz="2000" i="1" dirty="0"/>
          </a:p>
          <a:p>
            <a:r>
              <a:rPr lang="en-US" sz="2000" dirty="0" err="1" smtClean="0"/>
              <a:t>Duchscher,J</a:t>
            </a:r>
            <a:r>
              <a:rPr lang="en-US" sz="2000" dirty="0" smtClean="0"/>
              <a:t>. (2008). Transition Shock: The initial Stage of role adaptation for newly graduated Registered Nurses.</a:t>
            </a:r>
            <a:r>
              <a:rPr lang="en-US" sz="2000" i="1" dirty="0" smtClean="0"/>
              <a:t> JAN.  Retrieved From: http://www.letthelearningbegin.com/documents/pdfs/shock.pdf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3467312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298</Words>
  <Application>Microsoft Office PowerPoint</Application>
  <PresentationFormat>On-screen Show (4:3)</PresentationFormat>
  <Paragraphs>65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What Does Benner’s Theory Mean to Nursing?</vt:lpstr>
      <vt:lpstr>PowerPoint Presentation</vt:lpstr>
      <vt:lpstr>PowerPoint Presentation</vt:lpstr>
      <vt:lpstr>PowerPoint Presentation</vt:lpstr>
      <vt:lpstr>resources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Benner’s Theory Mean to Nursing?</dc:title>
  <dc:creator>Hannah</dc:creator>
  <cp:lastModifiedBy>Hannah</cp:lastModifiedBy>
  <cp:revision>14</cp:revision>
  <dcterms:created xsi:type="dcterms:W3CDTF">2012-04-15T19:28:43Z</dcterms:created>
  <dcterms:modified xsi:type="dcterms:W3CDTF">2012-04-15T23:27:05Z</dcterms:modified>
</cp:coreProperties>
</file>