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52"/>
  </p:notesMasterIdLst>
  <p:sldIdLst>
    <p:sldId id="256" r:id="rId3"/>
    <p:sldId id="257" r:id="rId4"/>
    <p:sldId id="259" r:id="rId5"/>
    <p:sldId id="273" r:id="rId6"/>
    <p:sldId id="260" r:id="rId7"/>
    <p:sldId id="261" r:id="rId8"/>
    <p:sldId id="262" r:id="rId9"/>
    <p:sldId id="263" r:id="rId10"/>
    <p:sldId id="264" r:id="rId11"/>
    <p:sldId id="265" r:id="rId12"/>
    <p:sldId id="266" r:id="rId13"/>
    <p:sldId id="274" r:id="rId14"/>
    <p:sldId id="267" r:id="rId15"/>
    <p:sldId id="268" r:id="rId16"/>
    <p:sldId id="269" r:id="rId17"/>
    <p:sldId id="270" r:id="rId18"/>
    <p:sldId id="271" r:id="rId19"/>
    <p:sldId id="272" r:id="rId20"/>
    <p:sldId id="29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4" r:id="rId40"/>
    <p:sldId id="295" r:id="rId41"/>
    <p:sldId id="297" r:id="rId42"/>
    <p:sldId id="298" r:id="rId43"/>
    <p:sldId id="299" r:id="rId44"/>
    <p:sldId id="300" r:id="rId45"/>
    <p:sldId id="301" r:id="rId46"/>
    <p:sldId id="296" r:id="rId47"/>
    <p:sldId id="302" r:id="rId48"/>
    <p:sldId id="303" r:id="rId49"/>
    <p:sldId id="304" r:id="rId50"/>
    <p:sldId id="30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78330" autoAdjust="0"/>
  </p:normalViewPr>
  <p:slideViewPr>
    <p:cSldViewPr snapToGrid="0">
      <p:cViewPr>
        <p:scale>
          <a:sx n="100" d="100"/>
          <a:sy n="100" d="100"/>
        </p:scale>
        <p:origin x="-294" y="5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ECD3B9D-7084-4F39-B59D-80C354AEC726}" type="slidenum">
              <a:rPr lang="en-US"/>
              <a:pPr/>
              <a:t>‹#›</a:t>
            </a:fld>
            <a:endParaRPr lang="en-US"/>
          </a:p>
        </p:txBody>
      </p:sp>
    </p:spTree>
    <p:extLst>
      <p:ext uri="{BB962C8B-B14F-4D97-AF65-F5344CB8AC3E}">
        <p14:creationId xmlns:p14="http://schemas.microsoft.com/office/powerpoint/2010/main" val="9139718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ECD3B9D-7084-4F39-B59D-80C354AEC726}" type="slidenum">
              <a:rPr lang="en-US" smtClean="0"/>
              <a:pPr/>
              <a:t>3</a:t>
            </a:fld>
            <a:endParaRPr lang="en-US"/>
          </a:p>
        </p:txBody>
      </p:sp>
    </p:spTree>
    <p:extLst>
      <p:ext uri="{BB962C8B-B14F-4D97-AF65-F5344CB8AC3E}">
        <p14:creationId xmlns:p14="http://schemas.microsoft.com/office/powerpoint/2010/main" val="3939689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D3B9D-7084-4F39-B59D-80C354AEC726}" type="slidenum">
              <a:rPr lang="en-US" smtClean="0"/>
              <a:pPr/>
              <a:t>31</a:t>
            </a:fld>
            <a:endParaRPr lang="en-US"/>
          </a:p>
        </p:txBody>
      </p:sp>
    </p:spTree>
    <p:extLst>
      <p:ext uri="{BB962C8B-B14F-4D97-AF65-F5344CB8AC3E}">
        <p14:creationId xmlns:p14="http://schemas.microsoft.com/office/powerpoint/2010/main" val="2089760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D3B9D-7084-4F39-B59D-80C354AEC726}" type="slidenum">
              <a:rPr lang="en-US" smtClean="0"/>
              <a:pPr/>
              <a:t>33</a:t>
            </a:fld>
            <a:endParaRPr lang="en-US"/>
          </a:p>
        </p:txBody>
      </p:sp>
    </p:spTree>
    <p:extLst>
      <p:ext uri="{BB962C8B-B14F-4D97-AF65-F5344CB8AC3E}">
        <p14:creationId xmlns:p14="http://schemas.microsoft.com/office/powerpoint/2010/main" val="4026182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D3B9D-7084-4F39-B59D-80C354AEC726}" type="slidenum">
              <a:rPr lang="en-US" smtClean="0"/>
              <a:pPr/>
              <a:t>39</a:t>
            </a:fld>
            <a:endParaRPr lang="en-US"/>
          </a:p>
        </p:txBody>
      </p:sp>
    </p:spTree>
    <p:extLst>
      <p:ext uri="{BB962C8B-B14F-4D97-AF65-F5344CB8AC3E}">
        <p14:creationId xmlns:p14="http://schemas.microsoft.com/office/powerpoint/2010/main" val="4011548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ECD3B9D-7084-4F39-B59D-80C354AEC726}" type="slidenum">
              <a:rPr lang="en-US" smtClean="0"/>
              <a:pPr/>
              <a:t>47</a:t>
            </a:fld>
            <a:endParaRPr lang="en-US"/>
          </a:p>
        </p:txBody>
      </p:sp>
    </p:spTree>
    <p:extLst>
      <p:ext uri="{BB962C8B-B14F-4D97-AF65-F5344CB8AC3E}">
        <p14:creationId xmlns:p14="http://schemas.microsoft.com/office/powerpoint/2010/main" val="253055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D3B9D-7084-4F39-B59D-80C354AEC726}" type="slidenum">
              <a:rPr lang="en-US" smtClean="0"/>
              <a:pPr/>
              <a:t>4</a:t>
            </a:fld>
            <a:endParaRPr lang="en-US"/>
          </a:p>
        </p:txBody>
      </p:sp>
    </p:spTree>
    <p:extLst>
      <p:ext uri="{BB962C8B-B14F-4D97-AF65-F5344CB8AC3E}">
        <p14:creationId xmlns:p14="http://schemas.microsoft.com/office/powerpoint/2010/main" val="19836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D3B9D-7084-4F39-B59D-80C354AEC726}" type="slidenum">
              <a:rPr lang="en-US" smtClean="0"/>
              <a:pPr/>
              <a:t>5</a:t>
            </a:fld>
            <a:endParaRPr lang="en-US"/>
          </a:p>
        </p:txBody>
      </p:sp>
    </p:spTree>
    <p:extLst>
      <p:ext uri="{BB962C8B-B14F-4D97-AF65-F5344CB8AC3E}">
        <p14:creationId xmlns:p14="http://schemas.microsoft.com/office/powerpoint/2010/main" val="8795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D3B9D-7084-4F39-B59D-80C354AEC726}" type="slidenum">
              <a:rPr lang="en-US" smtClean="0"/>
              <a:pPr/>
              <a:t>6</a:t>
            </a:fld>
            <a:endParaRPr lang="en-US"/>
          </a:p>
        </p:txBody>
      </p:sp>
    </p:spTree>
    <p:extLst>
      <p:ext uri="{BB962C8B-B14F-4D97-AF65-F5344CB8AC3E}">
        <p14:creationId xmlns:p14="http://schemas.microsoft.com/office/powerpoint/2010/main" val="345231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D3B9D-7084-4F39-B59D-80C354AEC726}" type="slidenum">
              <a:rPr lang="en-US" smtClean="0"/>
              <a:pPr/>
              <a:t>8</a:t>
            </a:fld>
            <a:endParaRPr lang="en-US"/>
          </a:p>
        </p:txBody>
      </p:sp>
    </p:spTree>
    <p:extLst>
      <p:ext uri="{BB962C8B-B14F-4D97-AF65-F5344CB8AC3E}">
        <p14:creationId xmlns:p14="http://schemas.microsoft.com/office/powerpoint/2010/main" val="83126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ECD3B9D-7084-4F39-B59D-80C354AEC726}" type="slidenum">
              <a:rPr lang="en-US" smtClean="0"/>
              <a:pPr/>
              <a:t>13</a:t>
            </a:fld>
            <a:endParaRPr lang="en-US"/>
          </a:p>
        </p:txBody>
      </p:sp>
    </p:spTree>
    <p:extLst>
      <p:ext uri="{BB962C8B-B14F-4D97-AF65-F5344CB8AC3E}">
        <p14:creationId xmlns:p14="http://schemas.microsoft.com/office/powerpoint/2010/main" val="2153671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ECD3B9D-7084-4F39-B59D-80C354AEC726}" type="slidenum">
              <a:rPr lang="en-US" smtClean="0"/>
              <a:pPr/>
              <a:t>18</a:t>
            </a:fld>
            <a:endParaRPr lang="en-US"/>
          </a:p>
        </p:txBody>
      </p:sp>
    </p:spTree>
    <p:extLst>
      <p:ext uri="{BB962C8B-B14F-4D97-AF65-F5344CB8AC3E}">
        <p14:creationId xmlns:p14="http://schemas.microsoft.com/office/powerpoint/2010/main" val="180376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CD3B9D-7084-4F39-B59D-80C354AEC726}" type="slidenum">
              <a:rPr lang="en-US" smtClean="0"/>
              <a:pPr/>
              <a:t>21</a:t>
            </a:fld>
            <a:endParaRPr lang="en-US"/>
          </a:p>
        </p:txBody>
      </p:sp>
    </p:spTree>
    <p:extLst>
      <p:ext uri="{BB962C8B-B14F-4D97-AF65-F5344CB8AC3E}">
        <p14:creationId xmlns:p14="http://schemas.microsoft.com/office/powerpoint/2010/main" val="232216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D3B9D-7084-4F39-B59D-80C354AEC726}" type="slidenum">
              <a:rPr lang="en-US" smtClean="0"/>
              <a:pPr/>
              <a:t>25</a:t>
            </a:fld>
            <a:endParaRPr lang="en-US"/>
          </a:p>
        </p:txBody>
      </p:sp>
    </p:spTree>
    <p:extLst>
      <p:ext uri="{BB962C8B-B14F-4D97-AF65-F5344CB8AC3E}">
        <p14:creationId xmlns:p14="http://schemas.microsoft.com/office/powerpoint/2010/main" val="2425232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0484" name="Rectangle 4"/>
          <p:cNvSpPr>
            <a:spLocks noGrp="1" noChangeArrowheads="1"/>
          </p:cNvSpPr>
          <p:nvPr>
            <p:ph type="dt" sz="half" idx="2"/>
          </p:nvPr>
        </p:nvSpPr>
        <p:spPr/>
        <p:txBody>
          <a:bodyPr/>
          <a:lstStyle>
            <a:lvl1pPr>
              <a:defRPr/>
            </a:lvl1pPr>
          </a:lstStyle>
          <a:p>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AD3B7D53-3811-4623-8CCC-5C39B240A8F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A49FF9-B446-4113-B090-4D55EACBE482}" type="slidenum">
              <a:rPr lang="en-US"/>
              <a:pPr/>
              <a:t>‹#›</a:t>
            </a:fld>
            <a:endParaRPr lang="en-US"/>
          </a:p>
        </p:txBody>
      </p:sp>
    </p:spTree>
    <p:extLst>
      <p:ext uri="{BB962C8B-B14F-4D97-AF65-F5344CB8AC3E}">
        <p14:creationId xmlns:p14="http://schemas.microsoft.com/office/powerpoint/2010/main" val="105094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4EC845-471B-4489-B12C-A5C811A3B5C3}" type="slidenum">
              <a:rPr lang="en-US"/>
              <a:pPr/>
              <a:t>‹#›</a:t>
            </a:fld>
            <a:endParaRPr lang="en-US"/>
          </a:p>
        </p:txBody>
      </p:sp>
    </p:spTree>
    <p:extLst>
      <p:ext uri="{BB962C8B-B14F-4D97-AF65-F5344CB8AC3E}">
        <p14:creationId xmlns:p14="http://schemas.microsoft.com/office/powerpoint/2010/main" val="96974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41AED5A8-9965-417B-9C87-0CB8E7BD997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7249FE-729E-4F74-951C-09ED9EE4F739}" type="slidenum">
              <a:rPr lang="en-US"/>
              <a:pPr/>
              <a:t>‹#›</a:t>
            </a:fld>
            <a:endParaRPr lang="en-US"/>
          </a:p>
        </p:txBody>
      </p:sp>
    </p:spTree>
    <p:extLst>
      <p:ext uri="{BB962C8B-B14F-4D97-AF65-F5344CB8AC3E}">
        <p14:creationId xmlns:p14="http://schemas.microsoft.com/office/powerpoint/2010/main" val="1713946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36FE7F-788F-46E5-B2E9-6BEDA4EA28DE}" type="slidenum">
              <a:rPr lang="en-US"/>
              <a:pPr/>
              <a:t>‹#›</a:t>
            </a:fld>
            <a:endParaRPr lang="en-US"/>
          </a:p>
        </p:txBody>
      </p:sp>
    </p:spTree>
    <p:extLst>
      <p:ext uri="{BB962C8B-B14F-4D97-AF65-F5344CB8AC3E}">
        <p14:creationId xmlns:p14="http://schemas.microsoft.com/office/powerpoint/2010/main" val="653080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C0202B7-B1CA-40B3-97EB-2880DA4894F9}" type="slidenum">
              <a:rPr lang="en-US"/>
              <a:pPr/>
              <a:t>‹#›</a:t>
            </a:fld>
            <a:endParaRPr lang="en-US"/>
          </a:p>
        </p:txBody>
      </p:sp>
    </p:spTree>
    <p:extLst>
      <p:ext uri="{BB962C8B-B14F-4D97-AF65-F5344CB8AC3E}">
        <p14:creationId xmlns:p14="http://schemas.microsoft.com/office/powerpoint/2010/main" val="4041299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04302EB-A37B-41CD-A088-CBE68705FD16}" type="slidenum">
              <a:rPr lang="en-US"/>
              <a:pPr/>
              <a:t>‹#›</a:t>
            </a:fld>
            <a:endParaRPr lang="en-US"/>
          </a:p>
        </p:txBody>
      </p:sp>
    </p:spTree>
    <p:extLst>
      <p:ext uri="{BB962C8B-B14F-4D97-AF65-F5344CB8AC3E}">
        <p14:creationId xmlns:p14="http://schemas.microsoft.com/office/powerpoint/2010/main" val="3791455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0E0E6B5-393B-4339-9B2A-4DD5BF04D6F1}" type="slidenum">
              <a:rPr lang="en-US"/>
              <a:pPr/>
              <a:t>‹#›</a:t>
            </a:fld>
            <a:endParaRPr lang="en-US"/>
          </a:p>
        </p:txBody>
      </p:sp>
    </p:spTree>
    <p:extLst>
      <p:ext uri="{BB962C8B-B14F-4D97-AF65-F5344CB8AC3E}">
        <p14:creationId xmlns:p14="http://schemas.microsoft.com/office/powerpoint/2010/main" val="3404640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ACE4472-D01E-4A8C-8163-BD92AF122CE4}" type="slidenum">
              <a:rPr lang="en-US"/>
              <a:pPr/>
              <a:t>‹#›</a:t>
            </a:fld>
            <a:endParaRPr lang="en-US"/>
          </a:p>
        </p:txBody>
      </p:sp>
    </p:spTree>
    <p:extLst>
      <p:ext uri="{BB962C8B-B14F-4D97-AF65-F5344CB8AC3E}">
        <p14:creationId xmlns:p14="http://schemas.microsoft.com/office/powerpoint/2010/main" val="1847762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A660CA-605C-48A6-849D-96D248619D32}" type="slidenum">
              <a:rPr lang="en-US"/>
              <a:pPr/>
              <a:t>‹#›</a:t>
            </a:fld>
            <a:endParaRPr lang="en-US"/>
          </a:p>
        </p:txBody>
      </p:sp>
    </p:spTree>
    <p:extLst>
      <p:ext uri="{BB962C8B-B14F-4D97-AF65-F5344CB8AC3E}">
        <p14:creationId xmlns:p14="http://schemas.microsoft.com/office/powerpoint/2010/main" val="11387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01B50C-5ED1-4F5F-8D82-606B4BBB9738}" type="slidenum">
              <a:rPr lang="en-US"/>
              <a:pPr/>
              <a:t>‹#›</a:t>
            </a:fld>
            <a:endParaRPr lang="en-US"/>
          </a:p>
        </p:txBody>
      </p:sp>
    </p:spTree>
    <p:extLst>
      <p:ext uri="{BB962C8B-B14F-4D97-AF65-F5344CB8AC3E}">
        <p14:creationId xmlns:p14="http://schemas.microsoft.com/office/powerpoint/2010/main" val="336039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8F487A-0E6F-4F59-AD6B-5A9CEE0A00A9}" type="slidenum">
              <a:rPr lang="en-US"/>
              <a:pPr/>
              <a:t>‹#›</a:t>
            </a:fld>
            <a:endParaRPr lang="en-US"/>
          </a:p>
        </p:txBody>
      </p:sp>
    </p:spTree>
    <p:extLst>
      <p:ext uri="{BB962C8B-B14F-4D97-AF65-F5344CB8AC3E}">
        <p14:creationId xmlns:p14="http://schemas.microsoft.com/office/powerpoint/2010/main" val="205672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E6FE3D-0C8A-441F-AB59-D8467497D801}" type="slidenum">
              <a:rPr lang="en-US"/>
              <a:pPr/>
              <a:t>‹#›</a:t>
            </a:fld>
            <a:endParaRPr lang="en-US"/>
          </a:p>
        </p:txBody>
      </p:sp>
    </p:spTree>
    <p:extLst>
      <p:ext uri="{BB962C8B-B14F-4D97-AF65-F5344CB8AC3E}">
        <p14:creationId xmlns:p14="http://schemas.microsoft.com/office/powerpoint/2010/main" val="3640588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AAE602-33EF-430F-BE8C-B493E0A254E7}" type="slidenum">
              <a:rPr lang="en-US"/>
              <a:pPr/>
              <a:t>‹#›</a:t>
            </a:fld>
            <a:endParaRPr lang="en-US"/>
          </a:p>
        </p:txBody>
      </p:sp>
    </p:spTree>
    <p:extLst>
      <p:ext uri="{BB962C8B-B14F-4D97-AF65-F5344CB8AC3E}">
        <p14:creationId xmlns:p14="http://schemas.microsoft.com/office/powerpoint/2010/main" val="265567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EFBB26-2940-46E0-B9E8-25352BA59388}" type="slidenum">
              <a:rPr lang="en-US"/>
              <a:pPr/>
              <a:t>‹#›</a:t>
            </a:fld>
            <a:endParaRPr lang="en-US"/>
          </a:p>
        </p:txBody>
      </p:sp>
    </p:spTree>
    <p:extLst>
      <p:ext uri="{BB962C8B-B14F-4D97-AF65-F5344CB8AC3E}">
        <p14:creationId xmlns:p14="http://schemas.microsoft.com/office/powerpoint/2010/main" val="175377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76DF7E-4C67-4EAC-BBFA-1DF69A1F3FDF}" type="slidenum">
              <a:rPr lang="en-US"/>
              <a:pPr/>
              <a:t>‹#›</a:t>
            </a:fld>
            <a:endParaRPr lang="en-US"/>
          </a:p>
        </p:txBody>
      </p:sp>
    </p:spTree>
    <p:extLst>
      <p:ext uri="{BB962C8B-B14F-4D97-AF65-F5344CB8AC3E}">
        <p14:creationId xmlns:p14="http://schemas.microsoft.com/office/powerpoint/2010/main" val="51699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C8BF90E-217C-43ED-84A6-161C23988E37}" type="slidenum">
              <a:rPr lang="en-US"/>
              <a:pPr/>
              <a:t>‹#›</a:t>
            </a:fld>
            <a:endParaRPr lang="en-US"/>
          </a:p>
        </p:txBody>
      </p:sp>
    </p:spTree>
    <p:extLst>
      <p:ext uri="{BB962C8B-B14F-4D97-AF65-F5344CB8AC3E}">
        <p14:creationId xmlns:p14="http://schemas.microsoft.com/office/powerpoint/2010/main" val="69992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AB8FB17-5021-449B-AEAD-7CF61F7446C9}" type="slidenum">
              <a:rPr lang="en-US"/>
              <a:pPr/>
              <a:t>‹#›</a:t>
            </a:fld>
            <a:endParaRPr lang="en-US"/>
          </a:p>
        </p:txBody>
      </p:sp>
    </p:spTree>
    <p:extLst>
      <p:ext uri="{BB962C8B-B14F-4D97-AF65-F5344CB8AC3E}">
        <p14:creationId xmlns:p14="http://schemas.microsoft.com/office/powerpoint/2010/main" val="413160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264A579-B708-4AEE-B79B-5A73097684F3}" type="slidenum">
              <a:rPr lang="en-US"/>
              <a:pPr/>
              <a:t>‹#›</a:t>
            </a:fld>
            <a:endParaRPr lang="en-US"/>
          </a:p>
        </p:txBody>
      </p:sp>
    </p:spTree>
    <p:extLst>
      <p:ext uri="{BB962C8B-B14F-4D97-AF65-F5344CB8AC3E}">
        <p14:creationId xmlns:p14="http://schemas.microsoft.com/office/powerpoint/2010/main" val="276177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F9C3DB-3921-4DD7-AC94-3A34EB55A34F}" type="slidenum">
              <a:rPr lang="en-US"/>
              <a:pPr/>
              <a:t>‹#›</a:t>
            </a:fld>
            <a:endParaRPr lang="en-US"/>
          </a:p>
        </p:txBody>
      </p:sp>
    </p:spTree>
    <p:extLst>
      <p:ext uri="{BB962C8B-B14F-4D97-AF65-F5344CB8AC3E}">
        <p14:creationId xmlns:p14="http://schemas.microsoft.com/office/powerpoint/2010/main" val="251415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DF497D-86F7-4E0F-B5F4-2C36255DD27D}" type="slidenum">
              <a:rPr lang="en-US"/>
              <a:pPr/>
              <a:t>‹#›</a:t>
            </a:fld>
            <a:endParaRPr lang="en-US"/>
          </a:p>
        </p:txBody>
      </p:sp>
    </p:spTree>
    <p:extLst>
      <p:ext uri="{BB962C8B-B14F-4D97-AF65-F5344CB8AC3E}">
        <p14:creationId xmlns:p14="http://schemas.microsoft.com/office/powerpoint/2010/main" val="1560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13D9299-8EE0-422F-A529-99396DDC7C3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471862C-677B-40B0-9344-8AD1F30881E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p:txBody>
          <a:bodyPr/>
          <a:lstStyle/>
          <a:p>
            <a:r>
              <a:rPr lang="en-US" dirty="0" smtClean="0"/>
              <a:t>Week Seven</a:t>
            </a:r>
            <a:br>
              <a:rPr lang="en-US" dirty="0" smtClean="0"/>
            </a:br>
            <a:r>
              <a:rPr lang="en-US" dirty="0" smtClean="0"/>
              <a:t>Health Assessment	</a:t>
            </a:r>
            <a:endParaRPr lang="en-US" dirty="0"/>
          </a:p>
        </p:txBody>
      </p:sp>
      <p:sp>
        <p:nvSpPr>
          <p:cNvPr id="52227" name="Rectangle 3"/>
          <p:cNvSpPr>
            <a:spLocks noGrp="1" noChangeArrowheads="1"/>
          </p:cNvSpPr>
          <p:nvPr>
            <p:ph type="subTitle" idx="1"/>
          </p:nvPr>
        </p:nvSpPr>
        <p:spPr>
          <a:xfrm>
            <a:off x="2701925" y="3886200"/>
            <a:ext cx="5928508" cy="1752600"/>
          </a:xfrm>
        </p:spPr>
        <p:txBody>
          <a:bodyPr/>
          <a:lstStyle/>
          <a:p>
            <a:r>
              <a:rPr lang="en-US" dirty="0" smtClean="0"/>
              <a:t>Chapter 14 – Head &amp; Neck with Lymphatic Assessment</a:t>
            </a:r>
          </a:p>
          <a:p>
            <a:endParaRPr lang="en-US" dirty="0" smtClean="0"/>
          </a:p>
          <a:p>
            <a:r>
              <a:rPr lang="en-US" dirty="0" smtClean="0"/>
              <a:t>Chapter 22 – Abdominal Assessment</a:t>
            </a:r>
          </a:p>
          <a:p>
            <a:endParaRPr lang="en-US" dirty="0"/>
          </a:p>
          <a:p>
            <a:r>
              <a:rPr lang="en-US" dirty="0" smtClean="0"/>
              <a:t>Lisa Shepherd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Exam	</a:t>
            </a:r>
            <a:endParaRPr lang="en-US" dirty="0"/>
          </a:p>
        </p:txBody>
      </p:sp>
      <p:sp>
        <p:nvSpPr>
          <p:cNvPr id="3" name="Content Placeholder 2"/>
          <p:cNvSpPr>
            <a:spLocks noGrp="1"/>
          </p:cNvSpPr>
          <p:nvPr>
            <p:ph idx="1"/>
          </p:nvPr>
        </p:nvSpPr>
        <p:spPr/>
        <p:txBody>
          <a:bodyPr/>
          <a:lstStyle/>
          <a:p>
            <a:r>
              <a:rPr lang="en-US" dirty="0" smtClean="0"/>
              <a:t>Equipment</a:t>
            </a:r>
          </a:p>
          <a:p>
            <a:pPr lvl="1"/>
            <a:r>
              <a:rPr lang="en-US" dirty="0" smtClean="0"/>
              <a:t>Adequate lighting, penlight or flashlight, gloves, small cup of water</a:t>
            </a:r>
          </a:p>
          <a:p>
            <a:r>
              <a:rPr lang="en-US" dirty="0" smtClean="0"/>
              <a:t>Preparation</a:t>
            </a:r>
          </a:p>
          <a:p>
            <a:pPr lvl="1"/>
            <a:r>
              <a:rPr lang="en-US" dirty="0" smtClean="0"/>
              <a:t>Tell patient what you are going to do.  If has hairpiece or wig, should remove.  Wash hands.</a:t>
            </a:r>
          </a:p>
        </p:txBody>
      </p:sp>
    </p:spTree>
    <p:extLst>
      <p:ext uri="{BB962C8B-B14F-4D97-AF65-F5344CB8AC3E}">
        <p14:creationId xmlns:p14="http://schemas.microsoft.com/office/powerpoint/2010/main" val="367057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Exam</a:t>
            </a:r>
            <a:endParaRPr lang="en-US" dirty="0"/>
          </a:p>
        </p:txBody>
      </p:sp>
      <p:sp>
        <p:nvSpPr>
          <p:cNvPr id="3" name="Content Placeholder 2"/>
          <p:cNvSpPr>
            <a:spLocks noGrp="1"/>
          </p:cNvSpPr>
          <p:nvPr>
            <p:ph idx="1"/>
          </p:nvPr>
        </p:nvSpPr>
        <p:spPr/>
        <p:txBody>
          <a:bodyPr/>
          <a:lstStyle/>
          <a:p>
            <a:r>
              <a:rPr lang="en-US" dirty="0" smtClean="0"/>
              <a:t>Inspection</a:t>
            </a:r>
          </a:p>
          <a:p>
            <a:pPr lvl="1"/>
            <a:r>
              <a:rPr lang="en-US" dirty="0" smtClean="0"/>
              <a:t>Head – observe for symmetry, deformities</a:t>
            </a:r>
          </a:p>
          <a:p>
            <a:pPr lvl="1"/>
            <a:r>
              <a:rPr lang="en-US" dirty="0" smtClean="0"/>
              <a:t>Hair – observe texture, color</a:t>
            </a:r>
          </a:p>
          <a:p>
            <a:pPr lvl="1"/>
            <a:r>
              <a:rPr lang="en-US" dirty="0" smtClean="0"/>
              <a:t>Neck – observe for lesions, limitations In movement</a:t>
            </a:r>
          </a:p>
          <a:p>
            <a:r>
              <a:rPr lang="en-US" dirty="0" smtClean="0"/>
              <a:t>Palpation</a:t>
            </a:r>
          </a:p>
          <a:p>
            <a:pPr lvl="1"/>
            <a:r>
              <a:rPr lang="en-US" dirty="0" smtClean="0"/>
              <a:t>Scalp – assess masses/lesions</a:t>
            </a:r>
          </a:p>
          <a:p>
            <a:pPr lvl="1"/>
            <a:r>
              <a:rPr lang="en-US" dirty="0" smtClean="0"/>
              <a:t>Thyroid – assess for enlargement</a:t>
            </a:r>
            <a:endParaRPr lang="en-US" dirty="0"/>
          </a:p>
          <a:p>
            <a:pPr lvl="1"/>
            <a:r>
              <a:rPr lang="en-US" dirty="0" smtClean="0"/>
              <a:t>Lymph nodes – assess for enlargement/tenderness</a:t>
            </a:r>
          </a:p>
        </p:txBody>
      </p:sp>
    </p:spTree>
    <p:extLst>
      <p:ext uri="{BB962C8B-B14F-4D97-AF65-F5344CB8AC3E}">
        <p14:creationId xmlns:p14="http://schemas.microsoft.com/office/powerpoint/2010/main" val="893728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Assessment</a:t>
            </a:r>
            <a:endParaRPr lang="en-US" dirty="0"/>
          </a:p>
        </p:txBody>
      </p:sp>
      <p:pic>
        <p:nvPicPr>
          <p:cNvPr id="60418" name="Picture 2" descr="http://coursewareobjects.elsevier.com/objects/elr/Jarvis6e/IC/jpg/Chapter13/01301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230" y="1516911"/>
            <a:ext cx="4275666" cy="3105194"/>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http://coursewareobjects.elsevier.com/objects/elr/Jarvis6e/IC/jpg/Chapter13/013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149" y="3453869"/>
            <a:ext cx="4258849" cy="331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1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99274"/>
            <a:ext cx="8226425" cy="1143000"/>
          </a:xfrm>
        </p:spPr>
        <p:txBody>
          <a:bodyPr/>
          <a:lstStyle/>
          <a:p>
            <a:r>
              <a:rPr lang="en-US" dirty="0" smtClean="0"/>
              <a:t>Lifespan Considerations</a:t>
            </a:r>
            <a:endParaRPr lang="en-US" dirty="0"/>
          </a:p>
        </p:txBody>
      </p:sp>
      <p:sp>
        <p:nvSpPr>
          <p:cNvPr id="3" name="Content Placeholder 2"/>
          <p:cNvSpPr>
            <a:spLocks noGrp="1"/>
          </p:cNvSpPr>
          <p:nvPr>
            <p:ph idx="1"/>
          </p:nvPr>
        </p:nvSpPr>
        <p:spPr>
          <a:xfrm>
            <a:off x="100208" y="1402916"/>
            <a:ext cx="9043792" cy="4723248"/>
          </a:xfrm>
        </p:spPr>
        <p:txBody>
          <a:bodyPr/>
          <a:lstStyle/>
          <a:p>
            <a:r>
              <a:rPr lang="en-US" dirty="0" smtClean="0"/>
              <a:t>Pregnancy</a:t>
            </a:r>
          </a:p>
          <a:p>
            <a:pPr lvl="1"/>
            <a:r>
              <a:rPr lang="en-US" dirty="0" err="1" smtClean="0"/>
              <a:t>Melasma</a:t>
            </a:r>
            <a:r>
              <a:rPr lang="en-US" dirty="0" smtClean="0"/>
              <a:t> (AKA </a:t>
            </a:r>
            <a:r>
              <a:rPr lang="en-US" dirty="0" err="1" smtClean="0"/>
              <a:t>chloasma</a:t>
            </a:r>
            <a:r>
              <a:rPr lang="en-US" dirty="0" smtClean="0"/>
              <a:t>), watch for hyper/hypothyroidism (↑ fetal risk – preterm, miscarriage, neural development)</a:t>
            </a:r>
          </a:p>
          <a:p>
            <a:r>
              <a:rPr lang="en-US" dirty="0" smtClean="0"/>
              <a:t>Infants/Children</a:t>
            </a:r>
          </a:p>
          <a:p>
            <a:pPr lvl="1"/>
            <a:r>
              <a:rPr lang="en-US" dirty="0" err="1" smtClean="0"/>
              <a:t>Fontannels</a:t>
            </a:r>
            <a:r>
              <a:rPr lang="en-US" dirty="0" smtClean="0"/>
              <a:t>, caput succedaneum, </a:t>
            </a:r>
            <a:r>
              <a:rPr lang="en-US" dirty="0" err="1" smtClean="0"/>
              <a:t>cephalahematoma</a:t>
            </a:r>
            <a:endParaRPr lang="en-US" dirty="0" smtClean="0"/>
          </a:p>
          <a:p>
            <a:r>
              <a:rPr lang="en-US" dirty="0" smtClean="0"/>
              <a:t>Older Adult</a:t>
            </a:r>
          </a:p>
          <a:p>
            <a:pPr lvl="1"/>
            <a:r>
              <a:rPr lang="en-US" dirty="0" smtClean="0"/>
              <a:t>Face more wrinkled, less elastic; thinning of hair, reduced ROM of neck; hypothyroidism may be harder to dx by </a:t>
            </a:r>
            <a:r>
              <a:rPr lang="en-US" dirty="0" err="1" smtClean="0"/>
              <a:t>sx</a:t>
            </a:r>
            <a:r>
              <a:rPr lang="en-US" dirty="0" smtClean="0"/>
              <a:t> as many </a:t>
            </a:r>
            <a:r>
              <a:rPr lang="en-US" dirty="0" err="1" smtClean="0"/>
              <a:t>sx</a:t>
            </a:r>
            <a:r>
              <a:rPr lang="en-US" dirty="0" smtClean="0"/>
              <a:t> are also that of aging; more prone to hyperthyroidism</a:t>
            </a:r>
          </a:p>
          <a:p>
            <a:pPr lvl="1"/>
            <a:endParaRPr lang="en-US" dirty="0"/>
          </a:p>
        </p:txBody>
      </p:sp>
    </p:spTree>
    <p:extLst>
      <p:ext uri="{BB962C8B-B14F-4D97-AF65-F5344CB8AC3E}">
        <p14:creationId xmlns:p14="http://schemas.microsoft.com/office/powerpoint/2010/main" val="2233764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Labs/Diagnostic Testing</a:t>
            </a:r>
            <a:endParaRPr lang="en-US" dirty="0"/>
          </a:p>
        </p:txBody>
      </p:sp>
      <p:sp>
        <p:nvSpPr>
          <p:cNvPr id="3" name="Content Placeholder 2"/>
          <p:cNvSpPr>
            <a:spLocks noGrp="1"/>
          </p:cNvSpPr>
          <p:nvPr>
            <p:ph idx="1"/>
          </p:nvPr>
        </p:nvSpPr>
        <p:spPr/>
        <p:txBody>
          <a:bodyPr/>
          <a:lstStyle/>
          <a:p>
            <a:r>
              <a:rPr lang="en-US" dirty="0" smtClean="0"/>
              <a:t>X-ray</a:t>
            </a:r>
          </a:p>
          <a:p>
            <a:r>
              <a:rPr lang="en-US" dirty="0" smtClean="0"/>
              <a:t>CT</a:t>
            </a:r>
          </a:p>
          <a:p>
            <a:r>
              <a:rPr lang="en-US" dirty="0" smtClean="0"/>
              <a:t>MRI</a:t>
            </a:r>
          </a:p>
          <a:p>
            <a:r>
              <a:rPr lang="en-US" dirty="0" smtClean="0"/>
              <a:t>Lumbar puncture</a:t>
            </a:r>
          </a:p>
          <a:p>
            <a:r>
              <a:rPr lang="en-US" dirty="0" smtClean="0"/>
              <a:t>Thyroid testing</a:t>
            </a:r>
          </a:p>
          <a:p>
            <a:pPr lvl="1"/>
            <a:r>
              <a:rPr lang="en-US" dirty="0" smtClean="0"/>
              <a:t>TSH, T3, T4</a:t>
            </a:r>
            <a:endParaRPr lang="en-US" dirty="0"/>
          </a:p>
        </p:txBody>
      </p:sp>
    </p:spTree>
    <p:extLst>
      <p:ext uri="{BB962C8B-B14F-4D97-AF65-F5344CB8AC3E}">
        <p14:creationId xmlns:p14="http://schemas.microsoft.com/office/powerpoint/2010/main" val="367900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Nursing Diagnoses/Interventions</a:t>
            </a:r>
            <a:endParaRPr lang="en-US" dirty="0"/>
          </a:p>
        </p:txBody>
      </p:sp>
      <p:sp>
        <p:nvSpPr>
          <p:cNvPr id="3" name="Content Placeholder 2"/>
          <p:cNvSpPr>
            <a:spLocks noGrp="1"/>
          </p:cNvSpPr>
          <p:nvPr>
            <p:ph idx="1"/>
          </p:nvPr>
        </p:nvSpPr>
        <p:spPr/>
        <p:txBody>
          <a:bodyPr/>
          <a:lstStyle/>
          <a:p>
            <a:r>
              <a:rPr lang="en-US" dirty="0" smtClean="0"/>
              <a:t>Fatigue related to low T3 and high TSH</a:t>
            </a:r>
          </a:p>
          <a:p>
            <a:pPr lvl="1"/>
            <a:r>
              <a:rPr lang="en-US" dirty="0" smtClean="0"/>
              <a:t>Assess severity</a:t>
            </a:r>
          </a:p>
          <a:p>
            <a:pPr lvl="1"/>
            <a:r>
              <a:rPr lang="en-US" dirty="0" smtClean="0"/>
              <a:t>Evaluate sleep and nutritional status</a:t>
            </a:r>
          </a:p>
          <a:p>
            <a:pPr lvl="1"/>
            <a:r>
              <a:rPr lang="en-US" dirty="0" smtClean="0"/>
              <a:t>Gather data to determine if cause is physiological or psychological</a:t>
            </a:r>
          </a:p>
          <a:p>
            <a:pPr lvl="1"/>
            <a:endParaRPr lang="en-US" dirty="0" smtClean="0"/>
          </a:p>
          <a:p>
            <a:r>
              <a:rPr lang="en-US" dirty="0" smtClean="0"/>
              <a:t>Chronic pain related to cervical spine injury</a:t>
            </a:r>
          </a:p>
          <a:p>
            <a:pPr lvl="1"/>
            <a:r>
              <a:rPr lang="en-US" dirty="0" smtClean="0"/>
              <a:t>Assess characteristics</a:t>
            </a:r>
          </a:p>
          <a:p>
            <a:pPr lvl="1"/>
            <a:r>
              <a:rPr lang="en-US" dirty="0" smtClean="0"/>
              <a:t>Work with pain team to determine appropriate medical treatment</a:t>
            </a:r>
          </a:p>
          <a:p>
            <a:pPr lvl="1"/>
            <a:r>
              <a:rPr lang="en-US" dirty="0" smtClean="0"/>
              <a:t>Use </a:t>
            </a:r>
            <a:r>
              <a:rPr lang="en-US" dirty="0" err="1" smtClean="0"/>
              <a:t>nonpharmacologic</a:t>
            </a:r>
            <a:r>
              <a:rPr lang="en-US" dirty="0" smtClean="0"/>
              <a:t> interventions</a:t>
            </a:r>
            <a:endParaRPr lang="en-US" dirty="0"/>
          </a:p>
        </p:txBody>
      </p:sp>
    </p:spTree>
    <p:extLst>
      <p:ext uri="{BB962C8B-B14F-4D97-AF65-F5344CB8AC3E}">
        <p14:creationId xmlns:p14="http://schemas.microsoft.com/office/powerpoint/2010/main" val="363637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dirty="0" smtClean="0"/>
              <a:t>Patient verbalizes increased energy and well being.</a:t>
            </a:r>
          </a:p>
          <a:p>
            <a:endParaRPr lang="en-US" dirty="0"/>
          </a:p>
          <a:p>
            <a:r>
              <a:rPr lang="en-US" dirty="0" smtClean="0"/>
              <a:t>Pain goals are met.</a:t>
            </a:r>
            <a:endParaRPr lang="en-US" dirty="0"/>
          </a:p>
        </p:txBody>
      </p:sp>
    </p:spTree>
    <p:extLst>
      <p:ext uri="{BB962C8B-B14F-4D97-AF65-F5344CB8AC3E}">
        <p14:creationId xmlns:p14="http://schemas.microsoft.com/office/powerpoint/2010/main" val="328693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251666"/>
            <a:ext cx="8226425" cy="1143000"/>
          </a:xfrm>
        </p:spPr>
        <p:txBody>
          <a:bodyPr/>
          <a:lstStyle/>
          <a:p>
            <a:pPr algn="ctr"/>
            <a:r>
              <a:rPr lang="en-US" dirty="0" smtClean="0"/>
              <a:t>Chapter 22 </a:t>
            </a:r>
            <a:br>
              <a:rPr lang="en-US" dirty="0" smtClean="0"/>
            </a:br>
            <a:r>
              <a:rPr lang="en-US" dirty="0" smtClean="0"/>
              <a:t>Abdominal Assessment</a:t>
            </a:r>
            <a:endParaRPr lang="en-US" dirty="0"/>
          </a:p>
        </p:txBody>
      </p:sp>
    </p:spTree>
    <p:extLst>
      <p:ext uri="{BB962C8B-B14F-4D97-AF65-F5344CB8AC3E}">
        <p14:creationId xmlns:p14="http://schemas.microsoft.com/office/powerpoint/2010/main" val="2885072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89240"/>
            <a:ext cx="8226425" cy="1143000"/>
          </a:xfrm>
        </p:spPr>
        <p:txBody>
          <a:bodyPr/>
          <a:lstStyle/>
          <a:p>
            <a:r>
              <a:rPr lang="en-US" dirty="0" smtClean="0"/>
              <a:t>Anatomy Review</a:t>
            </a:r>
            <a:endParaRPr lang="en-US" dirty="0"/>
          </a:p>
        </p:txBody>
      </p:sp>
      <p:sp>
        <p:nvSpPr>
          <p:cNvPr id="3" name="Content Placeholder 2"/>
          <p:cNvSpPr>
            <a:spLocks noGrp="1"/>
          </p:cNvSpPr>
          <p:nvPr>
            <p:ph idx="1"/>
          </p:nvPr>
        </p:nvSpPr>
        <p:spPr>
          <a:xfrm>
            <a:off x="418035" y="1224420"/>
            <a:ext cx="8226425" cy="4525963"/>
          </a:xfrm>
        </p:spPr>
        <p:txBody>
          <a:bodyPr/>
          <a:lstStyle/>
          <a:p>
            <a:r>
              <a:rPr lang="en-US" dirty="0" smtClean="0"/>
              <a:t>Esophagus</a:t>
            </a:r>
          </a:p>
          <a:p>
            <a:r>
              <a:rPr lang="en-US" dirty="0" smtClean="0"/>
              <a:t>Stomach</a:t>
            </a:r>
          </a:p>
          <a:p>
            <a:r>
              <a:rPr lang="en-US" dirty="0" smtClean="0"/>
              <a:t>Small intestines – duodenum, jejunum, ileum</a:t>
            </a:r>
          </a:p>
          <a:p>
            <a:r>
              <a:rPr lang="en-US" dirty="0" smtClean="0"/>
              <a:t>Colon</a:t>
            </a:r>
          </a:p>
          <a:p>
            <a:r>
              <a:rPr lang="en-US" dirty="0" smtClean="0"/>
              <a:t>Kidneys</a:t>
            </a:r>
          </a:p>
          <a:p>
            <a:r>
              <a:rPr lang="en-US" dirty="0" smtClean="0"/>
              <a:t>Bladder</a:t>
            </a:r>
          </a:p>
          <a:p>
            <a:r>
              <a:rPr lang="en-US" dirty="0" smtClean="0"/>
              <a:t>Aorta</a:t>
            </a:r>
          </a:p>
          <a:p>
            <a:r>
              <a:rPr lang="en-US" dirty="0" smtClean="0"/>
              <a:t>Liver</a:t>
            </a:r>
          </a:p>
          <a:p>
            <a:r>
              <a:rPr lang="en-US" dirty="0" smtClean="0"/>
              <a:t>Gallbladder</a:t>
            </a:r>
          </a:p>
          <a:p>
            <a:r>
              <a:rPr lang="en-US" dirty="0" smtClean="0"/>
              <a:t>Pancreas</a:t>
            </a:r>
            <a:endParaRPr lang="en-US" dirty="0"/>
          </a:p>
        </p:txBody>
      </p:sp>
    </p:spTree>
    <p:extLst>
      <p:ext uri="{BB962C8B-B14F-4D97-AF65-F5344CB8AC3E}">
        <p14:creationId xmlns:p14="http://schemas.microsoft.com/office/powerpoint/2010/main" val="3136162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487" y="138923"/>
            <a:ext cx="4072332" cy="6631394"/>
          </a:xfrm>
          <a:prstGeom prst="rect">
            <a:avLst/>
          </a:prstGeom>
        </p:spPr>
      </p:pic>
    </p:spTree>
    <p:extLst>
      <p:ext uri="{BB962C8B-B14F-4D97-AF65-F5344CB8AC3E}">
        <p14:creationId xmlns:p14="http://schemas.microsoft.com/office/powerpoint/2010/main" val="331658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15025" y="1251666"/>
            <a:ext cx="7805150" cy="1143000"/>
          </a:xfrm>
        </p:spPr>
        <p:txBody>
          <a:bodyPr/>
          <a:lstStyle/>
          <a:p>
            <a:r>
              <a:rPr lang="en-US" dirty="0" smtClean="0"/>
              <a:t>Chapter 14</a:t>
            </a:r>
            <a:br>
              <a:rPr lang="en-US" dirty="0" smtClean="0"/>
            </a:br>
            <a:r>
              <a:rPr lang="en-US" dirty="0" smtClean="0"/>
              <a:t>Head &amp; Neck with Lymphatic Assessment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564604"/>
            <a:ext cx="8226425" cy="1143000"/>
          </a:xfrm>
        </p:spPr>
        <p:txBody>
          <a:bodyPr/>
          <a:lstStyle/>
          <a:p>
            <a:r>
              <a:rPr lang="en-US" dirty="0" smtClean="0"/>
              <a:t>Areas of the abdomen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05" y="626301"/>
            <a:ext cx="4218334" cy="35337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262" y="1753642"/>
            <a:ext cx="4603738" cy="4043026"/>
          </a:xfrm>
          <a:prstGeom prst="rect">
            <a:avLst/>
          </a:prstGeom>
        </p:spPr>
      </p:pic>
    </p:spTree>
    <p:extLst>
      <p:ext uri="{BB962C8B-B14F-4D97-AF65-F5344CB8AC3E}">
        <p14:creationId xmlns:p14="http://schemas.microsoft.com/office/powerpoint/2010/main" val="3108969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6506"/>
            <a:ext cx="8226425" cy="1143000"/>
          </a:xfrm>
        </p:spPr>
        <p:txBody>
          <a:bodyPr/>
          <a:lstStyle/>
          <a:p>
            <a:r>
              <a:rPr lang="en-US" dirty="0" smtClean="0"/>
              <a:t>Functions</a:t>
            </a:r>
            <a:endParaRPr lang="en-US" dirty="0"/>
          </a:p>
        </p:txBody>
      </p:sp>
      <p:sp>
        <p:nvSpPr>
          <p:cNvPr id="3" name="Content Placeholder 2"/>
          <p:cNvSpPr>
            <a:spLocks noGrp="1"/>
          </p:cNvSpPr>
          <p:nvPr>
            <p:ph idx="1"/>
          </p:nvPr>
        </p:nvSpPr>
        <p:spPr>
          <a:xfrm>
            <a:off x="455613" y="914400"/>
            <a:ext cx="8226425" cy="5699342"/>
          </a:xfrm>
        </p:spPr>
        <p:txBody>
          <a:bodyPr/>
          <a:lstStyle/>
          <a:p>
            <a:r>
              <a:rPr lang="en-US" dirty="0" smtClean="0"/>
              <a:t>Ingestion &amp; Digestion</a:t>
            </a:r>
          </a:p>
          <a:p>
            <a:pPr lvl="1"/>
            <a:r>
              <a:rPr lang="en-US" dirty="0" smtClean="0"/>
              <a:t>Mechanical digestion</a:t>
            </a:r>
          </a:p>
          <a:p>
            <a:pPr lvl="1"/>
            <a:r>
              <a:rPr lang="en-US" dirty="0" smtClean="0"/>
              <a:t>Chemical digestion</a:t>
            </a:r>
          </a:p>
          <a:p>
            <a:pPr lvl="1"/>
            <a:r>
              <a:rPr lang="en-US" dirty="0" smtClean="0"/>
              <a:t>Bolus – </a:t>
            </a:r>
            <a:r>
              <a:rPr lang="en-US" dirty="0" err="1" smtClean="0"/>
              <a:t>chyme</a:t>
            </a:r>
            <a:r>
              <a:rPr lang="en-US" dirty="0" smtClean="0"/>
              <a:t> </a:t>
            </a:r>
          </a:p>
          <a:p>
            <a:r>
              <a:rPr lang="en-US" dirty="0" smtClean="0"/>
              <a:t>Absorption of Nutrients</a:t>
            </a:r>
          </a:p>
          <a:p>
            <a:pPr lvl="1"/>
            <a:r>
              <a:rPr lang="en-US" dirty="0" smtClean="0"/>
              <a:t>Almost exclusively in small intestine</a:t>
            </a:r>
          </a:p>
          <a:p>
            <a:pPr lvl="1"/>
            <a:r>
              <a:rPr lang="en-US" dirty="0" smtClean="0"/>
              <a:t>Duodenum – pancreatic juices/bile added to help with absorption</a:t>
            </a:r>
          </a:p>
          <a:p>
            <a:pPr lvl="1"/>
            <a:r>
              <a:rPr lang="en-US" dirty="0" smtClean="0"/>
              <a:t>Jejunum/Ileum – many villi absorb nutrients</a:t>
            </a:r>
          </a:p>
          <a:p>
            <a:r>
              <a:rPr lang="en-US" dirty="0" smtClean="0"/>
              <a:t>Elimination</a:t>
            </a:r>
          </a:p>
          <a:p>
            <a:pPr lvl="1"/>
            <a:r>
              <a:rPr lang="en-US" dirty="0" smtClean="0"/>
              <a:t>Large intestine absorbs water and a few electrolytes</a:t>
            </a:r>
          </a:p>
          <a:p>
            <a:pPr lvl="1"/>
            <a:r>
              <a:rPr lang="en-US" dirty="0" smtClean="0"/>
              <a:t>Remaining waste excreted as feces</a:t>
            </a:r>
          </a:p>
          <a:p>
            <a:pPr lvl="1"/>
            <a:r>
              <a:rPr lang="en-US" dirty="0" smtClean="0"/>
              <a:t>Average time from ingestion to excretion = 48 hours</a:t>
            </a:r>
          </a:p>
          <a:p>
            <a:endParaRPr lang="en-US" dirty="0"/>
          </a:p>
        </p:txBody>
      </p:sp>
    </p:spTree>
    <p:extLst>
      <p:ext uri="{BB962C8B-B14F-4D97-AF65-F5344CB8AC3E}">
        <p14:creationId xmlns:p14="http://schemas.microsoft.com/office/powerpoint/2010/main" val="1779804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539552"/>
            <a:ext cx="8226425" cy="1143000"/>
          </a:xfrm>
        </p:spPr>
        <p:txBody>
          <a:bodyPr/>
          <a:lstStyle/>
          <a:p>
            <a:r>
              <a:rPr lang="en-US" dirty="0" smtClean="0"/>
              <a:t>Lifespan Considerations</a:t>
            </a:r>
            <a:endParaRPr lang="en-US" dirty="0"/>
          </a:p>
        </p:txBody>
      </p:sp>
      <p:sp>
        <p:nvSpPr>
          <p:cNvPr id="3" name="Content Placeholder 2"/>
          <p:cNvSpPr>
            <a:spLocks noGrp="1"/>
          </p:cNvSpPr>
          <p:nvPr>
            <p:ph idx="1"/>
          </p:nvPr>
        </p:nvSpPr>
        <p:spPr>
          <a:xfrm>
            <a:off x="0" y="626302"/>
            <a:ext cx="9143999" cy="6062598"/>
          </a:xfrm>
        </p:spPr>
        <p:txBody>
          <a:bodyPr/>
          <a:lstStyle/>
          <a:p>
            <a:r>
              <a:rPr lang="en-US" dirty="0" smtClean="0"/>
              <a:t>Pregnancy</a:t>
            </a:r>
          </a:p>
          <a:p>
            <a:pPr lvl="1"/>
            <a:r>
              <a:rPr lang="en-US" dirty="0" smtClean="0"/>
              <a:t>Abdominal muscles relax allowing uterine growth; bowel compression may result in ↓bowel sounds (contributes to constipation).  Venous pressure in lower abdomen ↑ = hemorrhoids.  Linea </a:t>
            </a:r>
            <a:r>
              <a:rPr lang="en-US" dirty="0" err="1" smtClean="0"/>
              <a:t>nigra</a:t>
            </a:r>
            <a:r>
              <a:rPr lang="en-US" dirty="0" smtClean="0"/>
              <a:t>, </a:t>
            </a:r>
            <a:r>
              <a:rPr lang="en-US" dirty="0" err="1" smtClean="0"/>
              <a:t>striae</a:t>
            </a:r>
            <a:r>
              <a:rPr lang="en-US" dirty="0" smtClean="0"/>
              <a:t> </a:t>
            </a:r>
          </a:p>
          <a:p>
            <a:r>
              <a:rPr lang="en-US" dirty="0" smtClean="0"/>
              <a:t>Newborns/Infants/Children </a:t>
            </a:r>
          </a:p>
          <a:p>
            <a:pPr lvl="1"/>
            <a:r>
              <a:rPr lang="en-US" dirty="0" smtClean="0"/>
              <a:t>NB bladder above </a:t>
            </a:r>
            <a:r>
              <a:rPr lang="en-US" dirty="0" err="1" smtClean="0"/>
              <a:t>symphysis</a:t>
            </a:r>
            <a:r>
              <a:rPr lang="en-US" dirty="0" smtClean="0"/>
              <a:t> pubis, liver takes up more room, muscles not as developed so </a:t>
            </a:r>
            <a:r>
              <a:rPr lang="en-US" dirty="0" err="1" smtClean="0"/>
              <a:t>abd</a:t>
            </a:r>
            <a:r>
              <a:rPr lang="en-US" dirty="0" smtClean="0"/>
              <a:t>. protrudes; becomes more noticeable in toddlerhood due to curvature of back; can more easily palpate organs</a:t>
            </a:r>
          </a:p>
          <a:p>
            <a:r>
              <a:rPr lang="en-US" dirty="0" smtClean="0"/>
              <a:t>Older Adults</a:t>
            </a:r>
          </a:p>
          <a:p>
            <a:pPr lvl="1"/>
            <a:r>
              <a:rPr lang="en-US" dirty="0" smtClean="0"/>
              <a:t>Stomach acid/saliva production ↓; gastric motility/peristalsis slow; dentition issues = hard to chew; muscle tone less; all make constipation an issue; fat accumulates in lower </a:t>
            </a:r>
            <a:r>
              <a:rPr lang="en-US" dirty="0" err="1" smtClean="0"/>
              <a:t>abd</a:t>
            </a:r>
            <a:r>
              <a:rPr lang="en-US" dirty="0" smtClean="0"/>
              <a:t> for women, round wait in men; liver smaller &amp; function declines</a:t>
            </a:r>
            <a:endParaRPr lang="en-US" dirty="0"/>
          </a:p>
        </p:txBody>
      </p:sp>
    </p:spTree>
    <p:extLst>
      <p:ext uri="{BB962C8B-B14F-4D97-AF65-F5344CB8AC3E}">
        <p14:creationId xmlns:p14="http://schemas.microsoft.com/office/powerpoint/2010/main" val="274986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Assessment</a:t>
            </a:r>
            <a:endParaRPr lang="en-US" dirty="0"/>
          </a:p>
        </p:txBody>
      </p:sp>
      <p:sp>
        <p:nvSpPr>
          <p:cNvPr id="3" name="Content Placeholder 2"/>
          <p:cNvSpPr>
            <a:spLocks noGrp="1"/>
          </p:cNvSpPr>
          <p:nvPr>
            <p:ph idx="1"/>
          </p:nvPr>
        </p:nvSpPr>
        <p:spPr/>
        <p:txBody>
          <a:bodyPr/>
          <a:lstStyle/>
          <a:p>
            <a:r>
              <a:rPr lang="en-US" dirty="0" smtClean="0"/>
              <a:t>If there is an acute abdominal problem, H &amp; P will be VERY focused</a:t>
            </a:r>
          </a:p>
          <a:p>
            <a:r>
              <a:rPr lang="en-US" dirty="0" smtClean="0"/>
              <a:t>Severe dehydration from N/V, fever, and acute abdominal pain are potentially life-threatening</a:t>
            </a:r>
          </a:p>
          <a:p>
            <a:endParaRPr lang="en-US" dirty="0"/>
          </a:p>
          <a:p>
            <a:r>
              <a:rPr lang="en-US" dirty="0" smtClean="0"/>
              <a:t>“Hop on the table” test</a:t>
            </a:r>
            <a:endParaRPr lang="en-US" dirty="0"/>
          </a:p>
        </p:txBody>
      </p:sp>
    </p:spTree>
    <p:extLst>
      <p:ext uri="{BB962C8B-B14F-4D97-AF65-F5344CB8AC3E}">
        <p14:creationId xmlns:p14="http://schemas.microsoft.com/office/powerpoint/2010/main" val="1096847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6644"/>
            <a:ext cx="8226425" cy="1143000"/>
          </a:xfrm>
        </p:spPr>
        <p:txBody>
          <a:bodyPr/>
          <a:lstStyle/>
          <a:p>
            <a:r>
              <a:rPr lang="en-US" dirty="0" smtClean="0"/>
              <a:t>Risk Factors</a:t>
            </a:r>
            <a:endParaRPr lang="en-US" dirty="0"/>
          </a:p>
        </p:txBody>
      </p:sp>
      <p:sp>
        <p:nvSpPr>
          <p:cNvPr id="3" name="Content Placeholder 2"/>
          <p:cNvSpPr>
            <a:spLocks noGrp="1"/>
          </p:cNvSpPr>
          <p:nvPr>
            <p:ph idx="1"/>
          </p:nvPr>
        </p:nvSpPr>
        <p:spPr>
          <a:xfrm>
            <a:off x="162838" y="1600200"/>
            <a:ext cx="8981162" cy="5001016"/>
          </a:xfrm>
        </p:spPr>
        <p:txBody>
          <a:bodyPr/>
          <a:lstStyle/>
          <a:p>
            <a:r>
              <a:rPr lang="en-US" dirty="0" smtClean="0"/>
              <a:t>Abdominal problems now?</a:t>
            </a:r>
          </a:p>
          <a:p>
            <a:r>
              <a:rPr lang="en-US" dirty="0" smtClean="0"/>
              <a:t>Unplanned weight changes?  Special dietary needs/concerns?  Any cultural or religious beliefs that affect diet?</a:t>
            </a:r>
          </a:p>
          <a:p>
            <a:r>
              <a:rPr lang="en-US" dirty="0" smtClean="0"/>
              <a:t>Fever or chills?  Any dizziness?</a:t>
            </a:r>
          </a:p>
          <a:p>
            <a:r>
              <a:rPr lang="en-US" dirty="0" smtClean="0"/>
              <a:t>Family </a:t>
            </a:r>
            <a:r>
              <a:rPr lang="en-US" dirty="0" err="1" smtClean="0"/>
              <a:t>Hx</a:t>
            </a:r>
            <a:r>
              <a:rPr lang="en-US" dirty="0" smtClean="0"/>
              <a:t> – colon cancer in 1</a:t>
            </a:r>
            <a:r>
              <a:rPr lang="en-US" dirty="0" smtClean="0">
                <a:cs typeface="Calibri"/>
              </a:rPr>
              <a:t>⁰ relative; anyone with GERD, PUD, IBS, Irritable bowel disease, anemia, celiac disease</a:t>
            </a:r>
          </a:p>
          <a:p>
            <a:r>
              <a:rPr lang="en-US" dirty="0" smtClean="0">
                <a:cs typeface="Calibri"/>
              </a:rPr>
              <a:t>Personal </a:t>
            </a:r>
            <a:r>
              <a:rPr lang="en-US" dirty="0" err="1" smtClean="0">
                <a:cs typeface="Calibri"/>
              </a:rPr>
              <a:t>Hx</a:t>
            </a:r>
            <a:r>
              <a:rPr lang="en-US" dirty="0" smtClean="0">
                <a:cs typeface="Calibri"/>
              </a:rPr>
              <a:t> – age, </a:t>
            </a:r>
            <a:r>
              <a:rPr lang="en-US" dirty="0" err="1" smtClean="0">
                <a:cs typeface="Calibri"/>
              </a:rPr>
              <a:t>Hx</a:t>
            </a:r>
            <a:r>
              <a:rPr lang="en-US" dirty="0" smtClean="0">
                <a:cs typeface="Calibri"/>
              </a:rPr>
              <a:t> of blood transfusion before 1980?  Had </a:t>
            </a:r>
            <a:r>
              <a:rPr lang="en-US" dirty="0" err="1" smtClean="0">
                <a:cs typeface="Calibri"/>
              </a:rPr>
              <a:t>HepB</a:t>
            </a:r>
            <a:r>
              <a:rPr lang="en-US" dirty="0" smtClean="0">
                <a:cs typeface="Calibri"/>
              </a:rPr>
              <a:t> vaccine?  </a:t>
            </a:r>
            <a:r>
              <a:rPr lang="en-US" dirty="0" err="1" smtClean="0">
                <a:cs typeface="Calibri"/>
              </a:rPr>
              <a:t>Hx</a:t>
            </a:r>
            <a:r>
              <a:rPr lang="en-US" dirty="0" smtClean="0">
                <a:cs typeface="Calibri"/>
              </a:rPr>
              <a:t> of endometrial/ovarian/breast cancer?  Varicella?</a:t>
            </a:r>
          </a:p>
          <a:p>
            <a:r>
              <a:rPr lang="en-US" dirty="0" smtClean="0">
                <a:cs typeface="Calibri"/>
              </a:rPr>
              <a:t>Previous treatment for GI disease?  Previous diagnostic testing?  Surgeries?  Recent trauma?  Recent mono infection?</a:t>
            </a:r>
            <a:endParaRPr lang="en-US" dirty="0"/>
          </a:p>
        </p:txBody>
      </p:sp>
    </p:spTree>
    <p:extLst>
      <p:ext uri="{BB962C8B-B14F-4D97-AF65-F5344CB8AC3E}">
        <p14:creationId xmlns:p14="http://schemas.microsoft.com/office/powerpoint/2010/main" val="4077192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8512"/>
            <a:ext cx="8226425" cy="1143000"/>
          </a:xfrm>
        </p:spPr>
        <p:txBody>
          <a:bodyPr/>
          <a:lstStyle/>
          <a:p>
            <a:r>
              <a:rPr lang="en-US" dirty="0" smtClean="0"/>
              <a:t>Risk Factors</a:t>
            </a:r>
            <a:endParaRPr lang="en-US" dirty="0"/>
          </a:p>
        </p:txBody>
      </p:sp>
      <p:sp>
        <p:nvSpPr>
          <p:cNvPr id="3" name="Content Placeholder 2"/>
          <p:cNvSpPr>
            <a:spLocks noGrp="1"/>
          </p:cNvSpPr>
          <p:nvPr>
            <p:ph idx="1"/>
          </p:nvPr>
        </p:nvSpPr>
        <p:spPr>
          <a:xfrm>
            <a:off x="200417" y="1114816"/>
            <a:ext cx="8843376" cy="5386192"/>
          </a:xfrm>
        </p:spPr>
        <p:txBody>
          <a:bodyPr/>
          <a:lstStyle/>
          <a:p>
            <a:r>
              <a:rPr lang="en-US" dirty="0" err="1" smtClean="0"/>
              <a:t>Malabsorption</a:t>
            </a:r>
            <a:r>
              <a:rPr lang="en-US" dirty="0" smtClean="0"/>
              <a:t> disease?  Sickle cell?  Eating disorder?  Intestinal polyps?</a:t>
            </a:r>
          </a:p>
          <a:p>
            <a:r>
              <a:rPr lang="en-US" dirty="0" smtClean="0"/>
              <a:t>Chew/swallow issues – thyroid disease, neck mass, vision change, dysphagia, sore throat?  Last dental exam?</a:t>
            </a:r>
          </a:p>
          <a:p>
            <a:r>
              <a:rPr lang="en-US" dirty="0" smtClean="0"/>
              <a:t>Breathing – </a:t>
            </a:r>
            <a:r>
              <a:rPr lang="en-US" dirty="0" err="1" smtClean="0"/>
              <a:t>Hx</a:t>
            </a:r>
            <a:r>
              <a:rPr lang="en-US" dirty="0" smtClean="0"/>
              <a:t> of problems, SOB, or COPD?</a:t>
            </a:r>
          </a:p>
          <a:p>
            <a:r>
              <a:rPr lang="en-US" dirty="0" smtClean="0"/>
              <a:t>Wt. gain – </a:t>
            </a:r>
            <a:r>
              <a:rPr lang="en-US" dirty="0" err="1" smtClean="0"/>
              <a:t>Hx</a:t>
            </a:r>
            <a:r>
              <a:rPr lang="en-US" dirty="0" smtClean="0"/>
              <a:t> of CV disease, HTN, or CHF?</a:t>
            </a:r>
          </a:p>
          <a:p>
            <a:r>
              <a:rPr lang="en-US" dirty="0" smtClean="0"/>
              <a:t>GU issues – Color of urine?  Burning, frequency, urgency?  </a:t>
            </a:r>
            <a:r>
              <a:rPr lang="en-US" dirty="0" err="1" smtClean="0"/>
              <a:t>Hx</a:t>
            </a:r>
            <a:r>
              <a:rPr lang="en-US" dirty="0" smtClean="0"/>
              <a:t> of STI?  LMP?  Vaginal discharge?  Prostate problems?  Penile discharge?</a:t>
            </a:r>
          </a:p>
          <a:p>
            <a:r>
              <a:rPr lang="en-US" dirty="0" smtClean="0"/>
              <a:t>Joint pain – </a:t>
            </a:r>
            <a:r>
              <a:rPr lang="en-US" dirty="0" err="1" smtClean="0"/>
              <a:t>Hx</a:t>
            </a:r>
            <a:r>
              <a:rPr lang="en-US" dirty="0" smtClean="0"/>
              <a:t> of </a:t>
            </a:r>
            <a:r>
              <a:rPr lang="en-US" dirty="0" err="1" smtClean="0"/>
              <a:t>fx</a:t>
            </a:r>
            <a:r>
              <a:rPr lang="en-US" dirty="0" smtClean="0"/>
              <a:t>, joint pain, weakness</a:t>
            </a:r>
          </a:p>
          <a:p>
            <a:r>
              <a:rPr lang="en-US" dirty="0" err="1" smtClean="0"/>
              <a:t>Neuro</a:t>
            </a:r>
            <a:r>
              <a:rPr lang="en-US" dirty="0" smtClean="0"/>
              <a:t> – ETOH/day?  Numbness, back pain, or loss of bowel/bladder control?</a:t>
            </a:r>
          </a:p>
          <a:p>
            <a:r>
              <a:rPr lang="en-US" dirty="0" smtClean="0"/>
              <a:t>Metabolism – </a:t>
            </a:r>
            <a:r>
              <a:rPr lang="en-US" dirty="0" err="1" smtClean="0"/>
              <a:t>Hx</a:t>
            </a:r>
            <a:r>
              <a:rPr lang="en-US" dirty="0" smtClean="0"/>
              <a:t> of DM or thyroid problems?</a:t>
            </a:r>
            <a:endParaRPr lang="en-US" dirty="0"/>
          </a:p>
        </p:txBody>
      </p:sp>
    </p:spTree>
    <p:extLst>
      <p:ext uri="{BB962C8B-B14F-4D97-AF65-F5344CB8AC3E}">
        <p14:creationId xmlns:p14="http://schemas.microsoft.com/office/powerpoint/2010/main" val="1408906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lstStyle/>
          <a:p>
            <a:r>
              <a:rPr lang="en-US" dirty="0" smtClean="0"/>
              <a:t>Skin – Changes in hair, skin, nails?  Any rashes, itching or lesions?</a:t>
            </a:r>
          </a:p>
          <a:p>
            <a:r>
              <a:rPr lang="en-US" dirty="0" smtClean="0"/>
              <a:t>Lymph/Hematologic – Any food allergies, infection, or sickle cell?</a:t>
            </a:r>
          </a:p>
          <a:p>
            <a:r>
              <a:rPr lang="en-US" dirty="0" smtClean="0"/>
              <a:t>Medications – OTC, Rx</a:t>
            </a:r>
          </a:p>
          <a:p>
            <a:r>
              <a:rPr lang="en-US" dirty="0" smtClean="0"/>
              <a:t>Occupation – profession, where pt. works, PPE used?</a:t>
            </a:r>
          </a:p>
          <a:p>
            <a:r>
              <a:rPr lang="en-US" dirty="0" smtClean="0"/>
              <a:t>Foreign travel – Any place where sanitation less than ideal?  Food prepared somewhere that isn’t sanitary?  Vaccinated against </a:t>
            </a:r>
            <a:r>
              <a:rPr lang="en-US" dirty="0" err="1" smtClean="0"/>
              <a:t>HepA</a:t>
            </a:r>
            <a:r>
              <a:rPr lang="en-US" dirty="0" smtClean="0"/>
              <a:t>?</a:t>
            </a:r>
          </a:p>
          <a:p>
            <a:r>
              <a:rPr lang="en-US" dirty="0" smtClean="0"/>
              <a:t>Lifestyle – Use/abuse IV drugs?  # of sexual partners, had sex with sex workers?</a:t>
            </a:r>
            <a:endParaRPr lang="en-US" dirty="0"/>
          </a:p>
        </p:txBody>
      </p:sp>
    </p:spTree>
    <p:extLst>
      <p:ext uri="{BB962C8B-B14F-4D97-AF65-F5344CB8AC3E}">
        <p14:creationId xmlns:p14="http://schemas.microsoft.com/office/powerpoint/2010/main" val="3971245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teaching</a:t>
            </a:r>
            <a:endParaRPr lang="en-US" dirty="0"/>
          </a:p>
        </p:txBody>
      </p:sp>
      <p:sp>
        <p:nvSpPr>
          <p:cNvPr id="3" name="Content Placeholder 2"/>
          <p:cNvSpPr>
            <a:spLocks noGrp="1"/>
          </p:cNvSpPr>
          <p:nvPr>
            <p:ph idx="1"/>
          </p:nvPr>
        </p:nvSpPr>
        <p:spPr/>
        <p:txBody>
          <a:bodyPr/>
          <a:lstStyle/>
          <a:p>
            <a:r>
              <a:rPr lang="en-US" dirty="0" smtClean="0"/>
              <a:t>Encourage immunizations for those who may be exposed to blood, body fluids, or unsanitary conditions</a:t>
            </a:r>
            <a:endParaRPr lang="en-US" dirty="0"/>
          </a:p>
          <a:p>
            <a:r>
              <a:rPr lang="en-US" dirty="0" smtClean="0"/>
              <a:t>Risk of colorectal cancer increases with age</a:t>
            </a:r>
          </a:p>
          <a:p>
            <a:pPr lvl="1"/>
            <a:r>
              <a:rPr lang="en-US" dirty="0" smtClean="0"/>
              <a:t>Initial screening colonoscopy at age 50</a:t>
            </a:r>
          </a:p>
          <a:p>
            <a:pPr lvl="1"/>
            <a:r>
              <a:rPr lang="en-US" dirty="0" smtClean="0"/>
              <a:t>Follow-up based on findings</a:t>
            </a:r>
          </a:p>
          <a:p>
            <a:r>
              <a:rPr lang="en-US" dirty="0" smtClean="0"/>
              <a:t>Alcohol / substance abuse</a:t>
            </a:r>
          </a:p>
          <a:p>
            <a:pPr lvl="1"/>
            <a:r>
              <a:rPr lang="en-US" dirty="0" smtClean="0"/>
              <a:t>Discuss effects on organs of substance abuse</a:t>
            </a:r>
          </a:p>
          <a:p>
            <a:r>
              <a:rPr lang="en-US" dirty="0" smtClean="0"/>
              <a:t>Nutritional counseling</a:t>
            </a:r>
          </a:p>
          <a:p>
            <a:pPr lvl="1"/>
            <a:r>
              <a:rPr lang="en-US" dirty="0" smtClean="0"/>
              <a:t>Important for patients with food allergies, poor nutrition, &amp; obesity</a:t>
            </a:r>
          </a:p>
        </p:txBody>
      </p:sp>
    </p:spTree>
    <p:extLst>
      <p:ext uri="{BB962C8B-B14F-4D97-AF65-F5344CB8AC3E}">
        <p14:creationId xmlns:p14="http://schemas.microsoft.com/office/powerpoint/2010/main" val="1531068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464396"/>
            <a:ext cx="8226425" cy="1143000"/>
          </a:xfrm>
        </p:spPr>
        <p:txBody>
          <a:bodyPr/>
          <a:lstStyle/>
          <a:p>
            <a:r>
              <a:rPr lang="en-US" dirty="0" smtClean="0"/>
              <a:t>Common Abdominal Symptoms</a:t>
            </a:r>
            <a:endParaRPr lang="en-US" dirty="0"/>
          </a:p>
        </p:txBody>
      </p:sp>
      <p:sp>
        <p:nvSpPr>
          <p:cNvPr id="3" name="Content Placeholder 2"/>
          <p:cNvSpPr>
            <a:spLocks noGrp="1"/>
          </p:cNvSpPr>
          <p:nvPr>
            <p:ph idx="1"/>
          </p:nvPr>
        </p:nvSpPr>
        <p:spPr>
          <a:xfrm>
            <a:off x="455613" y="951978"/>
            <a:ext cx="8226425" cy="5424705"/>
          </a:xfrm>
        </p:spPr>
        <p:txBody>
          <a:bodyPr/>
          <a:lstStyle/>
          <a:p>
            <a:r>
              <a:rPr lang="en-US" dirty="0" smtClean="0"/>
              <a:t>Indigestion</a:t>
            </a:r>
          </a:p>
          <a:p>
            <a:r>
              <a:rPr lang="en-US" dirty="0" smtClean="0"/>
              <a:t>Anorexia</a:t>
            </a:r>
          </a:p>
          <a:p>
            <a:r>
              <a:rPr lang="en-US" dirty="0" smtClean="0"/>
              <a:t>Nausea, vomiting, hematemesis</a:t>
            </a:r>
          </a:p>
          <a:p>
            <a:r>
              <a:rPr lang="en-US" dirty="0" smtClean="0"/>
              <a:t>Abdominal pain</a:t>
            </a:r>
          </a:p>
          <a:p>
            <a:r>
              <a:rPr lang="en-US" dirty="0" smtClean="0"/>
              <a:t>Dysphagia, odynophagia</a:t>
            </a:r>
          </a:p>
          <a:p>
            <a:r>
              <a:rPr lang="en-US" dirty="0" smtClean="0"/>
              <a:t>Change in bowel function</a:t>
            </a:r>
          </a:p>
          <a:p>
            <a:pPr lvl="1"/>
            <a:r>
              <a:rPr lang="en-US" dirty="0" smtClean="0"/>
              <a:t>Diarrhea</a:t>
            </a:r>
          </a:p>
          <a:p>
            <a:pPr lvl="1"/>
            <a:r>
              <a:rPr lang="en-US" dirty="0" smtClean="0"/>
              <a:t>Constipation</a:t>
            </a:r>
          </a:p>
          <a:p>
            <a:r>
              <a:rPr lang="en-US" dirty="0" smtClean="0"/>
              <a:t>Jaundice/icterus</a:t>
            </a:r>
          </a:p>
          <a:p>
            <a:r>
              <a:rPr lang="en-US" dirty="0" smtClean="0"/>
              <a:t>Urinary/renal symptoms</a:t>
            </a:r>
          </a:p>
          <a:p>
            <a:pPr lvl="1"/>
            <a:r>
              <a:rPr lang="en-US" dirty="0" smtClean="0"/>
              <a:t>Urinary incontinence</a:t>
            </a:r>
          </a:p>
          <a:p>
            <a:pPr lvl="1"/>
            <a:r>
              <a:rPr lang="en-US" dirty="0" smtClean="0"/>
              <a:t>Kidney or flank pain</a:t>
            </a:r>
          </a:p>
          <a:p>
            <a:pPr lvl="1"/>
            <a:r>
              <a:rPr lang="en-US" dirty="0" smtClean="0"/>
              <a:t>Ureteral colic</a:t>
            </a:r>
            <a:endParaRPr lang="en-US" dirty="0"/>
          </a:p>
        </p:txBody>
      </p:sp>
    </p:spTree>
    <p:extLst>
      <p:ext uri="{BB962C8B-B14F-4D97-AF65-F5344CB8AC3E}">
        <p14:creationId xmlns:p14="http://schemas.microsoft.com/office/powerpoint/2010/main" val="2613384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64188"/>
            <a:ext cx="8226425" cy="1143000"/>
          </a:xfrm>
        </p:spPr>
        <p:txBody>
          <a:bodyPr/>
          <a:lstStyle/>
          <a:p>
            <a:r>
              <a:rPr lang="en-US" dirty="0" smtClean="0"/>
              <a:t>Focused </a:t>
            </a:r>
            <a:r>
              <a:rPr lang="en-US" dirty="0" err="1" smtClean="0"/>
              <a:t>Hx</a:t>
            </a:r>
            <a:r>
              <a:rPr lang="en-US" dirty="0" smtClean="0"/>
              <a:t> Questions</a:t>
            </a:r>
            <a:endParaRPr lang="en-US" dirty="0"/>
          </a:p>
        </p:txBody>
      </p:sp>
      <p:sp>
        <p:nvSpPr>
          <p:cNvPr id="3" name="Content Placeholder 2"/>
          <p:cNvSpPr>
            <a:spLocks noGrp="1"/>
          </p:cNvSpPr>
          <p:nvPr>
            <p:ph idx="1"/>
          </p:nvPr>
        </p:nvSpPr>
        <p:spPr>
          <a:xfrm>
            <a:off x="455613" y="901874"/>
            <a:ext cx="8226425" cy="5224289"/>
          </a:xfrm>
        </p:spPr>
        <p:txBody>
          <a:bodyPr/>
          <a:lstStyle/>
          <a:p>
            <a:r>
              <a:rPr lang="en-US" dirty="0" smtClean="0"/>
              <a:t>Indigestion – Have heartburn?  Excessive gas?  Belching? Abdominal bloating or distention?  Unpleasant fullness after meals?  Unable to eat full meal?</a:t>
            </a:r>
          </a:p>
          <a:p>
            <a:r>
              <a:rPr lang="en-US" dirty="0" smtClean="0"/>
              <a:t>Anorexia – How is your appetite?  Deliberately eat small meals?  Ever vomit after eating?</a:t>
            </a:r>
          </a:p>
          <a:p>
            <a:r>
              <a:rPr lang="en-US" dirty="0" smtClean="0"/>
              <a:t>N/V, Hematemesis – Have N/V?  Ever vomited blood?</a:t>
            </a:r>
          </a:p>
          <a:p>
            <a:r>
              <a:rPr lang="en-US" dirty="0" err="1" smtClean="0"/>
              <a:t>Abd</a:t>
            </a:r>
            <a:r>
              <a:rPr lang="en-US" dirty="0" smtClean="0"/>
              <a:t>. pain – OLDCART</a:t>
            </a:r>
          </a:p>
          <a:p>
            <a:r>
              <a:rPr lang="en-US" dirty="0" smtClean="0"/>
              <a:t>Dysphagia/odynophagia – Difficulty or pain with swallowing?  Feel like food is stuck?</a:t>
            </a:r>
          </a:p>
          <a:p>
            <a:r>
              <a:rPr lang="en-US" dirty="0" smtClean="0"/>
              <a:t>Change in bowels – normal pattern before </a:t>
            </a:r>
            <a:r>
              <a:rPr lang="en-US" dirty="0" err="1" smtClean="0"/>
              <a:t>sx</a:t>
            </a:r>
            <a:r>
              <a:rPr lang="en-US" dirty="0" smtClean="0"/>
              <a:t>?  Change in diet/medications?  Have N/V?  Happen with certain foods?  Pain relieved with BM?</a:t>
            </a:r>
            <a:endParaRPr lang="en-US" dirty="0"/>
          </a:p>
        </p:txBody>
      </p:sp>
    </p:spTree>
    <p:extLst>
      <p:ext uri="{BB962C8B-B14F-4D97-AF65-F5344CB8AC3E}">
        <p14:creationId xmlns:p14="http://schemas.microsoft.com/office/powerpoint/2010/main" val="342384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5613" y="-301558"/>
            <a:ext cx="8226425" cy="1143000"/>
          </a:xfrm>
        </p:spPr>
        <p:txBody>
          <a:bodyPr/>
          <a:lstStyle/>
          <a:p>
            <a:r>
              <a:rPr lang="en-US" dirty="0" smtClean="0"/>
              <a:t>Anatomy Review	</a:t>
            </a:r>
            <a:endParaRPr lang="en-US" dirty="0"/>
          </a:p>
        </p:txBody>
      </p:sp>
      <p:sp>
        <p:nvSpPr>
          <p:cNvPr id="55299" name="Rectangle 3"/>
          <p:cNvSpPr>
            <a:spLocks noGrp="1" noChangeArrowheads="1"/>
          </p:cNvSpPr>
          <p:nvPr>
            <p:ph type="body" idx="1"/>
          </p:nvPr>
        </p:nvSpPr>
        <p:spPr>
          <a:xfrm>
            <a:off x="137786" y="776614"/>
            <a:ext cx="8818323" cy="5349550"/>
          </a:xfrm>
        </p:spPr>
        <p:txBody>
          <a:bodyPr/>
          <a:lstStyle/>
          <a:p>
            <a:r>
              <a:rPr lang="en-US" dirty="0" smtClean="0"/>
              <a:t>Cranium</a:t>
            </a:r>
          </a:p>
          <a:p>
            <a:pPr lvl="1"/>
            <a:r>
              <a:rPr lang="en-US" dirty="0" smtClean="0"/>
              <a:t>Sutures – fetal are loose; close later</a:t>
            </a:r>
          </a:p>
          <a:p>
            <a:r>
              <a:rPr lang="en-US" dirty="0" smtClean="0"/>
              <a:t>Carotid arteries – blood supply; jugular veins return</a:t>
            </a:r>
          </a:p>
          <a:p>
            <a:r>
              <a:rPr lang="en-US" dirty="0" smtClean="0"/>
              <a:t>Neck muscles – sternocleidomastoid &amp; trapezius</a:t>
            </a:r>
          </a:p>
          <a:p>
            <a:r>
              <a:rPr lang="en-US" dirty="0" smtClean="0"/>
              <a:t>Salivary glands – parotid, submandibular &amp; sublingual</a:t>
            </a:r>
          </a:p>
          <a:p>
            <a:r>
              <a:rPr lang="en-US" dirty="0" smtClean="0"/>
              <a:t>Vertebral prominence – C7 &amp; T1 most palpable; C7 (the vertebra </a:t>
            </a:r>
            <a:r>
              <a:rPr lang="en-US" dirty="0" err="1" smtClean="0"/>
              <a:t>prominens</a:t>
            </a:r>
            <a:r>
              <a:rPr lang="en-US" dirty="0" smtClean="0"/>
              <a:t>) protrudes the most</a:t>
            </a:r>
          </a:p>
          <a:p>
            <a:r>
              <a:rPr lang="en-US" dirty="0" smtClean="0"/>
              <a:t>Trachea – midline of neck</a:t>
            </a:r>
          </a:p>
          <a:p>
            <a:r>
              <a:rPr lang="en-US" dirty="0" smtClean="0"/>
              <a:t>Thyroid – butterfly shaped, isthmus in middle, produces T3 &amp; T4 – controls metabolism, usually not palpable in healthy people</a:t>
            </a:r>
          </a:p>
          <a:p>
            <a:r>
              <a:rPr lang="en-US" dirty="0" err="1" smtClean="0"/>
              <a:t>Parathyroids</a:t>
            </a:r>
            <a:r>
              <a:rPr lang="en-US" dirty="0" smtClean="0"/>
              <a:t> – imbedded in thyroid lobes; helps calcium absorption</a:t>
            </a:r>
          </a:p>
          <a:p>
            <a:pPr marL="0" indent="0">
              <a:buNone/>
            </a:pP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88616"/>
            <a:ext cx="8226425" cy="1143000"/>
          </a:xfrm>
        </p:spPr>
        <p:txBody>
          <a:bodyPr/>
          <a:lstStyle/>
          <a:p>
            <a:r>
              <a:rPr lang="en-US" dirty="0" smtClean="0"/>
              <a:t>Focused </a:t>
            </a:r>
            <a:r>
              <a:rPr lang="en-US" dirty="0" err="1" smtClean="0"/>
              <a:t>Hx</a:t>
            </a:r>
            <a:r>
              <a:rPr lang="en-US" dirty="0" smtClean="0"/>
              <a:t> Questions</a:t>
            </a:r>
            <a:endParaRPr lang="en-US" dirty="0"/>
          </a:p>
        </p:txBody>
      </p:sp>
      <p:sp>
        <p:nvSpPr>
          <p:cNvPr id="3" name="Content Placeholder 2"/>
          <p:cNvSpPr>
            <a:spLocks noGrp="1"/>
          </p:cNvSpPr>
          <p:nvPr>
            <p:ph idx="1"/>
          </p:nvPr>
        </p:nvSpPr>
        <p:spPr>
          <a:xfrm>
            <a:off x="237995" y="1265130"/>
            <a:ext cx="8680537" cy="4861034"/>
          </a:xfrm>
        </p:spPr>
        <p:txBody>
          <a:bodyPr/>
          <a:lstStyle/>
          <a:p>
            <a:r>
              <a:rPr lang="en-US" dirty="0" smtClean="0"/>
              <a:t>Jaundice/icterus – Change in color of skin or sclera?  Change in color of urine or stool?  Traveled to, or had meals in, areas of poor sanitation?  Recent exposure to blood or body fluids?  Shared needles?  Blood transfusion?</a:t>
            </a:r>
          </a:p>
          <a:p>
            <a:r>
              <a:rPr lang="en-US" dirty="0" smtClean="0"/>
              <a:t>Urinary/Renal </a:t>
            </a:r>
            <a:r>
              <a:rPr lang="en-US" dirty="0" err="1" smtClean="0"/>
              <a:t>Sx</a:t>
            </a:r>
            <a:r>
              <a:rPr lang="en-US" dirty="0" smtClean="0"/>
              <a:t> – Pain on urination or difficulty voiding?  Urgency or frequency?  </a:t>
            </a:r>
            <a:r>
              <a:rPr lang="en-US" dirty="0" err="1" smtClean="0"/>
              <a:t>Suprapubic</a:t>
            </a:r>
            <a:r>
              <a:rPr lang="en-US" dirty="0" smtClean="0"/>
              <a:t> pain?  Hesitancy or decreased urine stream (males)?  Polyuria?  </a:t>
            </a:r>
            <a:r>
              <a:rPr lang="en-US" dirty="0" err="1" smtClean="0"/>
              <a:t>Nocturia</a:t>
            </a:r>
            <a:r>
              <a:rPr lang="en-US" dirty="0" smtClean="0"/>
              <a:t>?  Hematuria (painful or not painful)?  Leak urine?  Not made it to BR?  Severe, colicky pain in your flank?  Associated with N/V?</a:t>
            </a:r>
            <a:endParaRPr lang="en-US" dirty="0"/>
          </a:p>
        </p:txBody>
      </p:sp>
    </p:spTree>
    <p:extLst>
      <p:ext uri="{BB962C8B-B14F-4D97-AF65-F5344CB8AC3E}">
        <p14:creationId xmlns:p14="http://schemas.microsoft.com/office/powerpoint/2010/main" val="1003453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39136"/>
            <a:ext cx="8226425" cy="1143000"/>
          </a:xfrm>
        </p:spPr>
        <p:txBody>
          <a:bodyPr/>
          <a:lstStyle/>
          <a:p>
            <a:r>
              <a:rPr lang="en-US" dirty="0" smtClean="0"/>
              <a:t>Lifespan Considerations</a:t>
            </a:r>
            <a:endParaRPr lang="en-US" dirty="0"/>
          </a:p>
        </p:txBody>
      </p:sp>
      <p:sp>
        <p:nvSpPr>
          <p:cNvPr id="3" name="Content Placeholder 2"/>
          <p:cNvSpPr>
            <a:spLocks noGrp="1"/>
          </p:cNvSpPr>
          <p:nvPr>
            <p:ph idx="1"/>
          </p:nvPr>
        </p:nvSpPr>
        <p:spPr>
          <a:xfrm>
            <a:off x="430561" y="914400"/>
            <a:ext cx="8226425" cy="5174185"/>
          </a:xfrm>
        </p:spPr>
        <p:txBody>
          <a:bodyPr/>
          <a:lstStyle/>
          <a:p>
            <a:r>
              <a:rPr lang="en-US" dirty="0" smtClean="0"/>
              <a:t>Pregnancy – heartburn, constipation, loss of urine or hemorrhoids?</a:t>
            </a:r>
          </a:p>
          <a:p>
            <a:r>
              <a:rPr lang="en-US" dirty="0" smtClean="0"/>
              <a:t>Newborns/Infants/Children </a:t>
            </a:r>
          </a:p>
          <a:p>
            <a:pPr lvl="1"/>
            <a:r>
              <a:rPr lang="en-US" dirty="0" smtClean="0"/>
              <a:t>Baby breast/bottle fed?  How is formula tolerated?  What foods have been introduced?  Tolerated?  How many wet diapers/day?  BMs?  </a:t>
            </a:r>
          </a:p>
          <a:p>
            <a:pPr lvl="1"/>
            <a:r>
              <a:rPr lang="en-US" dirty="0" smtClean="0"/>
              <a:t>How often does child eat?  Regular meals?  Describe previous day’s eating?  Eat non-foods?  Child have constipation?  Water/juice in diet?  Constipation </a:t>
            </a:r>
            <a:r>
              <a:rPr lang="en-US" dirty="0" err="1" smtClean="0"/>
              <a:t>tx</a:t>
            </a:r>
            <a:r>
              <a:rPr lang="en-US" dirty="0" smtClean="0"/>
              <a:t>?</a:t>
            </a:r>
          </a:p>
          <a:p>
            <a:pPr lvl="1"/>
            <a:r>
              <a:rPr lang="en-US" dirty="0" smtClean="0"/>
              <a:t>Overweight – when first appeared, diet changes, others in family have problem?, how does child feel?</a:t>
            </a:r>
          </a:p>
        </p:txBody>
      </p:sp>
    </p:spTree>
    <p:extLst>
      <p:ext uri="{BB962C8B-B14F-4D97-AF65-F5344CB8AC3E}">
        <p14:creationId xmlns:p14="http://schemas.microsoft.com/office/powerpoint/2010/main" val="1589086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451870"/>
            <a:ext cx="8226425" cy="1143000"/>
          </a:xfrm>
        </p:spPr>
        <p:txBody>
          <a:bodyPr/>
          <a:lstStyle/>
          <a:p>
            <a:r>
              <a:rPr lang="en-US" dirty="0" smtClean="0"/>
              <a:t>Lifespan Considerations</a:t>
            </a:r>
            <a:endParaRPr lang="en-US" dirty="0"/>
          </a:p>
        </p:txBody>
      </p:sp>
      <p:sp>
        <p:nvSpPr>
          <p:cNvPr id="3" name="Content Placeholder 2"/>
          <p:cNvSpPr>
            <a:spLocks noGrp="1"/>
          </p:cNvSpPr>
          <p:nvPr>
            <p:ph idx="1"/>
          </p:nvPr>
        </p:nvSpPr>
        <p:spPr>
          <a:xfrm>
            <a:off x="455613" y="1164920"/>
            <a:ext cx="8226425" cy="5261867"/>
          </a:xfrm>
        </p:spPr>
        <p:txBody>
          <a:bodyPr/>
          <a:lstStyle/>
          <a:p>
            <a:r>
              <a:rPr lang="en-US" dirty="0" smtClean="0"/>
              <a:t>Adolescents 	</a:t>
            </a:r>
          </a:p>
          <a:p>
            <a:pPr lvl="1"/>
            <a:r>
              <a:rPr lang="en-US" dirty="0" smtClean="0"/>
              <a:t>Regular meals?  Eat breakfast?  Snacks?  Soft drinks?  Exercise?  If weight loss, how was it lost?  How much?  What do parents/friends say about your eating?</a:t>
            </a:r>
          </a:p>
          <a:p>
            <a:r>
              <a:rPr lang="en-US" dirty="0" smtClean="0"/>
              <a:t>Older Adults </a:t>
            </a:r>
          </a:p>
          <a:p>
            <a:pPr lvl="1"/>
            <a:r>
              <a:rPr lang="en-US" dirty="0" smtClean="0"/>
              <a:t>Who gets groceries/fixes meals?  Eat alone?  Dysphagia?  How often BM?  Liquid consumption?  What is taken for constipation?  Daily meds?</a:t>
            </a:r>
          </a:p>
        </p:txBody>
      </p:sp>
    </p:spTree>
    <p:extLst>
      <p:ext uri="{BB962C8B-B14F-4D97-AF65-F5344CB8AC3E}">
        <p14:creationId xmlns:p14="http://schemas.microsoft.com/office/powerpoint/2010/main" val="3958386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489448"/>
            <a:ext cx="8226425" cy="1143000"/>
          </a:xfrm>
        </p:spPr>
        <p:txBody>
          <a:bodyPr/>
          <a:lstStyle/>
          <a:p>
            <a:r>
              <a:rPr lang="en-US" dirty="0" smtClean="0"/>
              <a:t>Cultural Considerations</a:t>
            </a:r>
            <a:endParaRPr lang="en-US" dirty="0"/>
          </a:p>
        </p:txBody>
      </p:sp>
      <p:sp>
        <p:nvSpPr>
          <p:cNvPr id="3" name="Content Placeholder 2"/>
          <p:cNvSpPr>
            <a:spLocks noGrp="1"/>
          </p:cNvSpPr>
          <p:nvPr>
            <p:ph idx="1"/>
          </p:nvPr>
        </p:nvSpPr>
        <p:spPr>
          <a:xfrm>
            <a:off x="112734" y="914400"/>
            <a:ext cx="9031266" cy="5211763"/>
          </a:xfrm>
        </p:spPr>
        <p:txBody>
          <a:bodyPr/>
          <a:lstStyle/>
          <a:p>
            <a:r>
              <a:rPr lang="en-US" dirty="0" smtClean="0"/>
              <a:t>African Americans</a:t>
            </a:r>
          </a:p>
          <a:p>
            <a:pPr lvl="1"/>
            <a:r>
              <a:rPr lang="en-US" dirty="0" smtClean="0"/>
              <a:t>Sickle cell?  Lactose intolerant?</a:t>
            </a:r>
          </a:p>
          <a:p>
            <a:r>
              <a:rPr lang="en-US" dirty="0" smtClean="0"/>
              <a:t>Asian Americans</a:t>
            </a:r>
          </a:p>
          <a:p>
            <a:pPr lvl="1"/>
            <a:r>
              <a:rPr lang="en-US" dirty="0" err="1" smtClean="0"/>
              <a:t>Hx</a:t>
            </a:r>
            <a:r>
              <a:rPr lang="en-US" dirty="0" smtClean="0"/>
              <a:t> of gastric cancer?  Heartburn, anorexia, unplanned weight loss?</a:t>
            </a:r>
          </a:p>
          <a:p>
            <a:r>
              <a:rPr lang="en-US" dirty="0" smtClean="0"/>
              <a:t>Americans of Jewish descent</a:t>
            </a:r>
          </a:p>
          <a:p>
            <a:pPr lvl="1"/>
            <a:r>
              <a:rPr lang="en-US" dirty="0" smtClean="0"/>
              <a:t>Personal/family </a:t>
            </a:r>
            <a:r>
              <a:rPr lang="en-US" dirty="0" err="1" smtClean="0"/>
              <a:t>hx</a:t>
            </a:r>
            <a:r>
              <a:rPr lang="en-US" dirty="0" smtClean="0"/>
              <a:t> of ulcerative colitis or </a:t>
            </a:r>
            <a:r>
              <a:rPr lang="en-US" dirty="0" err="1" smtClean="0"/>
              <a:t>Crohn’s</a:t>
            </a:r>
            <a:r>
              <a:rPr lang="en-US" dirty="0" smtClean="0"/>
              <a:t> disease?  Personal/family </a:t>
            </a:r>
            <a:r>
              <a:rPr lang="en-US" dirty="0" err="1" smtClean="0"/>
              <a:t>hx</a:t>
            </a:r>
            <a:r>
              <a:rPr lang="en-US" dirty="0" smtClean="0"/>
              <a:t> of lactose intolerance?</a:t>
            </a:r>
          </a:p>
          <a:p>
            <a:r>
              <a:rPr lang="en-US" dirty="0" smtClean="0"/>
              <a:t>Americans of Mediterranean descent</a:t>
            </a:r>
          </a:p>
          <a:p>
            <a:pPr lvl="1"/>
            <a:r>
              <a:rPr lang="en-US" dirty="0" smtClean="0"/>
              <a:t>Lactose intolerance?  Personal/family </a:t>
            </a:r>
            <a:r>
              <a:rPr lang="en-US" dirty="0" err="1" smtClean="0"/>
              <a:t>hx</a:t>
            </a:r>
            <a:r>
              <a:rPr lang="en-US" dirty="0" smtClean="0"/>
              <a:t> of chronic anemia or </a:t>
            </a:r>
            <a:r>
              <a:rPr lang="en-US" dirty="0" err="1" smtClean="0"/>
              <a:t>thalassmia</a:t>
            </a:r>
            <a:r>
              <a:rPr lang="en-US" dirty="0" smtClean="0"/>
              <a:t>?</a:t>
            </a:r>
          </a:p>
          <a:p>
            <a:r>
              <a:rPr lang="en-US" dirty="0" smtClean="0"/>
              <a:t>Native Americans</a:t>
            </a:r>
          </a:p>
          <a:p>
            <a:pPr lvl="1"/>
            <a:r>
              <a:rPr lang="en-US" dirty="0" smtClean="0"/>
              <a:t>Drink alcohol?  How much/how often?  Ever had yellow skin or eyes?  Liver, gallbladder disease? Pancreatitis?  DM?</a:t>
            </a:r>
            <a:endParaRPr lang="en-US" dirty="0"/>
          </a:p>
        </p:txBody>
      </p:sp>
    </p:spTree>
    <p:extLst>
      <p:ext uri="{BB962C8B-B14F-4D97-AF65-F5344CB8AC3E}">
        <p14:creationId xmlns:p14="http://schemas.microsoft.com/office/powerpoint/2010/main" val="930638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Data</a:t>
            </a:r>
            <a:endParaRPr lang="en-US" dirty="0"/>
          </a:p>
        </p:txBody>
      </p:sp>
      <p:sp>
        <p:nvSpPr>
          <p:cNvPr id="3" name="Content Placeholder 2"/>
          <p:cNvSpPr>
            <a:spLocks noGrp="1"/>
          </p:cNvSpPr>
          <p:nvPr>
            <p:ph idx="1"/>
          </p:nvPr>
        </p:nvSpPr>
        <p:spPr/>
        <p:txBody>
          <a:bodyPr/>
          <a:lstStyle/>
          <a:p>
            <a:r>
              <a:rPr lang="en-US" dirty="0" smtClean="0"/>
              <a:t>Equipment</a:t>
            </a:r>
          </a:p>
          <a:p>
            <a:pPr lvl="1"/>
            <a:r>
              <a:rPr lang="en-US" dirty="0" smtClean="0"/>
              <a:t>Stethoscope, pillow, drapes</a:t>
            </a:r>
          </a:p>
          <a:p>
            <a:r>
              <a:rPr lang="en-US" dirty="0" smtClean="0"/>
              <a:t>Preparation</a:t>
            </a:r>
          </a:p>
          <a:p>
            <a:pPr lvl="1"/>
            <a:r>
              <a:rPr lang="en-US" dirty="0" smtClean="0"/>
              <a:t>Warm, private environment, adequate lighting</a:t>
            </a:r>
          </a:p>
          <a:p>
            <a:pPr lvl="1"/>
            <a:r>
              <a:rPr lang="en-US" dirty="0" smtClean="0"/>
              <a:t>Have patient empty bladder</a:t>
            </a:r>
          </a:p>
          <a:p>
            <a:pPr lvl="1"/>
            <a:r>
              <a:rPr lang="en-US" dirty="0" smtClean="0"/>
              <a:t>Use drapes</a:t>
            </a:r>
          </a:p>
          <a:p>
            <a:pPr lvl="1"/>
            <a:r>
              <a:rPr lang="en-US" dirty="0" smtClean="0"/>
              <a:t>Explain what you are doing</a:t>
            </a:r>
          </a:p>
          <a:p>
            <a:pPr lvl="1"/>
            <a:r>
              <a:rPr lang="en-US" dirty="0" smtClean="0"/>
              <a:t>Wash hands</a:t>
            </a:r>
          </a:p>
          <a:p>
            <a:pPr lvl="1"/>
            <a:r>
              <a:rPr lang="en-US" dirty="0" smtClean="0"/>
              <a:t>Talk with the patient to help relax him/her</a:t>
            </a:r>
            <a:endParaRPr lang="en-US" dirty="0"/>
          </a:p>
        </p:txBody>
      </p:sp>
    </p:spTree>
    <p:extLst>
      <p:ext uri="{BB962C8B-B14F-4D97-AF65-F5344CB8AC3E}">
        <p14:creationId xmlns:p14="http://schemas.microsoft.com/office/powerpoint/2010/main" val="1864691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Exam</a:t>
            </a:r>
            <a:endParaRPr lang="en-US" dirty="0"/>
          </a:p>
        </p:txBody>
      </p:sp>
      <p:sp>
        <p:nvSpPr>
          <p:cNvPr id="3" name="Content Placeholder 2"/>
          <p:cNvSpPr>
            <a:spLocks noGrp="1"/>
          </p:cNvSpPr>
          <p:nvPr>
            <p:ph idx="1"/>
          </p:nvPr>
        </p:nvSpPr>
        <p:spPr/>
        <p:txBody>
          <a:bodyPr/>
          <a:lstStyle/>
          <a:p>
            <a:r>
              <a:rPr lang="en-US" dirty="0" smtClean="0"/>
              <a:t>Inspection</a:t>
            </a:r>
          </a:p>
          <a:p>
            <a:pPr lvl="1"/>
            <a:r>
              <a:rPr lang="en-US" dirty="0" smtClean="0"/>
              <a:t>Identify shape/contour, scars</a:t>
            </a:r>
          </a:p>
          <a:p>
            <a:pPr lvl="1"/>
            <a:r>
              <a:rPr lang="en-US" dirty="0" smtClean="0"/>
              <a:t>Inspect urine</a:t>
            </a:r>
          </a:p>
          <a:p>
            <a:pPr lvl="1"/>
            <a:r>
              <a:rPr lang="en-US" dirty="0" smtClean="0"/>
              <a:t>Inspect any emesis</a:t>
            </a:r>
          </a:p>
          <a:p>
            <a:pPr lvl="1"/>
            <a:r>
              <a:rPr lang="en-US" dirty="0" smtClean="0"/>
              <a:t>Inspect stool</a:t>
            </a:r>
          </a:p>
          <a:p>
            <a:r>
              <a:rPr lang="en-US" dirty="0" smtClean="0"/>
              <a:t>Auscultation</a:t>
            </a:r>
          </a:p>
          <a:p>
            <a:pPr lvl="1"/>
            <a:r>
              <a:rPr lang="en-US" dirty="0" smtClean="0"/>
              <a:t>Bowel sounds – start RLQ (very active area); high pitched, gurgling, irregular sounds; no sounds = listen for 5 minutes</a:t>
            </a:r>
          </a:p>
          <a:p>
            <a:pPr lvl="1"/>
            <a:r>
              <a:rPr lang="en-US" dirty="0" smtClean="0"/>
              <a:t>Vascular sounds – bruits – sounds like soft, whooshing, pulsatile sounds best heard with bell</a:t>
            </a:r>
          </a:p>
        </p:txBody>
      </p:sp>
    </p:spTree>
    <p:extLst>
      <p:ext uri="{BB962C8B-B14F-4D97-AF65-F5344CB8AC3E}">
        <p14:creationId xmlns:p14="http://schemas.microsoft.com/office/powerpoint/2010/main" val="370097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 for Bruit Auscultation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587" y="1352810"/>
            <a:ext cx="3746852" cy="5073041"/>
          </a:xfrm>
          <a:prstGeom prst="rect">
            <a:avLst/>
          </a:prstGeom>
        </p:spPr>
      </p:pic>
    </p:spTree>
    <p:extLst>
      <p:ext uri="{BB962C8B-B14F-4D97-AF65-F5344CB8AC3E}">
        <p14:creationId xmlns:p14="http://schemas.microsoft.com/office/powerpoint/2010/main" val="3546562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Exam</a:t>
            </a:r>
            <a:endParaRPr lang="en-US" dirty="0"/>
          </a:p>
        </p:txBody>
      </p:sp>
      <p:sp>
        <p:nvSpPr>
          <p:cNvPr id="3" name="Content Placeholder 2"/>
          <p:cNvSpPr>
            <a:spLocks noGrp="1"/>
          </p:cNvSpPr>
          <p:nvPr>
            <p:ph idx="1"/>
          </p:nvPr>
        </p:nvSpPr>
        <p:spPr/>
        <p:txBody>
          <a:bodyPr/>
          <a:lstStyle/>
          <a:p>
            <a:r>
              <a:rPr lang="en-US" dirty="0" smtClean="0"/>
              <a:t>Percussion</a:t>
            </a:r>
          </a:p>
          <a:p>
            <a:pPr lvl="1"/>
            <a:r>
              <a:rPr lang="en-US" dirty="0" smtClean="0"/>
              <a:t>Used to determine organ size/tenderness, detects fluid, air or masses in abdominal cavity</a:t>
            </a:r>
          </a:p>
          <a:p>
            <a:pPr lvl="1"/>
            <a:r>
              <a:rPr lang="en-US" dirty="0" smtClean="0"/>
              <a:t>Area of tenderness should be percussed last</a:t>
            </a:r>
          </a:p>
          <a:p>
            <a:pPr lvl="1"/>
            <a:r>
              <a:rPr lang="en-US" dirty="0" smtClean="0"/>
              <a:t>Normal findings:  dullness in RLQ (liver), </a:t>
            </a:r>
            <a:r>
              <a:rPr lang="en-US" dirty="0" err="1" smtClean="0"/>
              <a:t>tympany</a:t>
            </a:r>
            <a:r>
              <a:rPr lang="en-US" dirty="0" smtClean="0"/>
              <a:t> in LUQ (over gastric bubble).  Mostly should be tympanic sounds due to gas.</a:t>
            </a:r>
          </a:p>
          <a:p>
            <a:pPr lvl="1"/>
            <a:r>
              <a:rPr lang="en-US" dirty="0" smtClean="0"/>
              <a:t>Kidneys:  Assess for CVA tenderness</a:t>
            </a:r>
            <a:endParaRPr lang="en-US" dirty="0"/>
          </a:p>
        </p:txBody>
      </p:sp>
    </p:spTree>
    <p:extLst>
      <p:ext uri="{BB962C8B-B14F-4D97-AF65-F5344CB8AC3E}">
        <p14:creationId xmlns:p14="http://schemas.microsoft.com/office/powerpoint/2010/main" val="1072707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CVA Tenderness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400" y="914400"/>
            <a:ext cx="4815802" cy="5606358"/>
          </a:xfrm>
          <a:prstGeom prst="rect">
            <a:avLst/>
          </a:prstGeom>
        </p:spPr>
      </p:pic>
    </p:spTree>
    <p:extLst>
      <p:ext uri="{BB962C8B-B14F-4D97-AF65-F5344CB8AC3E}">
        <p14:creationId xmlns:p14="http://schemas.microsoft.com/office/powerpoint/2010/main" val="3144179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26402"/>
            <a:ext cx="8226425" cy="1143000"/>
          </a:xfrm>
        </p:spPr>
        <p:txBody>
          <a:bodyPr/>
          <a:lstStyle/>
          <a:p>
            <a:r>
              <a:rPr lang="en-US" dirty="0" smtClean="0"/>
              <a:t>The Exam	</a:t>
            </a:r>
            <a:endParaRPr lang="en-US" dirty="0"/>
          </a:p>
        </p:txBody>
      </p:sp>
      <p:sp>
        <p:nvSpPr>
          <p:cNvPr id="3" name="Content Placeholder 2"/>
          <p:cNvSpPr>
            <a:spLocks noGrp="1"/>
          </p:cNvSpPr>
          <p:nvPr>
            <p:ph idx="1"/>
          </p:nvPr>
        </p:nvSpPr>
        <p:spPr>
          <a:xfrm>
            <a:off x="162839" y="889348"/>
            <a:ext cx="8805798" cy="5236815"/>
          </a:xfrm>
        </p:spPr>
        <p:txBody>
          <a:bodyPr/>
          <a:lstStyle/>
          <a:p>
            <a:r>
              <a:rPr lang="en-US" dirty="0" smtClean="0"/>
              <a:t>Palpation	</a:t>
            </a:r>
          </a:p>
          <a:p>
            <a:pPr lvl="1"/>
            <a:r>
              <a:rPr lang="en-US" dirty="0" smtClean="0"/>
              <a:t>Light palpation</a:t>
            </a:r>
          </a:p>
          <a:p>
            <a:pPr lvl="2"/>
            <a:r>
              <a:rPr lang="en-US" dirty="0" smtClean="0"/>
              <a:t>“Lay of the land”</a:t>
            </a:r>
          </a:p>
          <a:p>
            <a:pPr lvl="1"/>
            <a:r>
              <a:rPr lang="en-US" dirty="0" smtClean="0"/>
              <a:t>Deep palpation</a:t>
            </a:r>
          </a:p>
          <a:p>
            <a:pPr lvl="2"/>
            <a:r>
              <a:rPr lang="en-US" dirty="0" smtClean="0"/>
              <a:t>Used to assess organs, masses, tenderness; may need to use 2 hands</a:t>
            </a:r>
          </a:p>
          <a:p>
            <a:pPr lvl="1"/>
            <a:r>
              <a:rPr lang="en-US" dirty="0" smtClean="0"/>
              <a:t>Liver – see next slide</a:t>
            </a:r>
          </a:p>
          <a:p>
            <a:pPr lvl="1"/>
            <a:r>
              <a:rPr lang="en-US" dirty="0" smtClean="0"/>
              <a:t>Spleen – see slide after Liver</a:t>
            </a:r>
          </a:p>
          <a:p>
            <a:pPr lvl="1"/>
            <a:r>
              <a:rPr lang="en-US" dirty="0" smtClean="0"/>
              <a:t>Kidneys – see slide after Spleen</a:t>
            </a:r>
          </a:p>
          <a:p>
            <a:pPr lvl="1"/>
            <a:r>
              <a:rPr lang="en-US" dirty="0" smtClean="0"/>
              <a:t>Abdominal aorta – see slide after Kidneys</a:t>
            </a:r>
          </a:p>
          <a:p>
            <a:pPr lvl="1"/>
            <a:r>
              <a:rPr lang="en-US" dirty="0" smtClean="0"/>
              <a:t>Bladder – deep palpation in </a:t>
            </a:r>
            <a:r>
              <a:rPr lang="en-US" dirty="0" err="1" smtClean="0"/>
              <a:t>suprapubic</a:t>
            </a:r>
            <a:r>
              <a:rPr lang="en-US" dirty="0" smtClean="0"/>
              <a:t> area – empty bladder should not be palpable</a:t>
            </a:r>
          </a:p>
          <a:p>
            <a:pPr lvl="1"/>
            <a:r>
              <a:rPr lang="en-US" dirty="0" smtClean="0"/>
              <a:t>Lymph nodes – inguinal lymph nodes – should be non-tender and slightly palpable</a:t>
            </a:r>
            <a:endParaRPr lang="en-US" dirty="0"/>
          </a:p>
        </p:txBody>
      </p:sp>
    </p:spTree>
    <p:extLst>
      <p:ext uri="{BB962C8B-B14F-4D97-AF65-F5344CB8AC3E}">
        <p14:creationId xmlns:p14="http://schemas.microsoft.com/office/powerpoint/2010/main" val="232376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6506"/>
            <a:ext cx="8226425" cy="1143000"/>
          </a:xfrm>
        </p:spPr>
        <p:txBody>
          <a:bodyPr/>
          <a:lstStyle/>
          <a:p>
            <a:r>
              <a:rPr lang="en-US" dirty="0" smtClean="0"/>
              <a:t>Anatomy Overview</a:t>
            </a:r>
            <a:endParaRPr lang="en-US" dirty="0"/>
          </a:p>
        </p:txBody>
      </p:sp>
      <p:sp>
        <p:nvSpPr>
          <p:cNvPr id="3" name="Content Placeholder 2"/>
          <p:cNvSpPr>
            <a:spLocks noGrp="1"/>
          </p:cNvSpPr>
          <p:nvPr>
            <p:ph idx="1"/>
          </p:nvPr>
        </p:nvSpPr>
        <p:spPr>
          <a:xfrm>
            <a:off x="455613" y="898745"/>
            <a:ext cx="8412814" cy="1369506"/>
          </a:xfrm>
        </p:spPr>
        <p:txBody>
          <a:bodyPr/>
          <a:lstStyle/>
          <a:p>
            <a:r>
              <a:rPr lang="en-US" dirty="0" smtClean="0"/>
              <a:t>Lymph nodes – </a:t>
            </a:r>
            <a:r>
              <a:rPr lang="en-US" dirty="0" err="1" smtClean="0"/>
              <a:t>preauricular</a:t>
            </a:r>
            <a:r>
              <a:rPr lang="en-US" dirty="0" smtClean="0"/>
              <a:t>, posterior auricular, occipital, </a:t>
            </a:r>
            <a:r>
              <a:rPr lang="en-US" dirty="0" err="1" smtClean="0"/>
              <a:t>submental</a:t>
            </a:r>
            <a:r>
              <a:rPr lang="en-US" dirty="0" smtClean="0"/>
              <a:t>, submandibular, </a:t>
            </a:r>
            <a:r>
              <a:rPr lang="en-US" dirty="0" err="1" smtClean="0"/>
              <a:t>jugulodigastric</a:t>
            </a:r>
            <a:r>
              <a:rPr lang="en-US" dirty="0" smtClean="0"/>
              <a:t>, superficial cervical, deep cervical, posterior cervical, supraclavicular</a:t>
            </a:r>
            <a:endParaRPr lang="en-US" dirty="0"/>
          </a:p>
        </p:txBody>
      </p:sp>
      <p:pic>
        <p:nvPicPr>
          <p:cNvPr id="59394" name="Picture 2" descr="http://coursewareobjects.elsevier.com/objects/elr/Jarvis6e/IC/jpg/Chapter13/013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701" y="2031098"/>
            <a:ext cx="7506440" cy="4726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994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64188"/>
            <a:ext cx="8226425" cy="1143000"/>
          </a:xfrm>
        </p:spPr>
        <p:txBody>
          <a:bodyPr/>
          <a:lstStyle/>
          <a:p>
            <a:r>
              <a:rPr lang="en-US" dirty="0" smtClean="0"/>
              <a:t>Liver</a:t>
            </a:r>
            <a:endParaRPr lang="en-US" dirty="0"/>
          </a:p>
        </p:txBody>
      </p:sp>
      <p:sp>
        <p:nvSpPr>
          <p:cNvPr id="3" name="Content Placeholder 2"/>
          <p:cNvSpPr>
            <a:spLocks noGrp="1"/>
          </p:cNvSpPr>
          <p:nvPr>
            <p:ph idx="1"/>
          </p:nvPr>
        </p:nvSpPr>
        <p:spPr>
          <a:xfrm>
            <a:off x="380457" y="973898"/>
            <a:ext cx="8312606" cy="4525963"/>
          </a:xfrm>
        </p:spPr>
        <p:txBody>
          <a:bodyPr/>
          <a:lstStyle/>
          <a:p>
            <a:r>
              <a:rPr lang="en-US" dirty="0" smtClean="0"/>
              <a:t>Place right hand at patient’s right MCL under the costal margin.  Left hand on patient’s back at 11</a:t>
            </a:r>
            <a:r>
              <a:rPr lang="en-US" baseline="30000" dirty="0" smtClean="0"/>
              <a:t>th</a:t>
            </a:r>
            <a:r>
              <a:rPr lang="en-US" dirty="0"/>
              <a:t> </a:t>
            </a:r>
            <a:r>
              <a:rPr lang="en-US" dirty="0" smtClean="0"/>
              <a:t>&amp; 12</a:t>
            </a:r>
            <a:r>
              <a:rPr lang="en-US" baseline="30000" dirty="0" smtClean="0"/>
              <a:t>th</a:t>
            </a:r>
            <a:r>
              <a:rPr lang="en-US" dirty="0" smtClean="0"/>
              <a:t> ribs and press upward to elevate liver toward abdominal wall.  Have patient take a deep breath.  Press right hand deeply in and up during inspiration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677" y="2993136"/>
            <a:ext cx="6016752" cy="3864864"/>
          </a:xfrm>
          <a:prstGeom prst="rect">
            <a:avLst/>
          </a:prstGeom>
        </p:spPr>
      </p:pic>
    </p:spTree>
    <p:extLst>
      <p:ext uri="{BB962C8B-B14F-4D97-AF65-F5344CB8AC3E}">
        <p14:creationId xmlns:p14="http://schemas.microsoft.com/office/powerpoint/2010/main" val="3355350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38928"/>
            <a:ext cx="8226425" cy="1143000"/>
          </a:xfrm>
        </p:spPr>
        <p:txBody>
          <a:bodyPr/>
          <a:lstStyle/>
          <a:p>
            <a:r>
              <a:rPr lang="en-US" dirty="0" smtClean="0"/>
              <a:t>Spleen</a:t>
            </a:r>
            <a:endParaRPr lang="en-US" dirty="0"/>
          </a:p>
        </p:txBody>
      </p:sp>
      <p:sp>
        <p:nvSpPr>
          <p:cNvPr id="3" name="Content Placeholder 2"/>
          <p:cNvSpPr>
            <a:spLocks noGrp="1"/>
          </p:cNvSpPr>
          <p:nvPr>
            <p:ph idx="1"/>
          </p:nvPr>
        </p:nvSpPr>
        <p:spPr>
          <a:xfrm>
            <a:off x="267723" y="886217"/>
            <a:ext cx="8226425" cy="4525963"/>
          </a:xfrm>
        </p:spPr>
        <p:txBody>
          <a:bodyPr/>
          <a:lstStyle/>
          <a:p>
            <a:r>
              <a:rPr lang="en-US" dirty="0" smtClean="0"/>
              <a:t>Stand on patient’s right side.  Place your left hand under patient’s left CVA and pull upward to move spleen anteriorly.  Place right hand under the left costal margin &amp; have patient take deep breath; during exhalation try to palpate the spleen.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689" y="2905956"/>
            <a:ext cx="5182853" cy="3787075"/>
          </a:xfrm>
          <a:prstGeom prst="rect">
            <a:avLst/>
          </a:prstGeom>
        </p:spPr>
      </p:pic>
    </p:spTree>
    <p:extLst>
      <p:ext uri="{BB962C8B-B14F-4D97-AF65-F5344CB8AC3E}">
        <p14:creationId xmlns:p14="http://schemas.microsoft.com/office/powerpoint/2010/main" val="3504698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Kidneys</a:t>
            </a:r>
            <a:endParaRPr lang="en-US" dirty="0"/>
          </a:p>
        </p:txBody>
      </p:sp>
      <p:sp>
        <p:nvSpPr>
          <p:cNvPr id="3" name="Content Placeholder 2"/>
          <p:cNvSpPr>
            <a:spLocks noGrp="1"/>
          </p:cNvSpPr>
          <p:nvPr>
            <p:ph idx="1"/>
          </p:nvPr>
        </p:nvSpPr>
        <p:spPr/>
        <p:txBody>
          <a:bodyPr/>
          <a:lstStyle/>
          <a:p>
            <a:pPr marL="0" indent="0">
              <a:buNone/>
            </a:pPr>
            <a:r>
              <a:rPr lang="en-US" dirty="0" smtClean="0"/>
              <a:t>Left kidney – stand on right side and place left hand in the left CVA.  Place right hand at the left anterior costal margin.  Have patient take deep breath; press hands together like duck bill and “capture” the kidney.  As patient exhales, lift your left hand and palpate the kidney with your right hand.</a:t>
            </a:r>
          </a:p>
          <a:p>
            <a:pPr marL="0" indent="0">
              <a:buNone/>
            </a:pPr>
            <a:endParaRPr lang="en-US" dirty="0"/>
          </a:p>
          <a:p>
            <a:pPr marL="0" indent="0">
              <a:buNone/>
            </a:pPr>
            <a:r>
              <a:rPr lang="en-US" dirty="0" smtClean="0"/>
              <a:t>Right kidney – remain on patient’s right side, place right hand on right CVA, and left hand on the right costal margin.  When patient exhales, palpate right kidney.  </a:t>
            </a:r>
            <a:endParaRPr lang="en-US" dirty="0"/>
          </a:p>
          <a:p>
            <a:pPr marL="0" indent="0">
              <a:buNone/>
            </a:pPr>
            <a:endParaRPr lang="en-US" dirty="0" smtClean="0"/>
          </a:p>
          <a:p>
            <a:pPr marL="0" indent="0">
              <a:buNone/>
            </a:pPr>
            <a:r>
              <a:rPr lang="en-US" dirty="0" smtClean="0"/>
              <a:t>Common to not be able to palpate the kidneys except in slender patients.</a:t>
            </a:r>
            <a:endParaRPr lang="en-US" dirty="0"/>
          </a:p>
        </p:txBody>
      </p:sp>
    </p:spTree>
    <p:extLst>
      <p:ext uri="{BB962C8B-B14F-4D97-AF65-F5344CB8AC3E}">
        <p14:creationId xmlns:p14="http://schemas.microsoft.com/office/powerpoint/2010/main" val="1554601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6506"/>
            <a:ext cx="8226425" cy="1143000"/>
          </a:xfrm>
        </p:spPr>
        <p:txBody>
          <a:bodyPr/>
          <a:lstStyle/>
          <a:p>
            <a:r>
              <a:rPr lang="en-US" dirty="0" smtClean="0"/>
              <a:t>Kidneys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1" y="968150"/>
            <a:ext cx="4390665" cy="31330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374" y="3858363"/>
            <a:ext cx="4697720" cy="2999637"/>
          </a:xfrm>
          <a:prstGeom prst="rect">
            <a:avLst/>
          </a:prstGeom>
        </p:spPr>
      </p:pic>
    </p:spTree>
    <p:extLst>
      <p:ext uri="{BB962C8B-B14F-4D97-AF65-F5344CB8AC3E}">
        <p14:creationId xmlns:p14="http://schemas.microsoft.com/office/powerpoint/2010/main" val="820224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Aorta</a:t>
            </a:r>
            <a:endParaRPr lang="en-US" dirty="0"/>
          </a:p>
        </p:txBody>
      </p:sp>
      <p:sp>
        <p:nvSpPr>
          <p:cNvPr id="3" name="Content Placeholder 2"/>
          <p:cNvSpPr>
            <a:spLocks noGrp="1"/>
          </p:cNvSpPr>
          <p:nvPr>
            <p:ph idx="1"/>
          </p:nvPr>
        </p:nvSpPr>
        <p:spPr/>
        <p:txBody>
          <a:bodyPr/>
          <a:lstStyle/>
          <a:p>
            <a:pPr marL="0" indent="0">
              <a:buNone/>
            </a:pPr>
            <a:r>
              <a:rPr lang="en-US" dirty="0" smtClean="0"/>
              <a:t>Place fingers in </a:t>
            </a:r>
            <a:r>
              <a:rPr lang="en-US" dirty="0" err="1" smtClean="0"/>
              <a:t>epigastric</a:t>
            </a:r>
            <a:r>
              <a:rPr lang="en-US" dirty="0" smtClean="0"/>
              <a:t> region and slightly toward the left of the MCL.  Palpate for aortic pulsations on either side of the aorta.  Can assess width of aorta by placing one hand on either side.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690" y="3223866"/>
            <a:ext cx="6169152" cy="3541776"/>
          </a:xfrm>
          <a:prstGeom prst="rect">
            <a:avLst/>
          </a:prstGeom>
        </p:spPr>
      </p:pic>
    </p:spTree>
    <p:extLst>
      <p:ext uri="{BB962C8B-B14F-4D97-AF65-F5344CB8AC3E}">
        <p14:creationId xmlns:p14="http://schemas.microsoft.com/office/powerpoint/2010/main" val="4113492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for Ascites</a:t>
            </a:r>
            <a:endParaRPr lang="en-US" dirty="0"/>
          </a:p>
        </p:txBody>
      </p:sp>
      <p:sp>
        <p:nvSpPr>
          <p:cNvPr id="3" name="Content Placeholder 2"/>
          <p:cNvSpPr>
            <a:spLocks noGrp="1"/>
          </p:cNvSpPr>
          <p:nvPr>
            <p:ph idx="1"/>
          </p:nvPr>
        </p:nvSpPr>
        <p:spPr/>
        <p:txBody>
          <a:bodyPr/>
          <a:lstStyle/>
          <a:p>
            <a:r>
              <a:rPr lang="en-US" dirty="0" smtClean="0"/>
              <a:t>Detectable after 500 mL of fluid has accumulated</a:t>
            </a:r>
          </a:p>
          <a:p>
            <a:r>
              <a:rPr lang="en-US" dirty="0" smtClean="0"/>
              <a:t>Shifting dullness – percuss dullness w/patient supine, have patient lie on right side, percuss, then left side, percuss</a:t>
            </a:r>
          </a:p>
          <a:p>
            <a:r>
              <a:rPr lang="en-US" dirty="0" smtClean="0"/>
              <a:t>Fluid wave – patient places his/her hand vertically mid-abdomen; place your hands both sides of patient’s abdomen and tap one side while palpating the other </a:t>
            </a:r>
            <a:endParaRPr lang="en-US" dirty="0"/>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4781550"/>
            <a:ext cx="25908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91050"/>
            <a:ext cx="441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525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Lifespan Considerations	</a:t>
            </a:r>
            <a:endParaRPr lang="en-US" dirty="0"/>
          </a:p>
        </p:txBody>
      </p:sp>
      <p:sp>
        <p:nvSpPr>
          <p:cNvPr id="3" name="Content Placeholder 2"/>
          <p:cNvSpPr>
            <a:spLocks noGrp="1"/>
          </p:cNvSpPr>
          <p:nvPr>
            <p:ph idx="1"/>
          </p:nvPr>
        </p:nvSpPr>
        <p:spPr>
          <a:xfrm>
            <a:off x="455613" y="1600200"/>
            <a:ext cx="8478837" cy="4525963"/>
          </a:xfrm>
        </p:spPr>
        <p:txBody>
          <a:bodyPr/>
          <a:lstStyle/>
          <a:p>
            <a:r>
              <a:rPr lang="en-US" dirty="0" smtClean="0"/>
              <a:t>Pregnancy </a:t>
            </a:r>
          </a:p>
          <a:p>
            <a:pPr lvl="1"/>
            <a:r>
              <a:rPr lang="en-US" dirty="0" smtClean="0"/>
              <a:t>Assessment challenging.  Linea </a:t>
            </a:r>
            <a:r>
              <a:rPr lang="en-US" dirty="0" err="1" smtClean="0"/>
              <a:t>nigra</a:t>
            </a:r>
            <a:r>
              <a:rPr lang="en-US" dirty="0" smtClean="0"/>
              <a:t>, </a:t>
            </a:r>
            <a:r>
              <a:rPr lang="en-US" dirty="0" err="1" smtClean="0"/>
              <a:t>striae</a:t>
            </a:r>
            <a:r>
              <a:rPr lang="en-US" dirty="0" smtClean="0"/>
              <a:t>, heartburn</a:t>
            </a:r>
          </a:p>
          <a:p>
            <a:r>
              <a:rPr lang="en-US" dirty="0" smtClean="0"/>
              <a:t>Infants/Children</a:t>
            </a:r>
          </a:p>
          <a:p>
            <a:pPr lvl="1"/>
            <a:r>
              <a:rPr lang="en-US" dirty="0" smtClean="0"/>
              <a:t>Musculature less developed; much larger liver proportionately; bladder above </a:t>
            </a:r>
            <a:r>
              <a:rPr lang="en-US" dirty="0" err="1" smtClean="0"/>
              <a:t>symphysis</a:t>
            </a:r>
            <a:r>
              <a:rPr lang="en-US" dirty="0" smtClean="0"/>
              <a:t> pubis</a:t>
            </a:r>
          </a:p>
          <a:p>
            <a:r>
              <a:rPr lang="en-US" dirty="0" smtClean="0"/>
              <a:t>Older adults </a:t>
            </a:r>
          </a:p>
          <a:p>
            <a:pPr lvl="1"/>
            <a:r>
              <a:rPr lang="en-US" dirty="0" smtClean="0"/>
              <a:t>Poor dentition; decreased saliva and stomach acid production; motility/peristalsis decrease; liver smaller and less functional</a:t>
            </a:r>
          </a:p>
          <a:p>
            <a:r>
              <a:rPr lang="en-US" dirty="0" smtClean="0"/>
              <a:t>Cultural</a:t>
            </a:r>
          </a:p>
          <a:p>
            <a:pPr lvl="1"/>
            <a:r>
              <a:rPr lang="en-US" dirty="0" smtClean="0"/>
              <a:t>Obesity – higher in all ethnic minorities </a:t>
            </a:r>
          </a:p>
          <a:p>
            <a:pPr lvl="1"/>
            <a:r>
              <a:rPr lang="en-US" dirty="0" smtClean="0"/>
              <a:t>GI cancers – especially Asian Americans</a:t>
            </a:r>
            <a:endParaRPr lang="en-US" dirty="0"/>
          </a:p>
        </p:txBody>
      </p:sp>
    </p:spTree>
    <p:extLst>
      <p:ext uri="{BB962C8B-B14F-4D97-AF65-F5344CB8AC3E}">
        <p14:creationId xmlns:p14="http://schemas.microsoft.com/office/powerpoint/2010/main" val="2014805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Labs/ Diagnostic Testing</a:t>
            </a:r>
            <a:endParaRPr lang="en-US" dirty="0"/>
          </a:p>
        </p:txBody>
      </p:sp>
      <p:sp>
        <p:nvSpPr>
          <p:cNvPr id="3" name="Content Placeholder 2"/>
          <p:cNvSpPr>
            <a:spLocks noGrp="1"/>
          </p:cNvSpPr>
          <p:nvPr>
            <p:ph idx="1"/>
          </p:nvPr>
        </p:nvSpPr>
        <p:spPr/>
        <p:txBody>
          <a:bodyPr/>
          <a:lstStyle/>
          <a:p>
            <a:r>
              <a:rPr lang="en-US" dirty="0" smtClean="0"/>
              <a:t>CBC – anemia/infection</a:t>
            </a:r>
          </a:p>
          <a:p>
            <a:r>
              <a:rPr lang="en-US" dirty="0" smtClean="0"/>
              <a:t>BMP – good overview; includes glucose, electrolytes, BUN/</a:t>
            </a:r>
            <a:r>
              <a:rPr lang="en-US" dirty="0" err="1" smtClean="0"/>
              <a:t>creatinine</a:t>
            </a:r>
            <a:endParaRPr lang="en-US" dirty="0"/>
          </a:p>
          <a:p>
            <a:r>
              <a:rPr lang="en-US" i="1" dirty="0" smtClean="0"/>
              <a:t>H. pylori</a:t>
            </a:r>
            <a:r>
              <a:rPr lang="en-US" dirty="0" smtClean="0"/>
              <a:t> testing</a:t>
            </a:r>
          </a:p>
          <a:p>
            <a:r>
              <a:rPr lang="en-US" dirty="0" smtClean="0"/>
              <a:t>EGD (esophagogastroduodenoscopy) determines condition of mucosa of esophagus/stomach/duodenum</a:t>
            </a:r>
          </a:p>
          <a:p>
            <a:r>
              <a:rPr lang="en-US" dirty="0" smtClean="0"/>
              <a:t>Barium Enema – looks for IBD, </a:t>
            </a:r>
            <a:r>
              <a:rPr lang="en-US" dirty="0" err="1" smtClean="0"/>
              <a:t>Ca</a:t>
            </a:r>
            <a:r>
              <a:rPr lang="en-US" dirty="0" smtClean="0"/>
              <a:t> of colon</a:t>
            </a:r>
          </a:p>
          <a:p>
            <a:r>
              <a:rPr lang="en-US" dirty="0" smtClean="0"/>
              <a:t>Colonoscopy – standard for those &gt; 50 years; conscious sedation; entire colon visualized; requires prep</a:t>
            </a:r>
          </a:p>
          <a:p>
            <a:r>
              <a:rPr lang="en-US" dirty="0" smtClean="0"/>
              <a:t>CT scan – identifies soft tissue problems</a:t>
            </a:r>
          </a:p>
          <a:p>
            <a:r>
              <a:rPr lang="en-US" dirty="0" smtClean="0"/>
              <a:t>MRI – condition of organs, ducts, blood vessels</a:t>
            </a:r>
            <a:endParaRPr lang="en-US" dirty="0"/>
          </a:p>
        </p:txBody>
      </p:sp>
    </p:spTree>
    <p:extLst>
      <p:ext uri="{BB962C8B-B14F-4D97-AF65-F5344CB8AC3E}">
        <p14:creationId xmlns:p14="http://schemas.microsoft.com/office/powerpoint/2010/main" val="2457258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Diagnoses/Interventions	</a:t>
            </a:r>
            <a:endParaRPr lang="en-US" dirty="0"/>
          </a:p>
        </p:txBody>
      </p:sp>
      <p:sp>
        <p:nvSpPr>
          <p:cNvPr id="3" name="Content Placeholder 2"/>
          <p:cNvSpPr>
            <a:spLocks noGrp="1"/>
          </p:cNvSpPr>
          <p:nvPr>
            <p:ph idx="1"/>
          </p:nvPr>
        </p:nvSpPr>
        <p:spPr/>
        <p:txBody>
          <a:bodyPr/>
          <a:lstStyle/>
          <a:p>
            <a:r>
              <a:rPr lang="en-US" dirty="0" smtClean="0"/>
              <a:t>Diarrhea related to effects of bowel inflammation</a:t>
            </a:r>
          </a:p>
          <a:p>
            <a:pPr lvl="1"/>
            <a:r>
              <a:rPr lang="en-US" dirty="0" smtClean="0"/>
              <a:t>Obtain stool specimens to determine infection </a:t>
            </a:r>
          </a:p>
          <a:p>
            <a:r>
              <a:rPr lang="en-US" dirty="0" smtClean="0"/>
              <a:t>Incontinence related to decreased LOC</a:t>
            </a:r>
          </a:p>
          <a:p>
            <a:pPr lvl="1"/>
            <a:r>
              <a:rPr lang="en-US" dirty="0" smtClean="0"/>
              <a:t>Review medications that may contribute to incontinence</a:t>
            </a:r>
          </a:p>
          <a:p>
            <a:pPr lvl="1"/>
            <a:r>
              <a:rPr lang="en-US" dirty="0" smtClean="0"/>
              <a:t>Perform bladder scan to evaluate if residual is present</a:t>
            </a:r>
          </a:p>
          <a:p>
            <a:pPr lvl="1"/>
            <a:r>
              <a:rPr lang="en-US" dirty="0" smtClean="0"/>
              <a:t>Teach principles of bladder training</a:t>
            </a: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714875"/>
            <a:ext cx="35052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135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dirty="0" smtClean="0"/>
              <a:t>Diarrhea – Patient will defecate a formed soft stool every day to every third day.</a:t>
            </a:r>
          </a:p>
          <a:p>
            <a:endParaRPr lang="en-US" dirty="0"/>
          </a:p>
          <a:p>
            <a:r>
              <a:rPr lang="en-US" dirty="0" smtClean="0"/>
              <a:t>Incontinence – Patient will report relief from or decrease in incidence and severity of incontinent episodes</a:t>
            </a:r>
            <a:endParaRPr lang="en-US"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425" y="4124324"/>
            <a:ext cx="32385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53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Lifespan Considerations	</a:t>
            </a:r>
            <a:endParaRPr lang="en-US" dirty="0"/>
          </a:p>
        </p:txBody>
      </p:sp>
      <p:sp>
        <p:nvSpPr>
          <p:cNvPr id="3" name="Content Placeholder 2"/>
          <p:cNvSpPr>
            <a:spLocks noGrp="1"/>
          </p:cNvSpPr>
          <p:nvPr>
            <p:ph idx="1"/>
          </p:nvPr>
        </p:nvSpPr>
        <p:spPr/>
        <p:txBody>
          <a:bodyPr/>
          <a:lstStyle/>
          <a:p>
            <a:r>
              <a:rPr lang="en-US" dirty="0" smtClean="0"/>
              <a:t>Pregnancy</a:t>
            </a:r>
          </a:p>
          <a:p>
            <a:pPr lvl="1"/>
            <a:r>
              <a:rPr lang="en-US" dirty="0" smtClean="0"/>
              <a:t>Slight enlargement of thyroid gland common</a:t>
            </a:r>
          </a:p>
          <a:p>
            <a:r>
              <a:rPr lang="en-US" dirty="0" smtClean="0"/>
              <a:t>Newborns/Infants/Children</a:t>
            </a:r>
          </a:p>
          <a:p>
            <a:pPr lvl="1"/>
            <a:r>
              <a:rPr lang="en-US" dirty="0" smtClean="0"/>
              <a:t>Newborn head shape through birth canal</a:t>
            </a:r>
          </a:p>
          <a:p>
            <a:pPr lvl="1"/>
            <a:r>
              <a:rPr lang="en-US" dirty="0" smtClean="0"/>
              <a:t>Assess anterior/posterior </a:t>
            </a:r>
            <a:r>
              <a:rPr lang="en-US" dirty="0" err="1" smtClean="0"/>
              <a:t>fontannel</a:t>
            </a:r>
            <a:endParaRPr lang="en-US" dirty="0" smtClean="0"/>
          </a:p>
          <a:p>
            <a:pPr lvl="1"/>
            <a:r>
              <a:rPr lang="en-US" dirty="0" smtClean="0"/>
              <a:t>“</a:t>
            </a:r>
            <a:r>
              <a:rPr lang="en-US" dirty="0" err="1" smtClean="0"/>
              <a:t>Shotty</a:t>
            </a:r>
            <a:r>
              <a:rPr lang="en-US" dirty="0" smtClean="0"/>
              <a:t>” lymph nodes</a:t>
            </a:r>
          </a:p>
          <a:p>
            <a:r>
              <a:rPr lang="en-US" dirty="0" smtClean="0"/>
              <a:t>Older adults</a:t>
            </a:r>
          </a:p>
          <a:p>
            <a:pPr lvl="1"/>
            <a:r>
              <a:rPr lang="en-US" dirty="0" smtClean="0"/>
              <a:t>Fat decreases, sagging, wrinkling</a:t>
            </a:r>
          </a:p>
        </p:txBody>
      </p:sp>
    </p:spTree>
    <p:extLst>
      <p:ext uri="{BB962C8B-B14F-4D97-AF65-F5344CB8AC3E}">
        <p14:creationId xmlns:p14="http://schemas.microsoft.com/office/powerpoint/2010/main" val="369940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4118"/>
            <a:ext cx="8226425" cy="1143000"/>
          </a:xfrm>
        </p:spPr>
        <p:txBody>
          <a:bodyPr/>
          <a:lstStyle/>
          <a:p>
            <a:r>
              <a:rPr lang="en-US" dirty="0" smtClean="0"/>
              <a:t>Acute Assessment</a:t>
            </a:r>
            <a:endParaRPr lang="en-US" dirty="0"/>
          </a:p>
        </p:txBody>
      </p:sp>
      <p:sp>
        <p:nvSpPr>
          <p:cNvPr id="3" name="Content Placeholder 2"/>
          <p:cNvSpPr>
            <a:spLocks noGrp="1"/>
          </p:cNvSpPr>
          <p:nvPr>
            <p:ph idx="1"/>
          </p:nvPr>
        </p:nvSpPr>
        <p:spPr>
          <a:xfrm>
            <a:off x="455613" y="1600200"/>
            <a:ext cx="8400288" cy="4525963"/>
          </a:xfrm>
        </p:spPr>
        <p:txBody>
          <a:bodyPr/>
          <a:lstStyle/>
          <a:p>
            <a:r>
              <a:rPr lang="en-US" dirty="0" smtClean="0"/>
              <a:t>Assess for head injury</a:t>
            </a:r>
          </a:p>
          <a:p>
            <a:pPr lvl="1"/>
            <a:r>
              <a:rPr lang="en-US" dirty="0" smtClean="0"/>
              <a:t>Stabilize head/neck until cleared</a:t>
            </a:r>
          </a:p>
          <a:p>
            <a:r>
              <a:rPr lang="en-US" dirty="0" smtClean="0"/>
              <a:t>Neck pain</a:t>
            </a:r>
          </a:p>
          <a:p>
            <a:pPr lvl="1"/>
            <a:r>
              <a:rPr lang="en-US" dirty="0" smtClean="0"/>
              <a:t>Most often related to muscle tension/spasm</a:t>
            </a:r>
          </a:p>
          <a:p>
            <a:pPr lvl="1"/>
            <a:r>
              <a:rPr lang="en-US" dirty="0" smtClean="0"/>
              <a:t>If associated with fever, may indicate meningitis</a:t>
            </a:r>
          </a:p>
          <a:p>
            <a:pPr lvl="1"/>
            <a:r>
              <a:rPr lang="en-US" dirty="0" smtClean="0"/>
              <a:t>May also be MI – sudden onset neck/jaw pain should R/O cardiac causes</a:t>
            </a:r>
          </a:p>
          <a:p>
            <a:r>
              <a:rPr lang="en-US" dirty="0" smtClean="0"/>
              <a:t>Enlarged lymph nodes</a:t>
            </a:r>
          </a:p>
          <a:p>
            <a:pPr lvl="1"/>
            <a:r>
              <a:rPr lang="en-US" dirty="0" smtClean="0"/>
              <a:t>If &gt; 1 cm, fixed, irregular, hard or rubbery – R/O cancer</a:t>
            </a:r>
          </a:p>
          <a:p>
            <a:r>
              <a:rPr lang="en-US" dirty="0" smtClean="0"/>
              <a:t>Hyperthyroidism</a:t>
            </a:r>
          </a:p>
          <a:p>
            <a:pPr lvl="1"/>
            <a:r>
              <a:rPr lang="en-US" dirty="0" smtClean="0"/>
              <a:t>Signs of </a:t>
            </a:r>
            <a:r>
              <a:rPr lang="en-US" dirty="0" err="1" smtClean="0"/>
              <a:t>hypermetabolism</a:t>
            </a:r>
            <a:r>
              <a:rPr lang="en-US" dirty="0" smtClean="0"/>
              <a:t> in all systems</a:t>
            </a:r>
            <a:endParaRPr lang="en-US" dirty="0"/>
          </a:p>
        </p:txBody>
      </p:sp>
    </p:spTree>
    <p:extLst>
      <p:ext uri="{BB962C8B-B14F-4D97-AF65-F5344CB8AC3E}">
        <p14:creationId xmlns:p14="http://schemas.microsoft.com/office/powerpoint/2010/main" val="14610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 Assessment</a:t>
            </a:r>
            <a:endParaRPr lang="en-US" dirty="0"/>
          </a:p>
        </p:txBody>
      </p:sp>
      <p:sp>
        <p:nvSpPr>
          <p:cNvPr id="3" name="Content Placeholder 2"/>
          <p:cNvSpPr>
            <a:spLocks noGrp="1"/>
          </p:cNvSpPr>
          <p:nvPr>
            <p:ph idx="1"/>
          </p:nvPr>
        </p:nvSpPr>
        <p:spPr/>
        <p:txBody>
          <a:bodyPr/>
          <a:lstStyle/>
          <a:p>
            <a:r>
              <a:rPr lang="en-US" dirty="0" err="1" smtClean="0"/>
              <a:t>Hx</a:t>
            </a:r>
            <a:r>
              <a:rPr lang="en-US" dirty="0" smtClean="0"/>
              <a:t> of accident with LOC or head injury?</a:t>
            </a:r>
          </a:p>
          <a:p>
            <a:pPr lvl="1"/>
            <a:r>
              <a:rPr lang="en-US" dirty="0" smtClean="0"/>
              <a:t>Use of seat belt, bicycle/motorcycle helmet  </a:t>
            </a:r>
          </a:p>
          <a:p>
            <a:r>
              <a:rPr lang="en-US" dirty="0" smtClean="0"/>
              <a:t>Treated with radiation to the neck/chest/back?</a:t>
            </a:r>
          </a:p>
          <a:p>
            <a:r>
              <a:rPr lang="en-US" dirty="0" smtClean="0"/>
              <a:t>Surgeries involving head/neck?</a:t>
            </a:r>
          </a:p>
          <a:p>
            <a:r>
              <a:rPr lang="en-US" dirty="0" smtClean="0"/>
              <a:t>Family </a:t>
            </a:r>
            <a:r>
              <a:rPr lang="en-US" dirty="0" err="1" smtClean="0"/>
              <a:t>hx</a:t>
            </a:r>
            <a:r>
              <a:rPr lang="en-US" dirty="0" smtClean="0"/>
              <a:t> of thyroid problems?</a:t>
            </a:r>
          </a:p>
          <a:p>
            <a:pPr lvl="1"/>
            <a:r>
              <a:rPr lang="en-US" dirty="0" smtClean="0"/>
              <a:t>Who?  Hypo or hyper?  How treated?  Outcomes?</a:t>
            </a:r>
          </a:p>
          <a:p>
            <a:r>
              <a:rPr lang="en-US" dirty="0" smtClean="0"/>
              <a:t>Regular medications?</a:t>
            </a:r>
          </a:p>
          <a:p>
            <a:pPr lvl="1"/>
            <a:r>
              <a:rPr lang="en-US" dirty="0" smtClean="0"/>
              <a:t>Any alcohol use?  Herbals?</a:t>
            </a:r>
            <a:endParaRPr lang="en-US" dirty="0"/>
          </a:p>
        </p:txBody>
      </p:sp>
    </p:spTree>
    <p:extLst>
      <p:ext uri="{BB962C8B-B14F-4D97-AF65-F5344CB8AC3E}">
        <p14:creationId xmlns:p14="http://schemas.microsoft.com/office/powerpoint/2010/main" val="208233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Focused Health History</a:t>
            </a:r>
            <a:endParaRPr lang="en-US" dirty="0"/>
          </a:p>
        </p:txBody>
      </p:sp>
      <p:sp>
        <p:nvSpPr>
          <p:cNvPr id="3" name="Content Placeholder 2"/>
          <p:cNvSpPr>
            <a:spLocks noGrp="1"/>
          </p:cNvSpPr>
          <p:nvPr>
            <p:ph idx="1"/>
          </p:nvPr>
        </p:nvSpPr>
        <p:spPr/>
        <p:txBody>
          <a:bodyPr/>
          <a:lstStyle/>
          <a:p>
            <a:r>
              <a:rPr lang="en-US" dirty="0" smtClean="0"/>
              <a:t>Common Head/Neck </a:t>
            </a:r>
            <a:r>
              <a:rPr lang="en-US" dirty="0" err="1" smtClean="0"/>
              <a:t>Sx</a:t>
            </a:r>
            <a:endParaRPr lang="en-US" dirty="0" smtClean="0"/>
          </a:p>
          <a:p>
            <a:pPr lvl="1"/>
            <a:r>
              <a:rPr lang="en-US" dirty="0" smtClean="0"/>
              <a:t>Headache</a:t>
            </a:r>
          </a:p>
          <a:p>
            <a:pPr lvl="1"/>
            <a:r>
              <a:rPr lang="en-US" dirty="0" smtClean="0"/>
              <a:t>Neck pain</a:t>
            </a:r>
          </a:p>
          <a:p>
            <a:pPr lvl="1"/>
            <a:r>
              <a:rPr lang="en-US" dirty="0" smtClean="0"/>
              <a:t>Limited neck movement</a:t>
            </a:r>
          </a:p>
          <a:p>
            <a:pPr lvl="1"/>
            <a:r>
              <a:rPr lang="en-US" dirty="0" smtClean="0"/>
              <a:t>Facial pain</a:t>
            </a:r>
          </a:p>
          <a:p>
            <a:pPr lvl="1"/>
            <a:r>
              <a:rPr lang="en-US" dirty="0" smtClean="0"/>
              <a:t>Lumps or masses</a:t>
            </a:r>
          </a:p>
          <a:p>
            <a:pPr lvl="1"/>
            <a:r>
              <a:rPr lang="en-US" dirty="0" smtClean="0"/>
              <a:t>Hypothyroidism</a:t>
            </a:r>
          </a:p>
          <a:p>
            <a:pPr lvl="1"/>
            <a:r>
              <a:rPr lang="en-US" dirty="0" smtClean="0"/>
              <a:t>Hyperthyroidism</a:t>
            </a:r>
            <a:endParaRPr lang="en-US" dirty="0"/>
          </a:p>
        </p:txBody>
      </p:sp>
    </p:spTree>
    <p:extLst>
      <p:ext uri="{BB962C8B-B14F-4D97-AF65-F5344CB8AC3E}">
        <p14:creationId xmlns:p14="http://schemas.microsoft.com/office/powerpoint/2010/main" val="247244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Lifespan Considerations	</a:t>
            </a:r>
            <a:endParaRPr lang="en-US" dirty="0"/>
          </a:p>
        </p:txBody>
      </p:sp>
      <p:sp>
        <p:nvSpPr>
          <p:cNvPr id="3" name="Content Placeholder 2"/>
          <p:cNvSpPr>
            <a:spLocks noGrp="1"/>
          </p:cNvSpPr>
          <p:nvPr>
            <p:ph idx="1"/>
          </p:nvPr>
        </p:nvSpPr>
        <p:spPr/>
        <p:txBody>
          <a:bodyPr/>
          <a:lstStyle/>
          <a:p>
            <a:r>
              <a:rPr lang="en-US" dirty="0" smtClean="0"/>
              <a:t>Pregnancy</a:t>
            </a:r>
          </a:p>
          <a:p>
            <a:pPr lvl="1"/>
            <a:r>
              <a:rPr lang="en-US" dirty="0" smtClean="0"/>
              <a:t>Changes or swelling in neck?  Any headache or sensory/motor/visual changes?</a:t>
            </a:r>
          </a:p>
          <a:p>
            <a:r>
              <a:rPr lang="en-US" dirty="0" smtClean="0"/>
              <a:t>Newborns/Infants</a:t>
            </a:r>
          </a:p>
          <a:p>
            <a:pPr lvl="1"/>
            <a:r>
              <a:rPr lang="en-US" dirty="0" smtClean="0"/>
              <a:t>Proper use of </a:t>
            </a:r>
            <a:r>
              <a:rPr lang="en-US" dirty="0" err="1" smtClean="0"/>
              <a:t>carseat</a:t>
            </a:r>
            <a:r>
              <a:rPr lang="en-US" dirty="0" smtClean="0"/>
              <a:t> EVERY time?  Any in utero exposures?</a:t>
            </a:r>
          </a:p>
          <a:p>
            <a:r>
              <a:rPr lang="en-US" dirty="0" smtClean="0"/>
              <a:t>Children/Adolescents</a:t>
            </a:r>
          </a:p>
          <a:p>
            <a:pPr lvl="1"/>
            <a:r>
              <a:rPr lang="en-US" dirty="0" smtClean="0"/>
              <a:t>Helmet use?  Child bang head?  Hold head?</a:t>
            </a:r>
          </a:p>
          <a:p>
            <a:r>
              <a:rPr lang="en-US" dirty="0" smtClean="0"/>
              <a:t>Older adult</a:t>
            </a:r>
          </a:p>
          <a:p>
            <a:pPr lvl="1"/>
            <a:r>
              <a:rPr lang="en-US" dirty="0" smtClean="0"/>
              <a:t>New neck lumps/masses?  New type of headache? Pain in neck?  Any weakness, numb/tingle in arms?</a:t>
            </a:r>
            <a:endParaRPr lang="en-US" dirty="0"/>
          </a:p>
        </p:txBody>
      </p:sp>
    </p:spTree>
    <p:extLst>
      <p:ext uri="{BB962C8B-B14F-4D97-AF65-F5344CB8AC3E}">
        <p14:creationId xmlns:p14="http://schemas.microsoft.com/office/powerpoint/2010/main" val="4236883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ed_0038_slide">
  <a:themeElements>
    <a:clrScheme name="Office Theme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66"/>
        </a:dk2>
        <a:lt2>
          <a:srgbClr val="FFFFFF"/>
        </a:lt2>
        <a:accent1>
          <a:srgbClr val="96A7F2"/>
        </a:accent1>
        <a:accent2>
          <a:srgbClr val="96B6F2"/>
        </a:accent2>
        <a:accent3>
          <a:srgbClr val="AAAAB8"/>
        </a:accent3>
        <a:accent4>
          <a:srgbClr val="DADADA"/>
        </a:accent4>
        <a:accent5>
          <a:srgbClr val="C9D0F7"/>
        </a:accent5>
        <a:accent6>
          <a:srgbClr val="87A5DB"/>
        </a:accent6>
        <a:hlink>
          <a:srgbClr val="B9C2F0"/>
        </a:hlink>
        <a:folHlink>
          <a:srgbClr val="BDCBFF"/>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0066"/>
        </a:dk2>
        <a:lt2>
          <a:srgbClr val="FFFFFF"/>
        </a:lt2>
        <a:accent1>
          <a:srgbClr val="E6A050"/>
        </a:accent1>
        <a:accent2>
          <a:srgbClr val="9D9DF2"/>
        </a:accent2>
        <a:accent3>
          <a:srgbClr val="AAAAB8"/>
        </a:accent3>
        <a:accent4>
          <a:srgbClr val="DADADA"/>
        </a:accent4>
        <a:accent5>
          <a:srgbClr val="F0CDB3"/>
        </a:accent5>
        <a:accent6>
          <a:srgbClr val="8E8EDB"/>
        </a:accent6>
        <a:hlink>
          <a:srgbClr val="E6DF7E"/>
        </a:hlink>
        <a:folHlink>
          <a:srgbClr val="F7C2AD"/>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0066"/>
        </a:dk2>
        <a:lt2>
          <a:srgbClr val="FFFFFF"/>
        </a:lt2>
        <a:accent1>
          <a:srgbClr val="DEAF2C"/>
        </a:accent1>
        <a:accent2>
          <a:srgbClr val="72CC5C"/>
        </a:accent2>
        <a:accent3>
          <a:srgbClr val="AAAAB8"/>
        </a:accent3>
        <a:accent4>
          <a:srgbClr val="DADADA"/>
        </a:accent4>
        <a:accent5>
          <a:srgbClr val="ECD4AC"/>
        </a:accent5>
        <a:accent6>
          <a:srgbClr val="67B953"/>
        </a:accent6>
        <a:hlink>
          <a:srgbClr val="F7C6CB"/>
        </a:hlink>
        <a:folHlink>
          <a:srgbClr val="BFBFF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96A7F2"/>
        </a:accent1>
        <a:accent2>
          <a:srgbClr val="96B6F2"/>
        </a:accent2>
        <a:accent3>
          <a:srgbClr val="FFFFFF"/>
        </a:accent3>
        <a:accent4>
          <a:srgbClr val="000000"/>
        </a:accent4>
        <a:accent5>
          <a:srgbClr val="C9D0F7"/>
        </a:accent5>
        <a:accent6>
          <a:srgbClr val="87A5DB"/>
        </a:accent6>
        <a:hlink>
          <a:srgbClr val="B9C2F0"/>
        </a:hlink>
        <a:folHlink>
          <a:srgbClr val="BDCB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79B8F2"/>
        </a:accent1>
        <a:accent2>
          <a:srgbClr val="CFAAF2"/>
        </a:accent2>
        <a:accent3>
          <a:srgbClr val="FFFFFF"/>
        </a:accent3>
        <a:accent4>
          <a:srgbClr val="000000"/>
        </a:accent4>
        <a:accent5>
          <a:srgbClr val="BED8F7"/>
        </a:accent5>
        <a:accent6>
          <a:srgbClr val="BB9ADB"/>
        </a:accent6>
        <a:hlink>
          <a:srgbClr val="9BDED3"/>
        </a:hlink>
        <a:folHlink>
          <a:srgbClr val="BFBF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E6A050"/>
        </a:accent1>
        <a:accent2>
          <a:srgbClr val="9D9DF2"/>
        </a:accent2>
        <a:accent3>
          <a:srgbClr val="FFFFFF"/>
        </a:accent3>
        <a:accent4>
          <a:srgbClr val="000000"/>
        </a:accent4>
        <a:accent5>
          <a:srgbClr val="F0CDB3"/>
        </a:accent5>
        <a:accent6>
          <a:srgbClr val="8E8EDB"/>
        </a:accent6>
        <a:hlink>
          <a:srgbClr val="E6DF7E"/>
        </a:hlink>
        <a:folHlink>
          <a:srgbClr val="F7C2AD"/>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DEAF2C"/>
        </a:accent1>
        <a:accent2>
          <a:srgbClr val="72CC5C"/>
        </a:accent2>
        <a:accent3>
          <a:srgbClr val="FFFFFF"/>
        </a:accent3>
        <a:accent4>
          <a:srgbClr val="000000"/>
        </a:accent4>
        <a:accent5>
          <a:srgbClr val="ECD4AC"/>
        </a:accent5>
        <a:accent6>
          <a:srgbClr val="67B953"/>
        </a:accent6>
        <a:hlink>
          <a:srgbClr val="F7C6CB"/>
        </a:hlink>
        <a:folHlink>
          <a:srgbClr val="BFB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66"/>
        </a:dk2>
        <a:lt2>
          <a:srgbClr val="FFFFFF"/>
        </a:lt2>
        <a:accent1>
          <a:srgbClr val="96A7F2"/>
        </a:accent1>
        <a:accent2>
          <a:srgbClr val="96B6F2"/>
        </a:accent2>
        <a:accent3>
          <a:srgbClr val="AAAAB8"/>
        </a:accent3>
        <a:accent4>
          <a:srgbClr val="DADADA"/>
        </a:accent4>
        <a:accent5>
          <a:srgbClr val="C9D0F7"/>
        </a:accent5>
        <a:accent6>
          <a:srgbClr val="87A5DB"/>
        </a:accent6>
        <a:hlink>
          <a:srgbClr val="B9C2F0"/>
        </a:hlink>
        <a:folHlink>
          <a:srgbClr val="BDCBFF"/>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0066"/>
        </a:dk2>
        <a:lt2>
          <a:srgbClr val="FFFFFF"/>
        </a:lt2>
        <a:accent1>
          <a:srgbClr val="E6A050"/>
        </a:accent1>
        <a:accent2>
          <a:srgbClr val="9D9DF2"/>
        </a:accent2>
        <a:accent3>
          <a:srgbClr val="AAAAB8"/>
        </a:accent3>
        <a:accent4>
          <a:srgbClr val="DADADA"/>
        </a:accent4>
        <a:accent5>
          <a:srgbClr val="F0CDB3"/>
        </a:accent5>
        <a:accent6>
          <a:srgbClr val="8E8EDB"/>
        </a:accent6>
        <a:hlink>
          <a:srgbClr val="E6DF7E"/>
        </a:hlink>
        <a:folHlink>
          <a:srgbClr val="F7C2AD"/>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0066"/>
        </a:dk2>
        <a:lt2>
          <a:srgbClr val="FFFFFF"/>
        </a:lt2>
        <a:accent1>
          <a:srgbClr val="DEAF2C"/>
        </a:accent1>
        <a:accent2>
          <a:srgbClr val="72CC5C"/>
        </a:accent2>
        <a:accent3>
          <a:srgbClr val="AAAAB8"/>
        </a:accent3>
        <a:accent4>
          <a:srgbClr val="DADADA"/>
        </a:accent4>
        <a:accent5>
          <a:srgbClr val="ECD4AC"/>
        </a:accent5>
        <a:accent6>
          <a:srgbClr val="67B953"/>
        </a:accent6>
        <a:hlink>
          <a:srgbClr val="F7C6CB"/>
        </a:hlink>
        <a:folHlink>
          <a:srgbClr val="BFBF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96A7F2"/>
        </a:accent1>
        <a:accent2>
          <a:srgbClr val="96B6F2"/>
        </a:accent2>
        <a:accent3>
          <a:srgbClr val="FFFFFF"/>
        </a:accent3>
        <a:accent4>
          <a:srgbClr val="000000"/>
        </a:accent4>
        <a:accent5>
          <a:srgbClr val="C9D0F7"/>
        </a:accent5>
        <a:accent6>
          <a:srgbClr val="87A5DB"/>
        </a:accent6>
        <a:hlink>
          <a:srgbClr val="B9C2F0"/>
        </a:hlink>
        <a:folHlink>
          <a:srgbClr val="BDCB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79B8F2"/>
        </a:accent1>
        <a:accent2>
          <a:srgbClr val="CFAAF2"/>
        </a:accent2>
        <a:accent3>
          <a:srgbClr val="FFFFFF"/>
        </a:accent3>
        <a:accent4>
          <a:srgbClr val="000000"/>
        </a:accent4>
        <a:accent5>
          <a:srgbClr val="BED8F7"/>
        </a:accent5>
        <a:accent6>
          <a:srgbClr val="BB9ADB"/>
        </a:accent6>
        <a:hlink>
          <a:srgbClr val="9BDED3"/>
        </a:hlink>
        <a:folHlink>
          <a:srgbClr val="BFBF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E6A050"/>
        </a:accent1>
        <a:accent2>
          <a:srgbClr val="9D9DF2"/>
        </a:accent2>
        <a:accent3>
          <a:srgbClr val="FFFFFF"/>
        </a:accent3>
        <a:accent4>
          <a:srgbClr val="000000"/>
        </a:accent4>
        <a:accent5>
          <a:srgbClr val="F0CDB3"/>
        </a:accent5>
        <a:accent6>
          <a:srgbClr val="8E8EDB"/>
        </a:accent6>
        <a:hlink>
          <a:srgbClr val="E6DF7E"/>
        </a:hlink>
        <a:folHlink>
          <a:srgbClr val="F7C2A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DEAF2C"/>
        </a:accent1>
        <a:accent2>
          <a:srgbClr val="72CC5C"/>
        </a:accent2>
        <a:accent3>
          <a:srgbClr val="FFFFFF"/>
        </a:accent3>
        <a:accent4>
          <a:srgbClr val="000000"/>
        </a:accent4>
        <a:accent5>
          <a:srgbClr val="ECD4AC"/>
        </a:accent5>
        <a:accent6>
          <a:srgbClr val="67B953"/>
        </a:accent6>
        <a:hlink>
          <a:srgbClr val="F7C6CB"/>
        </a:hlink>
        <a:folHlink>
          <a:srgbClr val="BFB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med_0038_slide</Template>
  <TotalTime>3246</TotalTime>
  <Words>2309</Words>
  <Application>Microsoft Office PowerPoint</Application>
  <PresentationFormat>On-screen Show (4:3)</PresentationFormat>
  <Paragraphs>324</Paragraphs>
  <Slides>49</Slides>
  <Notes>13</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med_0038_slide</vt:lpstr>
      <vt:lpstr>1_Default Design</vt:lpstr>
      <vt:lpstr>Week Seven Health Assessment </vt:lpstr>
      <vt:lpstr>Chapter 14 Head &amp; Neck with Lymphatic Assessment</vt:lpstr>
      <vt:lpstr>Anatomy Review </vt:lpstr>
      <vt:lpstr>Anatomy Overview</vt:lpstr>
      <vt:lpstr>Lifespan Considerations </vt:lpstr>
      <vt:lpstr>Acute Assessment</vt:lpstr>
      <vt:lpstr>Risk Factor Assessment</vt:lpstr>
      <vt:lpstr>Focused Health History</vt:lpstr>
      <vt:lpstr>Lifespan Considerations </vt:lpstr>
      <vt:lpstr>Objective Exam </vt:lpstr>
      <vt:lpstr>Objective Exam</vt:lpstr>
      <vt:lpstr>Thyroid Assessment</vt:lpstr>
      <vt:lpstr>Lifespan Considerations</vt:lpstr>
      <vt:lpstr>Labs/Diagnostic Testing</vt:lpstr>
      <vt:lpstr>Common Nursing Diagnoses/Interventions</vt:lpstr>
      <vt:lpstr>Outcomes</vt:lpstr>
      <vt:lpstr>Chapter 22  Abdominal Assessment</vt:lpstr>
      <vt:lpstr>Anatomy Review</vt:lpstr>
      <vt:lpstr>PowerPoint Presentation</vt:lpstr>
      <vt:lpstr>Areas of the abdomen</vt:lpstr>
      <vt:lpstr>Functions</vt:lpstr>
      <vt:lpstr>Lifespan Considerations</vt:lpstr>
      <vt:lpstr>Acute Assessment</vt:lpstr>
      <vt:lpstr>Risk Factors</vt:lpstr>
      <vt:lpstr>Risk Factors</vt:lpstr>
      <vt:lpstr>Risk Factors</vt:lpstr>
      <vt:lpstr>Patient teaching</vt:lpstr>
      <vt:lpstr>Common Abdominal Symptoms</vt:lpstr>
      <vt:lpstr>Focused Hx Questions</vt:lpstr>
      <vt:lpstr>Focused Hx Questions</vt:lpstr>
      <vt:lpstr>Lifespan Considerations</vt:lpstr>
      <vt:lpstr>Lifespan Considerations</vt:lpstr>
      <vt:lpstr>Cultural Considerations</vt:lpstr>
      <vt:lpstr>Objective Data</vt:lpstr>
      <vt:lpstr>The Exam</vt:lpstr>
      <vt:lpstr>Sites for Bruit Auscultation</vt:lpstr>
      <vt:lpstr>The Exam</vt:lpstr>
      <vt:lpstr>CVA Tenderness</vt:lpstr>
      <vt:lpstr>The Exam </vt:lpstr>
      <vt:lpstr>Liver</vt:lpstr>
      <vt:lpstr>Spleen</vt:lpstr>
      <vt:lpstr>Kidneys</vt:lpstr>
      <vt:lpstr>Kidneys</vt:lpstr>
      <vt:lpstr>Abdominal Aorta</vt:lpstr>
      <vt:lpstr>Assessing for Ascites</vt:lpstr>
      <vt:lpstr>Lifespan Considerations </vt:lpstr>
      <vt:lpstr>Common Labs/ Diagnostic Testing</vt:lpstr>
      <vt:lpstr>Nursing Diagnoses/Interventions </vt:lpstr>
      <vt:lpstr>Outcomes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Seven Health Assessment</dc:title>
  <dc:creator>Lisa</dc:creator>
  <cp:lastModifiedBy>lshepherd</cp:lastModifiedBy>
  <cp:revision>91</cp:revision>
  <dcterms:created xsi:type="dcterms:W3CDTF">2012-09-30T19:48:33Z</dcterms:created>
  <dcterms:modified xsi:type="dcterms:W3CDTF">2012-10-05T00:04:59Z</dcterms:modified>
</cp:coreProperties>
</file>