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handoutMasterIdLst>
    <p:handoutMasterId r:id="rId18"/>
  </p:handoutMasterIdLst>
  <p:sldIdLst>
    <p:sldId id="256" r:id="rId2"/>
    <p:sldId id="257" r:id="rId3"/>
    <p:sldId id="272" r:id="rId4"/>
    <p:sldId id="268" r:id="rId5"/>
    <p:sldId id="269" r:id="rId6"/>
    <p:sldId id="270" r:id="rId7"/>
    <p:sldId id="271" r:id="rId8"/>
    <p:sldId id="273" r:id="rId9"/>
    <p:sldId id="264" r:id="rId10"/>
    <p:sldId id="265" r:id="rId11"/>
    <p:sldId id="274" r:id="rId12"/>
    <p:sldId id="263" r:id="rId13"/>
    <p:sldId id="275" r:id="rId14"/>
    <p:sldId id="266" r:id="rId15"/>
    <p:sldId id="276" r:id="rId16"/>
  </p:sldIdLst>
  <p:sldSz cx="9144000" cy="6858000" type="screen4x3"/>
  <p:notesSz cx="7077075"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51228" autoAdjust="0"/>
  </p:normalViewPr>
  <p:slideViewPr>
    <p:cSldViewPr>
      <p:cViewPr varScale="1">
        <p:scale>
          <a:sx n="36" d="100"/>
          <a:sy n="36" d="100"/>
        </p:scale>
        <p:origin x="-147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83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8313"/>
          </a:xfrm>
          <a:prstGeom prst="rect">
            <a:avLst/>
          </a:prstGeom>
        </p:spPr>
        <p:txBody>
          <a:bodyPr vert="horz" lIns="91440" tIns="45720" rIns="91440" bIns="45720" rtlCol="0"/>
          <a:lstStyle>
            <a:lvl1pPr algn="r">
              <a:defRPr sz="1200"/>
            </a:lvl1pPr>
          </a:lstStyle>
          <a:p>
            <a:fld id="{DA153427-3A26-44A1-88EE-0416D5FC7D7F}" type="datetimeFigureOut">
              <a:rPr lang="en-US" smtClean="0"/>
              <a:pPr/>
              <a:t>5/19/2011</a:t>
            </a:fld>
            <a:endParaRPr lang="en-US"/>
          </a:p>
        </p:txBody>
      </p:sp>
      <p:sp>
        <p:nvSpPr>
          <p:cNvPr id="4" name="Footer Placeholder 3"/>
          <p:cNvSpPr>
            <a:spLocks noGrp="1"/>
          </p:cNvSpPr>
          <p:nvPr>
            <p:ph type="ftr" sz="quarter" idx="2"/>
          </p:nvPr>
        </p:nvSpPr>
        <p:spPr>
          <a:xfrm>
            <a:off x="0" y="8902700"/>
            <a:ext cx="3067050" cy="4683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902700"/>
            <a:ext cx="3067050" cy="468313"/>
          </a:xfrm>
          <a:prstGeom prst="rect">
            <a:avLst/>
          </a:prstGeom>
        </p:spPr>
        <p:txBody>
          <a:bodyPr vert="horz" lIns="91440" tIns="45720" rIns="91440" bIns="45720" rtlCol="0" anchor="b"/>
          <a:lstStyle>
            <a:lvl1pPr algn="r">
              <a:defRPr sz="1200"/>
            </a:lvl1pPr>
          </a:lstStyle>
          <a:p>
            <a:fld id="{544469EC-C7B2-42AF-8AB7-AF31113D51F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630"/>
          </a:xfrm>
          <a:prstGeom prst="rect">
            <a:avLst/>
          </a:prstGeom>
        </p:spPr>
        <p:txBody>
          <a:bodyPr vert="horz" lIns="93991" tIns="46996" rIns="93991" bIns="46996" rtlCol="0"/>
          <a:lstStyle>
            <a:lvl1pPr algn="l">
              <a:defRPr sz="1200"/>
            </a:lvl1pPr>
          </a:lstStyle>
          <a:p>
            <a:endParaRPr lang="en-US"/>
          </a:p>
        </p:txBody>
      </p:sp>
      <p:sp>
        <p:nvSpPr>
          <p:cNvPr id="3" name="Date Placeholder 2"/>
          <p:cNvSpPr>
            <a:spLocks noGrp="1"/>
          </p:cNvSpPr>
          <p:nvPr>
            <p:ph type="dt" idx="1"/>
          </p:nvPr>
        </p:nvSpPr>
        <p:spPr>
          <a:xfrm>
            <a:off x="4008705" y="0"/>
            <a:ext cx="3066733" cy="468630"/>
          </a:xfrm>
          <a:prstGeom prst="rect">
            <a:avLst/>
          </a:prstGeom>
        </p:spPr>
        <p:txBody>
          <a:bodyPr vert="horz" lIns="93991" tIns="46996" rIns="93991" bIns="46996" rtlCol="0"/>
          <a:lstStyle>
            <a:lvl1pPr algn="r">
              <a:defRPr sz="1200"/>
            </a:lvl1pPr>
          </a:lstStyle>
          <a:p>
            <a:fld id="{4C19237B-D847-440D-9581-F6D12401DD48}" type="datetimeFigureOut">
              <a:rPr lang="en-US" smtClean="0"/>
              <a:pPr/>
              <a:t>5/19/2011</a:t>
            </a:fld>
            <a:endParaRPr lang="en-US"/>
          </a:p>
        </p:txBody>
      </p:sp>
      <p:sp>
        <p:nvSpPr>
          <p:cNvPr id="4" name="Slide Image Placeholder 3"/>
          <p:cNvSpPr>
            <a:spLocks noGrp="1" noRot="1" noChangeAspect="1"/>
          </p:cNvSpPr>
          <p:nvPr>
            <p:ph type="sldImg" idx="2"/>
          </p:nvPr>
        </p:nvSpPr>
        <p:spPr>
          <a:xfrm>
            <a:off x="1195388" y="703263"/>
            <a:ext cx="4686300" cy="3514725"/>
          </a:xfrm>
          <a:prstGeom prst="rect">
            <a:avLst/>
          </a:prstGeom>
          <a:noFill/>
          <a:ln w="12700">
            <a:solidFill>
              <a:prstClr val="black"/>
            </a:solidFill>
          </a:ln>
        </p:spPr>
        <p:txBody>
          <a:bodyPr vert="horz" lIns="93991" tIns="46996" rIns="93991" bIns="46996" rtlCol="0" anchor="ctr"/>
          <a:lstStyle/>
          <a:p>
            <a:endParaRPr lang="en-US"/>
          </a:p>
        </p:txBody>
      </p:sp>
      <p:sp>
        <p:nvSpPr>
          <p:cNvPr id="5" name="Notes Placeholder 4"/>
          <p:cNvSpPr>
            <a:spLocks noGrp="1"/>
          </p:cNvSpPr>
          <p:nvPr>
            <p:ph type="body" sz="quarter" idx="3"/>
          </p:nvPr>
        </p:nvSpPr>
        <p:spPr>
          <a:xfrm>
            <a:off x="707708" y="4451985"/>
            <a:ext cx="5661660" cy="4217670"/>
          </a:xfrm>
          <a:prstGeom prst="rect">
            <a:avLst/>
          </a:prstGeom>
        </p:spPr>
        <p:txBody>
          <a:bodyPr vert="horz" lIns="93991" tIns="46996" rIns="93991" bIns="4699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66733" cy="468630"/>
          </a:xfrm>
          <a:prstGeom prst="rect">
            <a:avLst/>
          </a:prstGeom>
        </p:spPr>
        <p:txBody>
          <a:bodyPr vert="horz" lIns="93991" tIns="46996" rIns="93991" bIns="46996"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02343"/>
            <a:ext cx="3066733" cy="468630"/>
          </a:xfrm>
          <a:prstGeom prst="rect">
            <a:avLst/>
          </a:prstGeom>
        </p:spPr>
        <p:txBody>
          <a:bodyPr vert="horz" lIns="93991" tIns="46996" rIns="93991" bIns="46996" rtlCol="0" anchor="b"/>
          <a:lstStyle>
            <a:lvl1pPr algn="r">
              <a:defRPr sz="1200"/>
            </a:lvl1pPr>
          </a:lstStyle>
          <a:p>
            <a:fld id="{7287E137-8652-4CEE-BB7B-E7C2F7ECDFD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703263"/>
            <a:ext cx="4686300" cy="35147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287E137-8652-4CEE-BB7B-E7C2F7ECDFD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287E137-8652-4CEE-BB7B-E7C2F7ECDFDD}"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The appropriateness of the sources you choose for your assignments is critical. You are responsible for identifying the differences between the various types of resources. </a:t>
            </a:r>
            <a:r>
              <a:rPr lang="en-US" b="1" u="sng" baseline="0" dirty="0" smtClean="0"/>
              <a:t>You will be required to use peer reviewed sources exclusively when completing the assignments in this course.</a:t>
            </a:r>
          </a:p>
          <a:p>
            <a:endParaRPr lang="en-US" baseline="0" dirty="0" smtClean="0"/>
          </a:p>
          <a:p>
            <a:r>
              <a:rPr lang="en-US" baseline="0" dirty="0" smtClean="0"/>
              <a:t>All reputable publications have a </a:t>
            </a:r>
            <a:r>
              <a:rPr lang="en-US" b="1" u="sng" baseline="0" dirty="0" smtClean="0"/>
              <a:t>peer-review</a:t>
            </a:r>
            <a:r>
              <a:rPr lang="en-US" baseline="0" dirty="0" smtClean="0"/>
              <a:t> process whereby a group of professional reviewers check over anything that is submitted for publication. Anything means informational articles, editorials, anecdotal commentaries, research studies and literature reviews.  The reviewers check (as best they can) for accuracy, validity, relevance, and trustworthiness among other things. (Burns &amp; Grove, 2009, p. 590)</a:t>
            </a:r>
          </a:p>
          <a:p>
            <a:endParaRPr lang="en-US" baseline="0" dirty="0" smtClean="0"/>
          </a:p>
          <a:p>
            <a:r>
              <a:rPr lang="en-US" b="1" u="sng" baseline="0" dirty="0" smtClean="0"/>
              <a:t>Empirical literature </a:t>
            </a:r>
            <a:r>
              <a:rPr lang="en-US" baseline="0" dirty="0" smtClean="0"/>
              <a:t>includes published as well as unpublished studies. </a:t>
            </a:r>
            <a:r>
              <a:rPr lang="en-US" b="1" u="sng" baseline="0" dirty="0" smtClean="0"/>
              <a:t>Primary </a:t>
            </a:r>
            <a:r>
              <a:rPr lang="en-US" baseline="0" dirty="0" smtClean="0"/>
              <a:t>empirical sources are written by the researcher of the study. </a:t>
            </a:r>
            <a:r>
              <a:rPr lang="en-US" b="1" u="sng" baseline="0" dirty="0" smtClean="0"/>
              <a:t>Secondary</a:t>
            </a:r>
            <a:r>
              <a:rPr lang="en-US" baseline="0" dirty="0" smtClean="0"/>
              <a:t> sources are authors who paraphrase or use the information from primary sources to support their work. Burns and Grove (2009) note that there is a risk in using information from secondary sources due to bias or interpretation. (Burns &amp; Grove, 2009, p. 93)</a:t>
            </a:r>
          </a:p>
          <a:p>
            <a:endParaRPr lang="en-US" baseline="0" dirty="0" smtClean="0"/>
          </a:p>
          <a:p>
            <a:r>
              <a:rPr lang="en-US" b="1" u="sng" baseline="0" dirty="0" smtClean="0"/>
              <a:t>Monographs</a:t>
            </a:r>
            <a:r>
              <a:rPr lang="en-US" baseline="0" dirty="0" smtClean="0"/>
              <a:t> are sources such as books (textbooks) which are published once and then may be updated. </a:t>
            </a:r>
            <a:r>
              <a:rPr lang="en-US" b="1" u="sng" baseline="0" dirty="0" smtClean="0"/>
              <a:t>Periodicals</a:t>
            </a:r>
            <a:r>
              <a:rPr lang="en-US" baseline="0" dirty="0" smtClean="0"/>
              <a:t> are sources such as journals which are published over time and may include several volumes or issues per year. Burns and Grove (2009) note that textbooks are not considered primary sources but can be used as authoritative informational sources. textbooks are excellent sources for identifying primary sources. (Burns &amp; Grove, 2009, p. 93)</a:t>
            </a:r>
          </a:p>
          <a:p>
            <a:endParaRPr lang="en-US" baseline="0" dirty="0" smtClean="0"/>
          </a:p>
          <a:p>
            <a:endParaRPr lang="en-US" baseline="0" dirty="0" smtClean="0"/>
          </a:p>
          <a:p>
            <a:endParaRPr lang="en-US" baseline="0" dirty="0" smtClean="0"/>
          </a:p>
          <a:p>
            <a:r>
              <a:rPr lang="en-US" baseline="0" dirty="0" smtClean="0"/>
              <a:t>Reference:</a:t>
            </a:r>
          </a:p>
          <a:p>
            <a:endParaRPr lang="en-US" baseline="0" dirty="0" smtClean="0"/>
          </a:p>
          <a:p>
            <a:r>
              <a:rPr lang="en-US" i="0" baseline="0" dirty="0" smtClean="0"/>
              <a:t>Burns, N., &amp; Grove, S. (2009). Review of relevant literature. In </a:t>
            </a:r>
            <a:r>
              <a:rPr lang="en-US" i="1" baseline="0" dirty="0" smtClean="0"/>
              <a:t>The practice of nursing research:</a:t>
            </a:r>
          </a:p>
          <a:p>
            <a:r>
              <a:rPr lang="en-US" i="1" baseline="0" dirty="0" smtClean="0"/>
              <a:t>	Appraisal, synthesis, and generation of evidence </a:t>
            </a:r>
            <a:r>
              <a:rPr lang="en-US" i="0" baseline="0" dirty="0" smtClean="0"/>
              <a:t>(6</a:t>
            </a:r>
            <a:r>
              <a:rPr lang="en-US" i="0" baseline="30000" dirty="0" smtClean="0"/>
              <a:t>th</a:t>
            </a:r>
            <a:r>
              <a:rPr lang="en-US" i="0" baseline="0" dirty="0" smtClean="0"/>
              <a:t> Ed.). St. Louis, MO: Saunders Elsevier.</a:t>
            </a:r>
          </a:p>
          <a:p>
            <a:endParaRPr lang="en-US" baseline="0" dirty="0" smtClean="0"/>
          </a:p>
        </p:txBody>
      </p:sp>
      <p:sp>
        <p:nvSpPr>
          <p:cNvPr id="4" name="Slide Number Placeholder 3"/>
          <p:cNvSpPr>
            <a:spLocks noGrp="1"/>
          </p:cNvSpPr>
          <p:nvPr>
            <p:ph type="sldNum" sz="quarter" idx="10"/>
          </p:nvPr>
        </p:nvSpPr>
        <p:spPr/>
        <p:txBody>
          <a:bodyPr/>
          <a:lstStyle/>
          <a:p>
            <a:fld id="{7287E137-8652-4CEE-BB7B-E7C2F7ECDFDD}"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information in research articles is presented in essentially the same manner. However, the section headings might vary, depending on the type of research and the researcher’s preference.</a:t>
            </a:r>
          </a:p>
          <a:p>
            <a:endParaRPr lang="en-US" baseline="0" dirty="0" smtClean="0"/>
          </a:p>
          <a:p>
            <a:r>
              <a:rPr lang="en-US" baseline="0" dirty="0" smtClean="0"/>
              <a:t>Chapter 6 of Burns and Grove (2009) is your resource for anything you want to know about </a:t>
            </a:r>
            <a:r>
              <a:rPr lang="en-US" baseline="0" smtClean="0"/>
              <a:t>research articles.</a:t>
            </a:r>
            <a:endParaRPr lang="en-US" dirty="0"/>
          </a:p>
        </p:txBody>
      </p:sp>
      <p:sp>
        <p:nvSpPr>
          <p:cNvPr id="4" name="Slide Number Placeholder 3"/>
          <p:cNvSpPr>
            <a:spLocks noGrp="1"/>
          </p:cNvSpPr>
          <p:nvPr>
            <p:ph type="sldNum" sz="quarter" idx="10"/>
          </p:nvPr>
        </p:nvSpPr>
        <p:spPr/>
        <p:txBody>
          <a:bodyPr/>
          <a:lstStyle/>
          <a:p>
            <a:fld id="{7287E137-8652-4CEE-BB7B-E7C2F7ECDFDD}"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According to Burns and Grove (</a:t>
            </a:r>
            <a:r>
              <a:rPr lang="en-US" dirty="0" err="1" smtClean="0"/>
              <a:t>n.d</a:t>
            </a:r>
            <a:r>
              <a:rPr lang="en-US" dirty="0" smtClean="0"/>
              <a:t>, p. 9) the nursing profession and the study of nursing research began in the 1850s with Florence Nightingale’s work during the Crimean War.  </a:t>
            </a:r>
            <a:r>
              <a:rPr lang="en-US" baseline="0" dirty="0" smtClean="0"/>
              <a:t>The development of nursing research, like nursing in general, has had a rather slow progression during the last 150 years. However, each decade has seen advancements which has culminated in today’s focus on using research and evidence-based practice in the care of patients (p. 8). (as cited in Line, 2006, pp. 2-3)</a:t>
            </a:r>
          </a:p>
          <a:p>
            <a:endParaRPr lang="en-US" baseline="0" dirty="0" smtClean="0"/>
          </a:p>
          <a:p>
            <a:r>
              <a:rPr lang="en-US" baseline="0" dirty="0" smtClean="0"/>
              <a:t>Nightingale’s research showed a correlation between the environment and a person’s health and well-being.  Her documented research,  which is considered the first nursing data collection of patient statistics, is noted for changing how hospitalized patients are treated and how those changes affected their morbidity and mortality. (p. 9) Despite the impact her documentation made , it was not until 1900 when the </a:t>
            </a:r>
            <a:r>
              <a:rPr lang="en-US" i="1" baseline="0" dirty="0" smtClean="0"/>
              <a:t>American Journal of Nursing </a:t>
            </a:r>
            <a:r>
              <a:rPr lang="en-US" i="0" baseline="0" dirty="0" smtClean="0"/>
              <a:t>was first published; the first case studies did not appear in the publication until the 1920s (p.9). (as cited in Line, 2006, pp. 2-3)</a:t>
            </a:r>
          </a:p>
          <a:p>
            <a:endParaRPr lang="en-US" i="0" baseline="0" dirty="0" smtClean="0"/>
          </a:p>
          <a:p>
            <a:r>
              <a:rPr lang="en-US" i="0" baseline="0" dirty="0" smtClean="0"/>
              <a:t>Because of Nightingale’s work showing the relationship between an individual’s environment and their health, the British military and government as well as society in general changed their attitudes about the provision of medical treatment. Before this the military wounded were not given adequate food, housing, or medical treatment. Because of Nightingale’s work the public water system began to be tested and sanitation practices were improved. (Burns &amp; Grove, 2010, p. 18)</a:t>
            </a:r>
          </a:p>
          <a:p>
            <a:endParaRPr lang="en-US" i="0" baseline="0" dirty="0" smtClean="0"/>
          </a:p>
          <a:p>
            <a:r>
              <a:rPr lang="en-US" i="0" baseline="0" dirty="0" smtClean="0"/>
              <a:t>Fast forward to the early- to mid-1900s. The focus of nursing research in the early 1900s was on nursing school education. Research showed the need for established schools and colleges of nursing and the number of university-based programs grew significantly during this period. Beginning in the 1940s nursing researchers began looking at the way patient care was being delivered and the ways that different organizations were providing this care. Researchers looked at patient satisfaction, employee (nurse) satisfaction, patient acuity statistics, hospital floor and room layouts, and even staffing patterns. (Burns, &amp; Grove, 2010, p. 18)</a:t>
            </a:r>
          </a:p>
          <a:p>
            <a:endParaRPr lang="en-US" i="0" baseline="0" dirty="0" smtClean="0"/>
          </a:p>
          <a:p>
            <a:r>
              <a:rPr lang="en-US" i="0" baseline="0" dirty="0" smtClean="0"/>
              <a:t>Many nursing research journals were being published but not much of the information was being used by the nursing profession. (Line, 2006, p. 3)  </a:t>
            </a:r>
          </a:p>
          <a:p>
            <a:endParaRPr lang="en-US" i="0" baseline="0" dirty="0" smtClean="0"/>
          </a:p>
          <a:p>
            <a:r>
              <a:rPr lang="en-US" i="0" baseline="0" dirty="0" smtClean="0"/>
              <a:t>References:</a:t>
            </a:r>
          </a:p>
          <a:p>
            <a:endParaRPr lang="en-US" i="0" baseline="0" dirty="0" smtClean="0"/>
          </a:p>
          <a:p>
            <a:r>
              <a:rPr lang="en-US" i="0" baseline="0" dirty="0" smtClean="0"/>
              <a:t>Burns, N., &amp; Grove, S. (</a:t>
            </a:r>
            <a:r>
              <a:rPr lang="en-US" i="0" baseline="0" dirty="0" err="1" smtClean="0"/>
              <a:t>n.d</a:t>
            </a:r>
            <a:r>
              <a:rPr lang="en-US" i="0" baseline="0" dirty="0" smtClean="0"/>
              <a:t>.) </a:t>
            </a:r>
            <a:r>
              <a:rPr lang="en-US" i="1" baseline="0" dirty="0" smtClean="0"/>
              <a:t> </a:t>
            </a:r>
            <a:r>
              <a:rPr lang="en-US" i="0" baseline="0" dirty="0" smtClean="0"/>
              <a:t>Discovering nursing research</a:t>
            </a:r>
            <a:r>
              <a:rPr lang="en-US" i="1" baseline="0" dirty="0" smtClean="0"/>
              <a:t>. </a:t>
            </a:r>
            <a:r>
              <a:rPr lang="en-US" i="0" baseline="0" dirty="0" smtClean="0"/>
              <a:t>In </a:t>
            </a:r>
            <a:r>
              <a:rPr lang="en-US" i="1" baseline="0" dirty="0" smtClean="0"/>
              <a:t>Understanding nursing research </a:t>
            </a:r>
            <a:r>
              <a:rPr lang="en-US" i="0" baseline="0" dirty="0" smtClean="0"/>
              <a:t>(3</a:t>
            </a:r>
            <a:r>
              <a:rPr lang="en-US" i="0" baseline="30000" dirty="0" smtClean="0"/>
              <a:t>rd</a:t>
            </a:r>
            <a:r>
              <a:rPr lang="en-US" i="0" baseline="0" dirty="0" smtClean="0"/>
              <a:t> Ed.) Retrieved</a:t>
            </a:r>
          </a:p>
          <a:p>
            <a:r>
              <a:rPr lang="en-US" i="0" baseline="0" dirty="0" smtClean="0"/>
              <a:t>	December 12, 2006 from https://mycampus.phoenix.edu/secure/resource/resource.asp</a:t>
            </a:r>
          </a:p>
          <a:p>
            <a:endParaRPr lang="en-US" i="0" baseline="0" dirty="0" smtClean="0"/>
          </a:p>
          <a:p>
            <a:r>
              <a:rPr lang="en-US" i="0" baseline="0" dirty="0" smtClean="0"/>
              <a:t>Burns, N., &amp; Grove, S. (2009) The evolution of evidence-based practice nursing. In </a:t>
            </a:r>
            <a:r>
              <a:rPr lang="en-US" i="1" baseline="0" dirty="0" smtClean="0"/>
              <a:t>The practice of nursing research:</a:t>
            </a:r>
          </a:p>
          <a:p>
            <a:r>
              <a:rPr lang="en-US" i="1" baseline="0" dirty="0" smtClean="0"/>
              <a:t>	Appraisal, synthesis, and generation of evidence </a:t>
            </a:r>
            <a:r>
              <a:rPr lang="en-US" i="0" baseline="0" dirty="0" smtClean="0"/>
              <a:t>(6</a:t>
            </a:r>
            <a:r>
              <a:rPr lang="en-US" i="0" baseline="30000" dirty="0" smtClean="0"/>
              <a:t>th</a:t>
            </a:r>
            <a:r>
              <a:rPr lang="en-US" i="0" baseline="0" dirty="0" smtClean="0"/>
              <a:t> Ed.). St. Louis, MO: Saunders Elsevier.</a:t>
            </a:r>
          </a:p>
          <a:p>
            <a:endParaRPr lang="en-US" i="0" baseline="0" dirty="0" smtClean="0"/>
          </a:p>
          <a:p>
            <a:r>
              <a:rPr lang="en-US" i="0" baseline="0" dirty="0" smtClean="0"/>
              <a:t>Line, C. (2006). </a:t>
            </a:r>
            <a:r>
              <a:rPr lang="en-US" i="1" baseline="0" dirty="0" smtClean="0"/>
              <a:t>History of nursing research. </a:t>
            </a:r>
            <a:r>
              <a:rPr lang="en-US" i="0" baseline="0" dirty="0" smtClean="0"/>
              <a:t>(Unpublished graduate school paper). University of Phoenix, Phoenix, AZ.</a:t>
            </a:r>
          </a:p>
          <a:p>
            <a:endParaRPr lang="en-US" i="0" baseline="0" dirty="0" smtClean="0"/>
          </a:p>
          <a:p>
            <a:endParaRPr lang="en-US" i="0" baseline="0" dirty="0" smtClean="0"/>
          </a:p>
          <a:p>
            <a:endParaRPr lang="en-US" dirty="0"/>
          </a:p>
        </p:txBody>
      </p:sp>
      <p:sp>
        <p:nvSpPr>
          <p:cNvPr id="4" name="Slide Number Placeholder 3"/>
          <p:cNvSpPr>
            <a:spLocks noGrp="1"/>
          </p:cNvSpPr>
          <p:nvPr>
            <p:ph type="sldNum" sz="quarter" idx="10"/>
          </p:nvPr>
        </p:nvSpPr>
        <p:spPr/>
        <p:txBody>
          <a:bodyPr/>
          <a:lstStyle/>
          <a:p>
            <a:fld id="{7287E137-8652-4CEE-BB7B-E7C2F7ECDFDD}"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Burns and Grove (2009) it was in 1959 when the American Nurses Association (ANA) first established nursing statements and standards of practice and criteria for the development of various nursing specialties. Because of the expansion in nursing sub-specialties, nurse researchers began focusing on standards of care for such areas as medical-surgical, psychiatric, pediatric, obstetric, and community health nursing. (p. 18)</a:t>
            </a:r>
          </a:p>
          <a:p>
            <a:endParaRPr lang="en-US" baseline="0" dirty="0" smtClean="0"/>
          </a:p>
          <a:p>
            <a:r>
              <a:rPr lang="en-US" baseline="0" dirty="0" smtClean="0"/>
              <a:t>The first nursing research conference was sponsored by ANA in 1965. This was the first time that presenters had to be a qualified nurse researcher and all studies presented had to be relevant to nursing.  It was during the 1960s when nurse researchers began seriously looking at quality-of-care issues and the impact these had on patient outcomes. (Burns &amp; Grove, 2009, p. 18)</a:t>
            </a:r>
          </a:p>
          <a:p>
            <a:endParaRPr lang="en-US" baseline="0" dirty="0" smtClean="0"/>
          </a:p>
          <a:p>
            <a:endParaRPr lang="en-US" i="0" baseline="0" dirty="0" smtClean="0"/>
          </a:p>
          <a:p>
            <a:r>
              <a:rPr lang="en-US" i="0" baseline="0" dirty="0" smtClean="0"/>
              <a:t>Reference:</a:t>
            </a:r>
          </a:p>
          <a:p>
            <a:endParaRPr lang="en-US" i="0" baseline="0" dirty="0" smtClean="0"/>
          </a:p>
          <a:p>
            <a:r>
              <a:rPr lang="en-US" i="0" baseline="0" dirty="0" smtClean="0"/>
              <a:t>Burns, N., &amp; Grove, S. (2009) The evolution of evidence-based practice nursing. In </a:t>
            </a:r>
            <a:r>
              <a:rPr lang="en-US" i="1" baseline="0" dirty="0" smtClean="0"/>
              <a:t>The practice of nursing research:</a:t>
            </a:r>
          </a:p>
          <a:p>
            <a:r>
              <a:rPr lang="en-US" i="1" baseline="0" dirty="0" smtClean="0"/>
              <a:t>	Appraisal, synthesis, and generation of evidence </a:t>
            </a:r>
            <a:r>
              <a:rPr lang="en-US" i="0" baseline="0" dirty="0" smtClean="0"/>
              <a:t>(6</a:t>
            </a:r>
            <a:r>
              <a:rPr lang="en-US" i="0" baseline="30000" dirty="0" smtClean="0"/>
              <a:t>th</a:t>
            </a:r>
            <a:r>
              <a:rPr lang="en-US" i="0" baseline="0" dirty="0" smtClean="0"/>
              <a:t> Ed.). St. Louis, MO: Saunders Elsevier.</a:t>
            </a:r>
          </a:p>
          <a:p>
            <a:endParaRPr lang="en-US" dirty="0"/>
          </a:p>
        </p:txBody>
      </p:sp>
      <p:sp>
        <p:nvSpPr>
          <p:cNvPr id="4" name="Slide Number Placeholder 3"/>
          <p:cNvSpPr>
            <a:spLocks noGrp="1"/>
          </p:cNvSpPr>
          <p:nvPr>
            <p:ph type="sldNum" sz="quarter" idx="10"/>
          </p:nvPr>
        </p:nvSpPr>
        <p:spPr/>
        <p:txBody>
          <a:bodyPr/>
          <a:lstStyle/>
          <a:p>
            <a:fld id="{7287E137-8652-4CEE-BB7B-E7C2F7ECDFDD}"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1970s was a decade which saw a great deal of growth in nursing</a:t>
            </a:r>
            <a:r>
              <a:rPr lang="en-US" baseline="0" dirty="0" smtClean="0"/>
              <a:t> research and the nursing profession.  The work of theorists, including Dorothea Orem and Patricia Benner, gave nurse researchers, practitioners and educators models and concepts to use. Nursing diagnoses were established and the nursing process and interventions were investigated. The U.S. government started designating more funds for nursing research  but those funds still lagged behind those awarded to the medical profession by more than 12:1. (Burns &amp; Grove, 2009, p. 19)</a:t>
            </a:r>
          </a:p>
          <a:p>
            <a:endParaRPr lang="en-US" baseline="0" dirty="0" smtClean="0"/>
          </a:p>
          <a:p>
            <a:r>
              <a:rPr lang="en-US" baseline="0" dirty="0" smtClean="0"/>
              <a:t>Interestingly, studies were conducted in the 1970s which analyzed the differences between the technical skills of associate degree nurses and baccalaureate nurses. According to Burns and Grove (2009), these studies were not able to define any differences.  (p. 19) The topic of nurse education levels is contentious within the profession even today.</a:t>
            </a:r>
          </a:p>
          <a:p>
            <a:endParaRPr lang="en-US" baseline="0" dirty="0" smtClean="0"/>
          </a:p>
          <a:p>
            <a:endParaRPr lang="en-US" baseline="0" dirty="0" smtClean="0"/>
          </a:p>
          <a:p>
            <a:endParaRPr lang="en-US" baseline="0" dirty="0" smtClean="0"/>
          </a:p>
          <a:p>
            <a:r>
              <a:rPr lang="en-US" i="0" baseline="0" dirty="0" smtClean="0"/>
              <a:t>Reference:</a:t>
            </a:r>
          </a:p>
          <a:p>
            <a:endParaRPr lang="en-US" i="0" baseline="0" dirty="0" smtClean="0"/>
          </a:p>
          <a:p>
            <a:r>
              <a:rPr lang="en-US" i="0" baseline="0" dirty="0" smtClean="0"/>
              <a:t>Burns, N., &amp; Grove, S. (2009) The evolution of evidence-based practice nursing. In </a:t>
            </a:r>
            <a:r>
              <a:rPr lang="en-US" i="1" baseline="0" dirty="0" smtClean="0"/>
              <a:t>The practice of nursing research:</a:t>
            </a:r>
          </a:p>
          <a:p>
            <a:r>
              <a:rPr lang="en-US" i="1" baseline="0" dirty="0" smtClean="0"/>
              <a:t>	Appraisal, synthesis, and generation of evidence </a:t>
            </a:r>
            <a:r>
              <a:rPr lang="en-US" i="0" baseline="0" dirty="0" smtClean="0"/>
              <a:t>(6</a:t>
            </a:r>
            <a:r>
              <a:rPr lang="en-US" i="0" baseline="30000" dirty="0" smtClean="0"/>
              <a:t>th</a:t>
            </a:r>
            <a:r>
              <a:rPr lang="en-US" i="0" baseline="0" dirty="0" smtClean="0"/>
              <a:t> Ed.). St. Louis, MO: Saunders Elsevier.</a:t>
            </a:r>
          </a:p>
          <a:p>
            <a:endParaRPr lang="en-US" dirty="0"/>
          </a:p>
        </p:txBody>
      </p:sp>
      <p:sp>
        <p:nvSpPr>
          <p:cNvPr id="4" name="Slide Number Placeholder 3"/>
          <p:cNvSpPr>
            <a:spLocks noGrp="1"/>
          </p:cNvSpPr>
          <p:nvPr>
            <p:ph type="sldNum" sz="quarter" idx="10"/>
          </p:nvPr>
        </p:nvSpPr>
        <p:spPr/>
        <p:txBody>
          <a:bodyPr/>
          <a:lstStyle/>
          <a:p>
            <a:fld id="{7287E137-8652-4CEE-BB7B-E7C2F7ECDFDD}"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slide highlights</a:t>
            </a:r>
            <a:r>
              <a:rPr lang="en-US" baseline="0" dirty="0" smtClean="0"/>
              <a:t> the progress made in the area of nursing research in the past 30 years. Although there is more research being produced that could substantially impact the profession and those we serve, the challenge is how to disseminate this information to those who can use it. Since patient outcomes started becoming the focus of the government and the health care industry, the Agency for Healthcare Research and Quality (AHRQ) evolved which serves as a repository for evidence-based research findings.  The AHRQ works closely with the National Institute of Nursing Research  (NINR), which is a department within the National Institutes of Health (NIH).  These two entities developed the </a:t>
            </a:r>
            <a:r>
              <a:rPr lang="en-US" i="1" baseline="0" dirty="0" smtClean="0"/>
              <a:t>Healthy People 2010 </a:t>
            </a:r>
            <a:r>
              <a:rPr lang="en-US" i="0" baseline="0" dirty="0" smtClean="0"/>
              <a:t>initiative. </a:t>
            </a:r>
            <a:r>
              <a:rPr lang="en-US" baseline="0" dirty="0" smtClean="0"/>
              <a:t>(Burns &amp; Grove, 2009, pp. 20-21) </a:t>
            </a:r>
            <a:r>
              <a:rPr lang="en-US" i="0" baseline="0" dirty="0" smtClean="0"/>
              <a:t>And, through AHRQ, the government has developed the National Guideline Clearinghouse which provides health care professionals with practice guidelines based on research evidence. During this course you will become very familiar with all of these organizations and others as we begin the process of integrating nursing research into our individual practice.</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Nursing research in the 21</a:t>
            </a:r>
            <a:r>
              <a:rPr lang="en-US" i="0" baseline="30000" dirty="0" smtClean="0"/>
              <a:t>st</a:t>
            </a:r>
            <a:r>
              <a:rPr lang="en-US" i="0" baseline="0" dirty="0" smtClean="0"/>
              <a:t> century will need to accomplish the following in order to continue to increase its effectiveness:</a:t>
            </a:r>
          </a:p>
          <a:p>
            <a:pPr marL="0" marR="0" indent="0" algn="l" defTabSz="914400" rtl="0" eaLnBrk="1" fontAlgn="auto" latinLnBrk="0" hangingPunct="1">
              <a:lnSpc>
                <a:spcPct val="100000"/>
              </a:lnSpc>
              <a:spcBef>
                <a:spcPts val="0"/>
              </a:spcBef>
              <a:spcAft>
                <a:spcPts val="0"/>
              </a:spcAft>
              <a:buClrTx/>
              <a:buSzTx/>
              <a:buFontTx/>
              <a:buNone/>
              <a:tabLst/>
              <a:defRPr/>
            </a:pPr>
            <a:endParaRPr lang="en-US" i="0" baseline="0" dirty="0" smtClean="0"/>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i="0" baseline="0" dirty="0" smtClean="0"/>
              <a:t>Create research culture.</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i="0" baseline="0" dirty="0" smtClean="0"/>
              <a:t>Provide quality educational (baccalaureate, master’s, doctoral, and postdoctoral) programs to prepare a workforce of nurse scientists.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i="0" baseline="0" dirty="0" smtClean="0"/>
              <a:t>Develop a sound research infrastructure.</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i="0" baseline="0" dirty="0" smtClean="0"/>
              <a:t>Obtain sufficient funding for essential research (AACN, 1999). (as cited in Burns &amp; Grove, 2009, p. 22)</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i="0" baseline="0" dirty="0" smtClean="0"/>
          </a:p>
          <a:p>
            <a:r>
              <a:rPr lang="en-US" i="0" baseline="0" dirty="0" smtClean="0"/>
              <a:t>Reference:</a:t>
            </a:r>
          </a:p>
          <a:p>
            <a:endParaRPr lang="en-US" i="0" baseline="0" dirty="0" smtClean="0"/>
          </a:p>
          <a:p>
            <a:r>
              <a:rPr lang="en-US" i="0" baseline="0" dirty="0" smtClean="0"/>
              <a:t>Burns, N., &amp; Grove, S. (2009) The evolution of evidence-based practice nursing. In </a:t>
            </a:r>
            <a:r>
              <a:rPr lang="en-US" i="1" baseline="0" dirty="0" smtClean="0"/>
              <a:t>The practice of nursing research:</a:t>
            </a:r>
          </a:p>
          <a:p>
            <a:r>
              <a:rPr lang="en-US" i="1" baseline="0" dirty="0" smtClean="0"/>
              <a:t>	Appraisal, synthesis, and generation of evidence </a:t>
            </a:r>
            <a:r>
              <a:rPr lang="en-US" i="0" baseline="0" dirty="0" smtClean="0"/>
              <a:t>(6</a:t>
            </a:r>
            <a:r>
              <a:rPr lang="en-US" i="0" baseline="30000" dirty="0" smtClean="0"/>
              <a:t>th</a:t>
            </a:r>
            <a:r>
              <a:rPr lang="en-US" i="0" baseline="0" dirty="0" smtClean="0"/>
              <a:t> Ed.). St. Louis, MO: Saunders Elsevier.</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287E137-8652-4CEE-BB7B-E7C2F7ECDFDD}"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How did the concept of evidence</a:t>
            </a:r>
            <a:r>
              <a:rPr lang="en-US" baseline="0" dirty="0" smtClean="0"/>
              <a:t>-based practice originate? British scientist Archie Cochrane (of the Cochrane Library) is credited with bringing the notion of evidence-based practice to medicine. The medical community was way ahead of the nursing profession in the development of evidence-based practice (EBP) but now both disciplines work together to improve patient outcomes. The work of the AHRQ is one example of the collaborative efforts of healthcare professionals from various areas of practice. In their text, Chitty and Black (2009) cite Cope’s (2003) definition of (medical) EBP as “using the best available research findings ‘to make clinical decisions that are most effective and beneficial for patients’” (p. 258). Because the nursing profession values treating the entire individual, the nursing definition of EBP includes the patient’s needs as one of the components (p. 258).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Because you will be a baccalaureate nurse, in your practice you will be expected to:</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smtClean="0"/>
              <a:t>Locate nursing research;</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smtClean="0"/>
              <a:t>Locate evidence-based guidelines relevant to your practice;</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smtClean="0"/>
              <a:t>Read,  interpret and critique research;</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smtClean="0"/>
              <a:t>Identify nursing problems and locate research  and guidelines that are applicable to those problems;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smtClean="0"/>
              <a:t>Participate in studies by collecting data;</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smtClean="0"/>
              <a:t>Disseminate research findings to colleagues. (as cited in Chitty &amp; Black, 2010, pp. 269-270)</a:t>
            </a:r>
          </a:p>
          <a:p>
            <a:pPr marL="228600" marR="0" indent="-22860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228600" marR="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Within the definition of evidence-based practice, is there a hierarchy among the components? According to Chitty and Black</a:t>
            </a: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(2010) each of the components –best research, clinical expertise and patient needs– is important. They note, however, that</a:t>
            </a: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effectively incorporating each component into one’s practice is essential to practice at the highest level. (p. 260)</a:t>
            </a:r>
          </a:p>
          <a:p>
            <a:pPr marL="228600" marR="0" indent="-22860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228600" marR="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All of this will be easier said than done. Your practice setting will include nurses with various levels of education and expertise.</a:t>
            </a: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There will be those who base their practice solely on years of experience and intuition and have no comprehension or use for</a:t>
            </a: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the fact that the nursing profession has evolved into a scientific discipline. Those individuals will challenge you and perhaps</a:t>
            </a:r>
          </a:p>
          <a:p>
            <a:pPr marL="228600" marR="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cause you to second-guess your practice decisions. I recommend that when you apply for your first nursing position, ask your</a:t>
            </a:r>
          </a:p>
          <a:p>
            <a:pPr marL="228600" marR="0" lvl="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interviewer whether the facility utilizes evidence-based guidelines within their protocols.  </a:t>
            </a:r>
          </a:p>
          <a:p>
            <a:pPr marL="228600" marR="0" lvl="0" indent="-22860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228600" marR="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References:</a:t>
            </a:r>
          </a:p>
          <a:p>
            <a:pPr marL="228600" marR="0" indent="-22860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i="0" baseline="0" dirty="0" smtClean="0"/>
              <a:t>Burns, N., &amp; Grove, S. (2009) The evolution of evidence-based practice nursing. In </a:t>
            </a:r>
            <a:r>
              <a:rPr lang="en-US" i="1" baseline="0" dirty="0" smtClean="0"/>
              <a:t>The practice of nursing research:</a:t>
            </a:r>
          </a:p>
          <a:p>
            <a:r>
              <a:rPr lang="en-US" i="1" baseline="0" dirty="0" smtClean="0"/>
              <a:t>	Appraisal, synthesis, and generation of evidence </a:t>
            </a:r>
            <a:r>
              <a:rPr lang="en-US" i="0" baseline="0" dirty="0" smtClean="0"/>
              <a:t>(6</a:t>
            </a:r>
            <a:r>
              <a:rPr lang="en-US" i="0" baseline="30000" dirty="0" smtClean="0"/>
              <a:t>th</a:t>
            </a:r>
            <a:r>
              <a:rPr lang="en-US" i="0" baseline="0" dirty="0" smtClean="0"/>
              <a:t> Ed.). St. Louis, MO: Saunders Elsevier.</a:t>
            </a:r>
          </a:p>
          <a:p>
            <a:endParaRPr lang="en-US" baseline="0" dirty="0" smtClean="0"/>
          </a:p>
          <a:p>
            <a:pPr marL="228600" marR="0" indent="-228600" algn="l" defTabSz="914400" rtl="0" eaLnBrk="1" fontAlgn="auto" latinLnBrk="0" hangingPunct="1">
              <a:lnSpc>
                <a:spcPct val="100000"/>
              </a:lnSpc>
              <a:spcBef>
                <a:spcPts val="0"/>
              </a:spcBef>
              <a:spcAft>
                <a:spcPts val="0"/>
              </a:spcAft>
              <a:buClrTx/>
              <a:buSzTx/>
              <a:buFontTx/>
              <a:buNone/>
              <a:tabLst/>
              <a:defRPr/>
            </a:pPr>
            <a:r>
              <a:rPr lang="en-US" baseline="0" dirty="0" smtClean="0"/>
              <a:t>Chitty,  K., &amp; Black, B. (2010). </a:t>
            </a:r>
            <a:r>
              <a:rPr lang="en-US" i="1" baseline="0" dirty="0" smtClean="0"/>
              <a:t>Professional nursing: Concepts &amp; challenges. </a:t>
            </a:r>
            <a:r>
              <a:rPr lang="en-US" i="0" baseline="0" dirty="0" smtClean="0"/>
              <a:t>(6</a:t>
            </a:r>
            <a:r>
              <a:rPr lang="en-US" i="0" baseline="30000" dirty="0" smtClean="0"/>
              <a:t>th</a:t>
            </a:r>
            <a:r>
              <a:rPr lang="en-US" i="0" baseline="0" dirty="0" smtClean="0"/>
              <a:t> Ed.) St. Louis, MO: Saunders Elsevier.</a:t>
            </a:r>
          </a:p>
          <a:p>
            <a:pPr marL="228600" marR="0" indent="-228600" algn="l" defTabSz="914400" rtl="0" eaLnBrk="1" fontAlgn="auto" latinLnBrk="0" hangingPunct="1">
              <a:lnSpc>
                <a:spcPct val="100000"/>
              </a:lnSpc>
              <a:spcBef>
                <a:spcPts val="0"/>
              </a:spcBef>
              <a:spcAft>
                <a:spcPts val="0"/>
              </a:spcAft>
              <a:buClrTx/>
              <a:buSzTx/>
              <a:buFontTx/>
              <a:buNone/>
              <a:tabLst/>
              <a:defRPr/>
            </a:pPr>
            <a:endParaRPr lang="en-US" i="0" baseline="0" dirty="0" smtClean="0"/>
          </a:p>
          <a:p>
            <a:pPr marL="228600" marR="0" indent="-22860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7287E137-8652-4CEE-BB7B-E7C2F7ECDFDD}"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slides lists some of the sources you may find useful when looking</a:t>
            </a:r>
            <a:r>
              <a:rPr lang="en-US" baseline="0" dirty="0" smtClean="0"/>
              <a:t> for nursing research articles and ideas. Burns and Grove (2009) describe the functions of various nursing literature online databases (p. 94). I recommend you make an address card for these data bases for your quick reference. You will need these cites frequently throughout the remainder of your studies here at Lakeview and in graduate school.</a:t>
            </a:r>
            <a:endParaRPr lang="en-US" dirty="0"/>
          </a:p>
        </p:txBody>
      </p:sp>
      <p:sp>
        <p:nvSpPr>
          <p:cNvPr id="4" name="Slide Number Placeholder 3"/>
          <p:cNvSpPr>
            <a:spLocks noGrp="1"/>
          </p:cNvSpPr>
          <p:nvPr>
            <p:ph type="sldNum" sz="quarter" idx="10"/>
          </p:nvPr>
        </p:nvSpPr>
        <p:spPr/>
        <p:txBody>
          <a:bodyPr/>
          <a:lstStyle/>
          <a:p>
            <a:fld id="{7287E137-8652-4CEE-BB7B-E7C2F7ECDFDD}"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287E137-8652-4CEE-BB7B-E7C2F7ECDFDD}"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slides lists some of</a:t>
            </a:r>
            <a:r>
              <a:rPr lang="en-US" baseline="0" dirty="0" smtClean="0"/>
              <a:t> the terms I believe are most critical for you to understand in order to successfully do the assignments in this class and to put the pieces of the nursing research puzzle together. All of these terms are listed in your textbook and most can be accessed in the glossary. </a:t>
            </a:r>
          </a:p>
          <a:p>
            <a:endParaRPr lang="en-US" baseline="0" dirty="0" smtClean="0"/>
          </a:p>
          <a:p>
            <a:r>
              <a:rPr lang="en-US" baseline="0" dirty="0" smtClean="0"/>
              <a:t> </a:t>
            </a:r>
            <a:endParaRPr lang="en-US" b="1" u="sng" dirty="0"/>
          </a:p>
        </p:txBody>
      </p:sp>
      <p:sp>
        <p:nvSpPr>
          <p:cNvPr id="4" name="Slide Number Placeholder 3"/>
          <p:cNvSpPr>
            <a:spLocks noGrp="1"/>
          </p:cNvSpPr>
          <p:nvPr>
            <p:ph type="sldNum" sz="quarter" idx="10"/>
          </p:nvPr>
        </p:nvSpPr>
        <p:spPr/>
        <p:txBody>
          <a:bodyPr/>
          <a:lstStyle/>
          <a:p>
            <a:fld id="{7287E137-8652-4CEE-BB7B-E7C2F7ECDFDD}"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756CB06-D2DB-4485-86FF-1A528BA07DCB}" type="datetimeFigureOut">
              <a:rPr lang="en-US" smtClean="0"/>
              <a:pPr/>
              <a:t>5/19/2011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79799EB-D7ED-4632-92FD-156A178B807F}"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56CB06-D2DB-4485-86FF-1A528BA07DCB}" type="datetimeFigureOut">
              <a:rPr lang="en-US" smtClean="0"/>
              <a:pPr/>
              <a:t>5/19/2011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799EB-D7ED-4632-92FD-156A178B807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56CB06-D2DB-4485-86FF-1A528BA07DCB}" type="datetimeFigureOut">
              <a:rPr lang="en-US" smtClean="0"/>
              <a:pPr/>
              <a:t>5/19/2011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799EB-D7ED-4632-92FD-156A178B807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56CB06-D2DB-4485-86FF-1A528BA07DCB}" type="datetimeFigureOut">
              <a:rPr lang="en-US" smtClean="0"/>
              <a:pPr/>
              <a:t>5/19/2011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799EB-D7ED-4632-92FD-156A178B807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756CB06-D2DB-4485-86FF-1A528BA07DCB}" type="datetimeFigureOut">
              <a:rPr lang="en-US" smtClean="0"/>
              <a:pPr/>
              <a:t>5/19/2011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79799EB-D7ED-4632-92FD-156A178B807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756CB06-D2DB-4485-86FF-1A528BA07DCB}" type="datetimeFigureOut">
              <a:rPr lang="en-US" smtClean="0"/>
              <a:pPr/>
              <a:t>5/19/2011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799EB-D7ED-4632-92FD-156A178B807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756CB06-D2DB-4485-86FF-1A528BA07DCB}" type="datetimeFigureOut">
              <a:rPr lang="en-US" smtClean="0"/>
              <a:pPr/>
              <a:t>5/19/2011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9799EB-D7ED-4632-92FD-156A178B807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756CB06-D2DB-4485-86FF-1A528BA07DCB}" type="datetimeFigureOut">
              <a:rPr lang="en-US" smtClean="0"/>
              <a:pPr/>
              <a:t>5/19/2011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9799EB-D7ED-4632-92FD-156A178B807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6CB06-D2DB-4485-86FF-1A528BA07DCB}" type="datetimeFigureOut">
              <a:rPr lang="en-US" smtClean="0"/>
              <a:pPr/>
              <a:t>5/19/2011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9799EB-D7ED-4632-92FD-156A178B807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756CB06-D2DB-4485-86FF-1A528BA07DCB}" type="datetimeFigureOut">
              <a:rPr lang="en-US" smtClean="0"/>
              <a:pPr/>
              <a:t>5/19/2011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799EB-D7ED-4632-92FD-156A178B807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756CB06-D2DB-4485-86FF-1A528BA07DCB}" type="datetimeFigureOut">
              <a:rPr lang="en-US" smtClean="0"/>
              <a:pPr/>
              <a:t>5/19/2011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799EB-D7ED-4632-92FD-156A178B807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756CB06-D2DB-4485-86FF-1A528BA07DCB}" type="datetimeFigureOut">
              <a:rPr lang="en-US" smtClean="0"/>
              <a:pPr/>
              <a:t>5/19/2011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79799EB-D7ED-4632-92FD-156A178B807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Introduction to</a:t>
            </a:r>
            <a:br>
              <a:rPr lang="en-US" dirty="0" smtClean="0"/>
            </a:br>
            <a:r>
              <a:rPr lang="en-US" dirty="0" smtClean="0"/>
              <a:t> Nursing Research</a:t>
            </a:r>
            <a:endParaRPr lang="en-US" dirty="0"/>
          </a:p>
        </p:txBody>
      </p:sp>
      <p:sp>
        <p:nvSpPr>
          <p:cNvPr id="7" name="Subtitle 6"/>
          <p:cNvSpPr>
            <a:spLocks noGrp="1"/>
          </p:cNvSpPr>
          <p:nvPr>
            <p:ph type="subTitle" idx="1"/>
          </p:nvPr>
        </p:nvSpPr>
        <p:spPr>
          <a:xfrm>
            <a:off x="1371600" y="3886200"/>
            <a:ext cx="6400800" cy="1600200"/>
          </a:xfrm>
        </p:spPr>
        <p:txBody>
          <a:bodyPr>
            <a:normAutofit fontScale="85000" lnSpcReduction="20000"/>
          </a:bodyPr>
          <a:lstStyle/>
          <a:p>
            <a:r>
              <a:rPr lang="en-US" dirty="0" smtClean="0"/>
              <a:t>Cindy Line, RN, MSN – Instructor</a:t>
            </a:r>
          </a:p>
          <a:p>
            <a:r>
              <a:rPr lang="en-US" dirty="0" smtClean="0"/>
              <a:t>Lakeview College of Nursing</a:t>
            </a:r>
          </a:p>
          <a:p>
            <a:r>
              <a:rPr lang="en-US" dirty="0" smtClean="0"/>
              <a:t>N 302 – Nursing Research </a:t>
            </a:r>
          </a:p>
          <a:p>
            <a:r>
              <a:rPr lang="en-US" dirty="0" smtClean="0"/>
              <a:t>Summer, 2011</a:t>
            </a: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Research to Develop EBP</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
            </a:pPr>
            <a:r>
              <a:rPr lang="en-US" dirty="0" smtClean="0"/>
              <a:t>Agency for Healthcare Research &amp; Quality (AHRQ)</a:t>
            </a:r>
          </a:p>
          <a:p>
            <a:pPr>
              <a:buFont typeface="Wingdings" pitchFamily="2" charset="2"/>
              <a:buChar char="§"/>
            </a:pPr>
            <a:endParaRPr lang="en-US" dirty="0" smtClean="0"/>
          </a:p>
          <a:p>
            <a:pPr>
              <a:buFont typeface="Wingdings" pitchFamily="2" charset="2"/>
              <a:buChar char="§"/>
            </a:pPr>
            <a:r>
              <a:rPr lang="en-US" dirty="0" smtClean="0"/>
              <a:t>National Guidelines Clearinghouse</a:t>
            </a:r>
          </a:p>
          <a:p>
            <a:pPr>
              <a:buNone/>
            </a:pPr>
            <a:endParaRPr lang="en-US" dirty="0" smtClean="0"/>
          </a:p>
          <a:p>
            <a:pPr>
              <a:buFont typeface="Wingdings" pitchFamily="2" charset="2"/>
              <a:buChar char="§"/>
            </a:pPr>
            <a:r>
              <a:rPr lang="en-US" dirty="0" smtClean="0"/>
              <a:t>National Institute of Nursing Research (NINR)</a:t>
            </a:r>
          </a:p>
          <a:p>
            <a:pPr>
              <a:buFont typeface="Wingdings" pitchFamily="2" charset="2"/>
              <a:buChar char="§"/>
            </a:pPr>
            <a:endParaRPr lang="en-US" dirty="0" smtClean="0"/>
          </a:p>
          <a:p>
            <a:pPr>
              <a:buFont typeface="Wingdings" pitchFamily="2" charset="2"/>
              <a:buChar char="§"/>
            </a:pPr>
            <a:r>
              <a:rPr lang="en-US" dirty="0" smtClean="0"/>
              <a:t>The Cochrane Library</a:t>
            </a:r>
          </a:p>
          <a:p>
            <a:pPr>
              <a:buFont typeface="Wingdings" pitchFamily="2" charset="2"/>
              <a:buChar char="§"/>
            </a:pPr>
            <a:endParaRPr lang="en-US" dirty="0" smtClean="0"/>
          </a:p>
          <a:p>
            <a:pPr>
              <a:buFont typeface="Wingdings" pitchFamily="2" charset="2"/>
              <a:buChar char="§"/>
            </a:pPr>
            <a:endParaRPr lang="en-US" dirty="0" smtClean="0"/>
          </a:p>
          <a:p>
            <a:pPr>
              <a:buFont typeface="Wingdings" pitchFamily="2" charset="2"/>
              <a:buChar char="§"/>
            </a:pPr>
            <a:endParaRPr lang="en-US" dirty="0" smtClean="0"/>
          </a:p>
          <a:p>
            <a:pPr>
              <a:buNone/>
            </a:pPr>
            <a:endParaRPr lang="en-US" dirty="0" smtClean="0"/>
          </a:p>
          <a:p>
            <a:pPr>
              <a:buFont typeface="Wingdings" pitchFamily="2" charset="2"/>
              <a:buChar char="§"/>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066800"/>
            <a:ext cx="9144000" cy="5241925"/>
          </a:xfrm>
        </p:spPr>
        <p:txBody>
          <a:bodyPr/>
          <a:lstStyle/>
          <a:p>
            <a:endParaRPr lang="en-US" dirty="0" smtClean="0"/>
          </a:p>
          <a:p>
            <a:endParaRPr lang="en-US" dirty="0" smtClean="0"/>
          </a:p>
          <a:p>
            <a:endParaRPr lang="en-US" dirty="0" smtClean="0"/>
          </a:p>
          <a:p>
            <a:pPr algn="ctr">
              <a:buNone/>
            </a:pPr>
            <a:r>
              <a:rPr lang="en-US" sz="4000" dirty="0" smtClean="0"/>
              <a:t>Nursing Research Terminology</a:t>
            </a:r>
            <a:endParaRPr lang="en-US" sz="4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Research Terminology</a:t>
            </a:r>
            <a:endParaRPr lang="en-US" dirty="0"/>
          </a:p>
        </p:txBody>
      </p:sp>
      <p:sp>
        <p:nvSpPr>
          <p:cNvPr id="3" name="Content Placeholder 2"/>
          <p:cNvSpPr>
            <a:spLocks noGrp="1"/>
          </p:cNvSpPr>
          <p:nvPr>
            <p:ph idx="1"/>
          </p:nvPr>
        </p:nvSpPr>
        <p:spPr/>
        <p:txBody>
          <a:bodyPr numCol="3">
            <a:normAutofit/>
          </a:bodyPr>
          <a:lstStyle/>
          <a:p>
            <a:pPr>
              <a:buNone/>
            </a:pPr>
            <a:r>
              <a:rPr lang="en-US" sz="1600" dirty="0" smtClean="0"/>
              <a:t>Abstract</a:t>
            </a:r>
          </a:p>
          <a:p>
            <a:pPr>
              <a:buNone/>
            </a:pPr>
            <a:r>
              <a:rPr lang="en-US" sz="1600" dirty="0" smtClean="0"/>
              <a:t>Bias</a:t>
            </a:r>
          </a:p>
          <a:p>
            <a:pPr>
              <a:buNone/>
            </a:pPr>
            <a:r>
              <a:rPr lang="en-US" sz="1600" dirty="0" smtClean="0"/>
              <a:t>Case Study</a:t>
            </a:r>
          </a:p>
          <a:p>
            <a:pPr>
              <a:buNone/>
            </a:pPr>
            <a:r>
              <a:rPr lang="en-US" sz="1600" dirty="0" smtClean="0"/>
              <a:t>Conclusions</a:t>
            </a:r>
          </a:p>
          <a:p>
            <a:pPr>
              <a:buNone/>
            </a:pPr>
            <a:r>
              <a:rPr lang="en-US" sz="1600" dirty="0" err="1" smtClean="0"/>
              <a:t>Correlational</a:t>
            </a:r>
            <a:r>
              <a:rPr lang="en-US" sz="1600" dirty="0" smtClean="0"/>
              <a:t>  Research</a:t>
            </a:r>
          </a:p>
          <a:p>
            <a:pPr>
              <a:buNone/>
            </a:pPr>
            <a:r>
              <a:rPr lang="en-US" sz="1600" dirty="0" smtClean="0"/>
              <a:t>Data Analysis</a:t>
            </a:r>
          </a:p>
          <a:p>
            <a:pPr>
              <a:buNone/>
            </a:pPr>
            <a:r>
              <a:rPr lang="en-US" sz="1600" dirty="0" smtClean="0"/>
              <a:t>Data Collection</a:t>
            </a:r>
          </a:p>
          <a:p>
            <a:pPr>
              <a:buNone/>
            </a:pPr>
            <a:r>
              <a:rPr lang="en-US" sz="1600" dirty="0" smtClean="0"/>
              <a:t>Demographics</a:t>
            </a:r>
          </a:p>
          <a:p>
            <a:pPr>
              <a:buNone/>
            </a:pPr>
            <a:r>
              <a:rPr lang="en-US" sz="1600" dirty="0" smtClean="0"/>
              <a:t>Dependent Variable</a:t>
            </a:r>
          </a:p>
          <a:p>
            <a:pPr>
              <a:buNone/>
            </a:pPr>
            <a:r>
              <a:rPr lang="en-US" sz="1600" dirty="0" smtClean="0"/>
              <a:t>Descriptive Research</a:t>
            </a:r>
          </a:p>
          <a:p>
            <a:pPr>
              <a:buNone/>
            </a:pPr>
            <a:r>
              <a:rPr lang="en-US" sz="1600" dirty="0" smtClean="0"/>
              <a:t>Descriptive Statistics</a:t>
            </a:r>
          </a:p>
          <a:p>
            <a:pPr>
              <a:buNone/>
            </a:pPr>
            <a:r>
              <a:rPr lang="en-US" sz="1600" dirty="0" smtClean="0"/>
              <a:t>Dissemination</a:t>
            </a:r>
          </a:p>
          <a:p>
            <a:pPr>
              <a:buNone/>
            </a:pPr>
            <a:r>
              <a:rPr lang="en-US" sz="1600" dirty="0" smtClean="0"/>
              <a:t>Evidence-Based Practice</a:t>
            </a:r>
          </a:p>
          <a:p>
            <a:pPr>
              <a:buNone/>
            </a:pPr>
            <a:r>
              <a:rPr lang="en-US" sz="1600" dirty="0" smtClean="0"/>
              <a:t>Experimental Research</a:t>
            </a:r>
          </a:p>
          <a:p>
            <a:pPr>
              <a:buNone/>
            </a:pPr>
            <a:r>
              <a:rPr lang="en-US" sz="1600" dirty="0" smtClean="0"/>
              <a:t>Five Human Rights</a:t>
            </a:r>
          </a:p>
          <a:p>
            <a:pPr>
              <a:buNone/>
            </a:pPr>
            <a:r>
              <a:rPr lang="en-US" sz="1600" dirty="0" smtClean="0"/>
              <a:t>Hypothesis</a:t>
            </a:r>
          </a:p>
          <a:p>
            <a:pPr>
              <a:buNone/>
            </a:pPr>
            <a:r>
              <a:rPr lang="en-US" sz="1600" dirty="0" smtClean="0"/>
              <a:t>Independent Variable</a:t>
            </a:r>
          </a:p>
          <a:p>
            <a:pPr>
              <a:buNone/>
            </a:pPr>
            <a:r>
              <a:rPr lang="en-US" sz="1600" dirty="0" smtClean="0"/>
              <a:t>Inferential Statistics</a:t>
            </a:r>
          </a:p>
          <a:p>
            <a:pPr>
              <a:buNone/>
            </a:pPr>
            <a:r>
              <a:rPr lang="en-US" sz="1600" dirty="0" smtClean="0"/>
              <a:t>Informed Consent</a:t>
            </a:r>
          </a:p>
          <a:p>
            <a:pPr>
              <a:buNone/>
            </a:pPr>
            <a:r>
              <a:rPr lang="en-US" sz="1600" dirty="0" smtClean="0"/>
              <a:t>Institutional Review Board</a:t>
            </a:r>
          </a:p>
          <a:p>
            <a:pPr>
              <a:buNone/>
            </a:pPr>
            <a:r>
              <a:rPr lang="en-US" sz="1600" dirty="0" smtClean="0"/>
              <a:t>Knowledge Gap</a:t>
            </a:r>
          </a:p>
          <a:p>
            <a:pPr>
              <a:buNone/>
            </a:pPr>
            <a:r>
              <a:rPr lang="en-US" sz="1600" dirty="0" smtClean="0"/>
              <a:t>Limitations</a:t>
            </a:r>
          </a:p>
          <a:p>
            <a:pPr>
              <a:buNone/>
            </a:pPr>
            <a:r>
              <a:rPr lang="en-US" sz="1600" dirty="0" smtClean="0"/>
              <a:t>Literature Review</a:t>
            </a:r>
          </a:p>
          <a:p>
            <a:pPr>
              <a:buNone/>
            </a:pPr>
            <a:r>
              <a:rPr lang="en-US" sz="1600" dirty="0" smtClean="0"/>
              <a:t>Mean, Median, Mode</a:t>
            </a:r>
          </a:p>
          <a:p>
            <a:pPr>
              <a:buNone/>
            </a:pPr>
            <a:r>
              <a:rPr lang="en-US" sz="1600" dirty="0" smtClean="0"/>
              <a:t>Meta-analysis</a:t>
            </a:r>
          </a:p>
          <a:p>
            <a:pPr>
              <a:buNone/>
            </a:pPr>
            <a:r>
              <a:rPr lang="en-US" sz="1600" dirty="0" smtClean="0"/>
              <a:t>Peer Reviewed Articles</a:t>
            </a:r>
          </a:p>
          <a:p>
            <a:pPr>
              <a:buNone/>
            </a:pPr>
            <a:r>
              <a:rPr lang="en-US" sz="1600" dirty="0" smtClean="0"/>
              <a:t>Scholarly Articles</a:t>
            </a:r>
          </a:p>
          <a:p>
            <a:pPr>
              <a:buNone/>
            </a:pPr>
            <a:r>
              <a:rPr lang="en-US" sz="1600" dirty="0" smtClean="0"/>
              <a:t>Population</a:t>
            </a:r>
          </a:p>
          <a:p>
            <a:pPr>
              <a:buNone/>
            </a:pPr>
            <a:r>
              <a:rPr lang="en-US" sz="1600" dirty="0" smtClean="0"/>
              <a:t>Sample</a:t>
            </a:r>
          </a:p>
          <a:p>
            <a:pPr>
              <a:buNone/>
            </a:pPr>
            <a:r>
              <a:rPr lang="en-US" sz="1600" dirty="0" smtClean="0"/>
              <a:t>Primary Sources</a:t>
            </a:r>
          </a:p>
          <a:p>
            <a:pPr>
              <a:buNone/>
            </a:pPr>
            <a:r>
              <a:rPr lang="en-US" sz="1600" dirty="0" smtClean="0"/>
              <a:t>Qualitative Research</a:t>
            </a:r>
          </a:p>
          <a:p>
            <a:pPr>
              <a:buNone/>
            </a:pPr>
            <a:r>
              <a:rPr lang="en-US" sz="1600" dirty="0" smtClean="0"/>
              <a:t>Quantitative Research</a:t>
            </a:r>
          </a:p>
          <a:p>
            <a:pPr>
              <a:buNone/>
            </a:pPr>
            <a:r>
              <a:rPr lang="en-US" sz="1600" dirty="0" smtClean="0"/>
              <a:t>Quasi-Experimental Research</a:t>
            </a:r>
          </a:p>
          <a:p>
            <a:pPr>
              <a:buNone/>
            </a:pPr>
            <a:r>
              <a:rPr lang="en-US" sz="1600" dirty="0" smtClean="0"/>
              <a:t>Research Problem</a:t>
            </a:r>
          </a:p>
          <a:p>
            <a:pPr>
              <a:buNone/>
            </a:pPr>
            <a:r>
              <a:rPr lang="en-US" sz="1600" dirty="0" smtClean="0"/>
              <a:t>Research Question</a:t>
            </a:r>
          </a:p>
          <a:p>
            <a:pPr>
              <a:buNone/>
            </a:pPr>
            <a:r>
              <a:rPr lang="en-US" sz="1600" dirty="0" smtClean="0"/>
              <a:t>Research Method</a:t>
            </a:r>
          </a:p>
          <a:p>
            <a:pPr>
              <a:buNone/>
            </a:pPr>
            <a:r>
              <a:rPr lang="en-US" sz="1600" dirty="0" smtClean="0"/>
              <a:t>Results/Findings</a:t>
            </a:r>
          </a:p>
          <a:p>
            <a:pPr>
              <a:buNone/>
            </a:pPr>
            <a:r>
              <a:rPr lang="en-US" sz="1600" dirty="0" smtClean="0"/>
              <a:t>Rigor</a:t>
            </a:r>
          </a:p>
          <a:p>
            <a:pPr>
              <a:buNone/>
            </a:pPr>
            <a:r>
              <a:rPr lang="en-US" sz="1600" dirty="0" smtClean="0"/>
              <a:t>Secondary Sources</a:t>
            </a:r>
          </a:p>
          <a:p>
            <a:pPr>
              <a:buNone/>
            </a:pPr>
            <a:r>
              <a:rPr lang="en-US" sz="1600" dirty="0" smtClean="0"/>
              <a:t>Themes</a:t>
            </a:r>
          </a:p>
          <a:p>
            <a:pPr>
              <a:buNone/>
            </a:pPr>
            <a:r>
              <a:rPr lang="en-US" sz="1600" dirty="0" smtClean="0"/>
              <a:t>Validity</a:t>
            </a:r>
          </a:p>
          <a:p>
            <a:pPr>
              <a:buNone/>
            </a:pPr>
            <a:endParaRPr lang="en-US" sz="1600" dirty="0" smtClean="0"/>
          </a:p>
          <a:p>
            <a:pPr>
              <a:buNone/>
            </a:pPr>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066800"/>
            <a:ext cx="9144000" cy="5241925"/>
          </a:xfrm>
        </p:spPr>
        <p:txBody>
          <a:bodyPr/>
          <a:lstStyle/>
          <a:p>
            <a:endParaRPr lang="en-US" dirty="0" smtClean="0"/>
          </a:p>
          <a:p>
            <a:endParaRPr lang="en-US" dirty="0" smtClean="0"/>
          </a:p>
          <a:p>
            <a:endParaRPr lang="en-US" dirty="0" smtClean="0"/>
          </a:p>
          <a:p>
            <a:pPr algn="ctr">
              <a:buNone/>
            </a:pPr>
            <a:r>
              <a:rPr lang="en-US" sz="3600" dirty="0" smtClean="0"/>
              <a:t>Identifying Appropriate</a:t>
            </a:r>
          </a:p>
          <a:p>
            <a:pPr algn="ctr">
              <a:buNone/>
            </a:pPr>
            <a:r>
              <a:rPr lang="en-US" sz="3600" dirty="0" smtClean="0"/>
              <a:t>Nursing Research Sources</a:t>
            </a:r>
            <a:endParaRPr lang="en-US" sz="3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Appropriate Sources</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
            </a:pPr>
            <a:r>
              <a:rPr lang="en-US" sz="3600" b="1" dirty="0" smtClean="0"/>
              <a:t>Peer Reviewed</a:t>
            </a:r>
          </a:p>
          <a:p>
            <a:pPr>
              <a:buFont typeface="Wingdings" pitchFamily="2" charset="2"/>
              <a:buChar char="§"/>
            </a:pPr>
            <a:endParaRPr lang="en-US" sz="3600" b="1" dirty="0" smtClean="0"/>
          </a:p>
          <a:p>
            <a:pPr>
              <a:buFont typeface="Wingdings" pitchFamily="2" charset="2"/>
              <a:buChar char="§"/>
            </a:pPr>
            <a:r>
              <a:rPr lang="en-US" sz="3600" b="1" dirty="0" smtClean="0"/>
              <a:t>Empirical Literature</a:t>
            </a:r>
          </a:p>
          <a:p>
            <a:pPr>
              <a:buNone/>
            </a:pPr>
            <a:r>
              <a:rPr lang="en-US" sz="3600" b="1" dirty="0" smtClean="0"/>
              <a:t>		Primary Sources</a:t>
            </a:r>
          </a:p>
          <a:p>
            <a:pPr>
              <a:buNone/>
            </a:pPr>
            <a:r>
              <a:rPr lang="en-US" sz="3600" b="1" dirty="0" smtClean="0"/>
              <a:t>		Secondary Sources</a:t>
            </a:r>
          </a:p>
          <a:p>
            <a:pPr>
              <a:buFont typeface="Wingdings" pitchFamily="2" charset="2"/>
              <a:buChar char="§"/>
            </a:pPr>
            <a:endParaRPr lang="en-US" sz="3600" b="1" dirty="0" smtClean="0"/>
          </a:p>
          <a:p>
            <a:pPr>
              <a:buFont typeface="Wingdings" pitchFamily="2" charset="2"/>
              <a:buChar char="§"/>
            </a:pPr>
            <a:r>
              <a:rPr lang="en-US" sz="3600" b="1" dirty="0" smtClean="0"/>
              <a:t>Monographs</a:t>
            </a:r>
          </a:p>
          <a:p>
            <a:pPr>
              <a:buFont typeface="Wingdings" pitchFamily="2" charset="2"/>
              <a:buChar char="§"/>
            </a:pPr>
            <a:endParaRPr lang="en-US" sz="3600" b="1" dirty="0" smtClean="0"/>
          </a:p>
          <a:p>
            <a:pPr>
              <a:buFont typeface="Wingdings" pitchFamily="2" charset="2"/>
              <a:buChar char="§"/>
            </a:pPr>
            <a:r>
              <a:rPr lang="en-US" sz="3600" b="1" dirty="0" smtClean="0"/>
              <a:t>Periodicals</a:t>
            </a:r>
          </a:p>
          <a:p>
            <a:pPr algn="ctr">
              <a:buNone/>
            </a:pPr>
            <a:endParaRPr lang="en-US" sz="4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Research Article</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
            </a:pPr>
            <a:r>
              <a:rPr lang="en-US" dirty="0" smtClean="0"/>
              <a:t>Abstract</a:t>
            </a:r>
          </a:p>
          <a:p>
            <a:pPr>
              <a:buNone/>
            </a:pPr>
            <a:endParaRPr lang="en-US" dirty="0" smtClean="0"/>
          </a:p>
          <a:p>
            <a:pPr>
              <a:buFont typeface="Wingdings" pitchFamily="2" charset="2"/>
              <a:buChar char="§"/>
            </a:pPr>
            <a:r>
              <a:rPr lang="en-US" dirty="0" smtClean="0"/>
              <a:t>Introduction….Background…Literature Review</a:t>
            </a:r>
          </a:p>
          <a:p>
            <a:pPr>
              <a:buFont typeface="Wingdings" pitchFamily="2" charset="2"/>
              <a:buChar char="§"/>
            </a:pPr>
            <a:endParaRPr lang="en-US" dirty="0" smtClean="0"/>
          </a:p>
          <a:p>
            <a:pPr>
              <a:buFont typeface="Wingdings" pitchFamily="2" charset="2"/>
              <a:buChar char="§"/>
            </a:pPr>
            <a:r>
              <a:rPr lang="en-US" dirty="0" smtClean="0"/>
              <a:t>Methodology</a:t>
            </a:r>
          </a:p>
          <a:p>
            <a:pPr lvl="1">
              <a:buFont typeface="Wingdings" pitchFamily="2" charset="2"/>
              <a:buChar char="§"/>
            </a:pPr>
            <a:r>
              <a:rPr lang="en-US" dirty="0" smtClean="0"/>
              <a:t>Data Collection</a:t>
            </a:r>
          </a:p>
          <a:p>
            <a:pPr lvl="1">
              <a:buFont typeface="Wingdings" pitchFamily="2" charset="2"/>
              <a:buChar char="§"/>
            </a:pPr>
            <a:r>
              <a:rPr lang="en-US" dirty="0" smtClean="0"/>
              <a:t>Data Analysis</a:t>
            </a:r>
          </a:p>
          <a:p>
            <a:pPr lvl="1">
              <a:buFont typeface="Wingdings" pitchFamily="2" charset="2"/>
              <a:buChar char="§"/>
            </a:pPr>
            <a:r>
              <a:rPr lang="en-US" dirty="0" smtClean="0"/>
              <a:t>Findings</a:t>
            </a:r>
          </a:p>
          <a:p>
            <a:pPr>
              <a:buFont typeface="Wingdings" pitchFamily="2" charset="2"/>
              <a:buChar char="§"/>
            </a:pPr>
            <a:endParaRPr lang="en-US" dirty="0" smtClean="0"/>
          </a:p>
          <a:p>
            <a:pPr>
              <a:buFont typeface="Wingdings" pitchFamily="2" charset="2"/>
              <a:buChar char="§"/>
            </a:pPr>
            <a:r>
              <a:rPr lang="en-US" dirty="0" smtClean="0"/>
              <a:t>Discussion…Conclusions…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Objectives</a:t>
            </a:r>
            <a:endParaRPr lang="en-US" dirty="0"/>
          </a:p>
        </p:txBody>
      </p:sp>
      <p:sp>
        <p:nvSpPr>
          <p:cNvPr id="3" name="Content Placeholder 2"/>
          <p:cNvSpPr>
            <a:spLocks noGrp="1"/>
          </p:cNvSpPr>
          <p:nvPr>
            <p:ph idx="1"/>
          </p:nvPr>
        </p:nvSpPr>
        <p:spPr/>
        <p:txBody>
          <a:bodyPr>
            <a:normAutofit fontScale="92500"/>
          </a:bodyPr>
          <a:lstStyle/>
          <a:p>
            <a:pPr>
              <a:buFont typeface="Wingdings" pitchFamily="2" charset="2"/>
              <a:buChar char="§"/>
            </a:pPr>
            <a:r>
              <a:rPr lang="en-US" dirty="0" smtClean="0"/>
              <a:t>Discuss the history of nursing research</a:t>
            </a:r>
          </a:p>
          <a:p>
            <a:pPr>
              <a:buNone/>
            </a:pPr>
            <a:endParaRPr lang="en-US" dirty="0" smtClean="0"/>
          </a:p>
          <a:p>
            <a:pPr>
              <a:buFont typeface="Wingdings" pitchFamily="2" charset="2"/>
              <a:buChar char="§"/>
            </a:pPr>
            <a:r>
              <a:rPr lang="en-US" dirty="0" smtClean="0"/>
              <a:t>Analyze the relationship between nursing research and evidence-based practice</a:t>
            </a:r>
          </a:p>
          <a:p>
            <a:pPr>
              <a:buFont typeface="Wingdings" pitchFamily="2" charset="2"/>
              <a:buChar char="§"/>
            </a:pPr>
            <a:endParaRPr lang="en-US" dirty="0" smtClean="0"/>
          </a:p>
          <a:p>
            <a:pPr>
              <a:buFont typeface="Wingdings" pitchFamily="2" charset="2"/>
              <a:buChar char="§"/>
            </a:pPr>
            <a:r>
              <a:rPr lang="en-US" dirty="0" smtClean="0"/>
              <a:t>Relate research terminology to coursework</a:t>
            </a:r>
          </a:p>
          <a:p>
            <a:pPr>
              <a:buFont typeface="Wingdings" pitchFamily="2" charset="2"/>
              <a:buChar char="§"/>
            </a:pPr>
            <a:endParaRPr lang="en-US" dirty="0" smtClean="0"/>
          </a:p>
          <a:p>
            <a:pPr>
              <a:buFont typeface="Wingdings" pitchFamily="2" charset="2"/>
              <a:buChar char="§"/>
            </a:pPr>
            <a:r>
              <a:rPr lang="en-US" dirty="0" smtClean="0"/>
              <a:t>Identify relevant online nursing research resources</a:t>
            </a:r>
          </a:p>
          <a:p>
            <a:pPr>
              <a:buNone/>
            </a:pPr>
            <a:endParaRPr lang="en-US" dirty="0" smtClean="0"/>
          </a:p>
          <a:p>
            <a:pPr>
              <a:buFont typeface="Wingdings" pitchFamily="2" charset="2"/>
              <a:buChar char="§"/>
            </a:pPr>
            <a:r>
              <a:rPr lang="en-US" dirty="0" smtClean="0"/>
              <a:t>Discuss the components of a research article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9144000" cy="4708525"/>
          </a:xfrm>
        </p:spPr>
        <p:txBody>
          <a:bodyPr/>
          <a:lstStyle/>
          <a:p>
            <a:endParaRPr lang="en-US" dirty="0" smtClean="0"/>
          </a:p>
          <a:p>
            <a:endParaRPr lang="en-US" dirty="0" smtClean="0"/>
          </a:p>
          <a:p>
            <a:pPr algn="ctr">
              <a:buNone/>
            </a:pPr>
            <a:r>
              <a:rPr lang="en-US" sz="3600" dirty="0" smtClean="0"/>
              <a:t>The History of Nursing Research</a:t>
            </a:r>
            <a:endParaRPr lang="en-U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The History of Nursing Research:</a:t>
            </a:r>
            <a:br>
              <a:rPr lang="en-US" dirty="0" smtClean="0"/>
            </a:br>
            <a:r>
              <a:rPr lang="en-US" dirty="0" smtClean="0"/>
              <a:t>The Beginning</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
            </a:pPr>
            <a:endParaRPr lang="en-US" dirty="0" smtClean="0"/>
          </a:p>
          <a:p>
            <a:pPr>
              <a:buFont typeface="Wingdings" pitchFamily="2" charset="2"/>
              <a:buChar char="§"/>
            </a:pPr>
            <a:r>
              <a:rPr lang="en-US" dirty="0" smtClean="0"/>
              <a:t>Florence Nightingale  (1850s)</a:t>
            </a:r>
          </a:p>
          <a:p>
            <a:pPr lvl="2">
              <a:buFont typeface="Wingdings" pitchFamily="2" charset="2"/>
              <a:buChar char="§"/>
            </a:pPr>
            <a:r>
              <a:rPr lang="en-US" dirty="0" smtClean="0"/>
              <a:t>Gathered data and statistics</a:t>
            </a:r>
          </a:p>
          <a:p>
            <a:pPr lvl="2">
              <a:buFont typeface="Wingdings" pitchFamily="2" charset="2"/>
              <a:buChar char="§"/>
            </a:pPr>
            <a:r>
              <a:rPr lang="en-US" dirty="0" smtClean="0"/>
              <a:t>Showed need for improvement in health care management</a:t>
            </a:r>
          </a:p>
          <a:p>
            <a:pPr lvl="2">
              <a:buFont typeface="Wingdings" pitchFamily="2" charset="2"/>
              <a:buChar char="§"/>
            </a:pPr>
            <a:r>
              <a:rPr lang="en-US" dirty="0" smtClean="0"/>
              <a:t>Brought focus to the environment’s influence on health</a:t>
            </a:r>
          </a:p>
          <a:p>
            <a:pPr lvl="2">
              <a:buNone/>
            </a:pPr>
            <a:endParaRPr lang="en-US" dirty="0" smtClean="0"/>
          </a:p>
          <a:p>
            <a:pPr>
              <a:buFont typeface="Wingdings" pitchFamily="2" charset="2"/>
              <a:buChar char="§"/>
            </a:pPr>
            <a:r>
              <a:rPr lang="en-US" dirty="0" smtClean="0"/>
              <a:t>1900-1950</a:t>
            </a:r>
          </a:p>
          <a:p>
            <a:pPr lvl="2">
              <a:buFont typeface="Wingdings" pitchFamily="2" charset="2"/>
              <a:buChar char="§"/>
            </a:pPr>
            <a:r>
              <a:rPr lang="en-US" dirty="0" smtClean="0"/>
              <a:t>First nursing case studies published</a:t>
            </a:r>
          </a:p>
          <a:p>
            <a:pPr lvl="2">
              <a:buFont typeface="Wingdings" pitchFamily="2" charset="2"/>
              <a:buChar char="§"/>
            </a:pPr>
            <a:r>
              <a:rPr lang="en-US" dirty="0" smtClean="0"/>
              <a:t>Focus was on nursing school education</a:t>
            </a:r>
          </a:p>
          <a:p>
            <a:pPr lvl="2">
              <a:buFont typeface="Wingdings" pitchFamily="2" charset="2"/>
              <a:buChar char="§"/>
            </a:pPr>
            <a:r>
              <a:rPr lang="en-US" dirty="0" smtClean="0"/>
              <a:t>Research focused on organizing and delivering care</a:t>
            </a:r>
          </a:p>
          <a:p>
            <a:pPr lvl="2">
              <a:buFont typeface="Wingdings" pitchFamily="2" charset="2"/>
              <a:buChar char="§"/>
            </a:pPr>
            <a:r>
              <a:rPr lang="en-US" dirty="0" smtClean="0"/>
              <a:t>Staffing, patient classifications/acuity</a:t>
            </a:r>
          </a:p>
          <a:p>
            <a:pPr lvl="2">
              <a:buFont typeface="Wingdings" pitchFamily="2" charset="2"/>
              <a:buChar char="§"/>
            </a:pPr>
            <a:r>
              <a:rPr lang="en-US" dirty="0" smtClean="0"/>
              <a:t>Patient and personnel satisfaction</a:t>
            </a:r>
          </a:p>
          <a:p>
            <a:pPr lvl="2">
              <a:buFont typeface="Wingdings" pitchFamily="2" charset="2"/>
              <a:buChar char="§"/>
            </a:pPr>
            <a:endParaRPr lang="en-US" dirty="0" smtClean="0"/>
          </a:p>
          <a:p>
            <a:pPr lvl="2">
              <a:buNone/>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The History of Nursing Research:</a:t>
            </a:r>
            <a:br>
              <a:rPr lang="en-US" dirty="0" smtClean="0"/>
            </a:br>
            <a:r>
              <a:rPr lang="en-US" dirty="0" smtClean="0"/>
              <a:t>The 1950s and 1960s</a:t>
            </a:r>
            <a:br>
              <a:rPr lang="en-US" dirty="0" smtClean="0"/>
            </a:br>
            <a:endParaRPr lang="en-US" dirty="0"/>
          </a:p>
        </p:txBody>
      </p:sp>
      <p:sp>
        <p:nvSpPr>
          <p:cNvPr id="3" name="Content Placeholder 2"/>
          <p:cNvSpPr>
            <a:spLocks noGrp="1"/>
          </p:cNvSpPr>
          <p:nvPr>
            <p:ph idx="1"/>
          </p:nvPr>
        </p:nvSpPr>
        <p:spPr/>
        <p:txBody>
          <a:bodyPr/>
          <a:lstStyle/>
          <a:p>
            <a:pPr lvl="2">
              <a:buNone/>
            </a:pPr>
            <a:endParaRPr lang="en-US" dirty="0" smtClean="0"/>
          </a:p>
          <a:p>
            <a:pPr lvl="2">
              <a:buNone/>
            </a:pPr>
            <a:endParaRPr lang="en-US" dirty="0" smtClean="0"/>
          </a:p>
          <a:p>
            <a:pPr lvl="2">
              <a:buFont typeface="Wingdings" pitchFamily="2" charset="2"/>
              <a:buChar char="§"/>
            </a:pPr>
            <a:r>
              <a:rPr lang="en-US" dirty="0" smtClean="0"/>
              <a:t>Research focused on clinical specialties</a:t>
            </a:r>
          </a:p>
          <a:p>
            <a:pPr lvl="2">
              <a:buFont typeface="Wingdings" pitchFamily="2" charset="2"/>
              <a:buChar char="§"/>
            </a:pPr>
            <a:endParaRPr lang="en-US" dirty="0" smtClean="0"/>
          </a:p>
          <a:p>
            <a:pPr lvl="2">
              <a:buFont typeface="Wingdings" pitchFamily="2" charset="2"/>
              <a:buChar char="§"/>
            </a:pPr>
            <a:r>
              <a:rPr lang="en-US" dirty="0" smtClean="0"/>
              <a:t>First nursing practice standards established</a:t>
            </a:r>
          </a:p>
          <a:p>
            <a:pPr lvl="2">
              <a:buFont typeface="Wingdings" pitchFamily="2" charset="2"/>
              <a:buChar char="§"/>
            </a:pPr>
            <a:endParaRPr lang="en-US" dirty="0" smtClean="0"/>
          </a:p>
          <a:p>
            <a:pPr lvl="2">
              <a:buFont typeface="Wingdings" pitchFamily="2" charset="2"/>
              <a:buChar char="§"/>
            </a:pPr>
            <a:r>
              <a:rPr lang="en-US" dirty="0" smtClean="0"/>
              <a:t>First nursing research conference took place</a:t>
            </a:r>
          </a:p>
          <a:p>
            <a:pPr lvl="2">
              <a:buFont typeface="Wingdings" pitchFamily="2" charset="2"/>
              <a:buChar char="§"/>
            </a:pPr>
            <a:endParaRPr lang="en-US" dirty="0" smtClean="0"/>
          </a:p>
          <a:p>
            <a:pPr lvl="2">
              <a:buFont typeface="Wingdings" pitchFamily="2" charset="2"/>
              <a:buChar char="§"/>
            </a:pPr>
            <a:r>
              <a:rPr lang="en-US" dirty="0" smtClean="0"/>
              <a:t>Research began to focus on quality of care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History of Nursing Research:</a:t>
            </a:r>
            <a:br>
              <a:rPr lang="en-US" dirty="0" smtClean="0"/>
            </a:br>
            <a:r>
              <a:rPr lang="en-US" dirty="0" smtClean="0"/>
              <a:t>The 1970s</a:t>
            </a:r>
            <a:endParaRPr lang="en-US" dirty="0"/>
          </a:p>
        </p:txBody>
      </p:sp>
      <p:sp>
        <p:nvSpPr>
          <p:cNvPr id="3" name="Content Placeholder 2"/>
          <p:cNvSpPr>
            <a:spLocks noGrp="1"/>
          </p:cNvSpPr>
          <p:nvPr>
            <p:ph idx="1"/>
          </p:nvPr>
        </p:nvSpPr>
        <p:spPr/>
        <p:txBody>
          <a:bodyPr>
            <a:normAutofit fontScale="92500"/>
          </a:bodyPr>
          <a:lstStyle/>
          <a:p>
            <a:pPr>
              <a:buNone/>
            </a:pPr>
            <a:endParaRPr lang="en-US" dirty="0" smtClean="0"/>
          </a:p>
          <a:p>
            <a:pPr lvl="2">
              <a:buFont typeface="Wingdings" pitchFamily="2" charset="2"/>
              <a:buChar char="§"/>
            </a:pPr>
            <a:r>
              <a:rPr lang="en-US" dirty="0" smtClean="0"/>
              <a:t>Research focused on nursing process</a:t>
            </a:r>
          </a:p>
          <a:p>
            <a:pPr lvl="2">
              <a:buNone/>
            </a:pPr>
            <a:endParaRPr lang="en-US" dirty="0" smtClean="0"/>
          </a:p>
          <a:p>
            <a:pPr lvl="2">
              <a:buFont typeface="Wingdings" pitchFamily="2" charset="2"/>
              <a:buChar char="§"/>
            </a:pPr>
            <a:r>
              <a:rPr lang="en-US" dirty="0" smtClean="0"/>
              <a:t>Nursing diagnoses developed</a:t>
            </a:r>
          </a:p>
          <a:p>
            <a:pPr lvl="2">
              <a:buFont typeface="Wingdings" pitchFamily="2" charset="2"/>
              <a:buChar char="§"/>
            </a:pPr>
            <a:endParaRPr lang="en-US" dirty="0" smtClean="0"/>
          </a:p>
          <a:p>
            <a:pPr lvl="2">
              <a:buFont typeface="Wingdings" pitchFamily="2" charset="2"/>
              <a:buChar char="§"/>
            </a:pPr>
            <a:r>
              <a:rPr lang="en-US" dirty="0" smtClean="0"/>
              <a:t>Analysis of  ADNs vs. BSNs started taking place</a:t>
            </a:r>
          </a:p>
          <a:p>
            <a:pPr lvl="2">
              <a:buFont typeface="Wingdings" pitchFamily="2" charset="2"/>
              <a:buChar char="§"/>
            </a:pPr>
            <a:endParaRPr lang="en-US" dirty="0" smtClean="0"/>
          </a:p>
          <a:p>
            <a:pPr lvl="2">
              <a:buFont typeface="Wingdings" pitchFamily="2" charset="2"/>
              <a:buChar char="§"/>
            </a:pPr>
            <a:r>
              <a:rPr lang="en-US" dirty="0" smtClean="0"/>
              <a:t>School teaching methods began to be researched</a:t>
            </a:r>
          </a:p>
          <a:p>
            <a:pPr lvl="2">
              <a:buFont typeface="Wingdings" pitchFamily="2" charset="2"/>
              <a:buChar char="§"/>
            </a:pPr>
            <a:endParaRPr lang="en-US" dirty="0" smtClean="0"/>
          </a:p>
          <a:p>
            <a:pPr lvl="2">
              <a:buFont typeface="Wingdings" pitchFamily="2" charset="2"/>
              <a:buChar char="§"/>
            </a:pPr>
            <a:r>
              <a:rPr lang="en-US" dirty="0" smtClean="0"/>
              <a:t>Increased formation of theories, concepts and frameworks</a:t>
            </a:r>
          </a:p>
          <a:p>
            <a:pPr lvl="2">
              <a:buFont typeface="Wingdings" pitchFamily="2" charset="2"/>
              <a:buChar char="§"/>
            </a:pPr>
            <a:endParaRPr lang="en-US" dirty="0" smtClean="0"/>
          </a:p>
          <a:p>
            <a:pPr lvl="2">
              <a:buFont typeface="Wingdings" pitchFamily="2" charset="2"/>
              <a:buChar char="§"/>
            </a:pPr>
            <a:r>
              <a:rPr lang="en-US" dirty="0" smtClean="0"/>
              <a:t>Nursing research began to be disseminated</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History of Nursing Research:</a:t>
            </a:r>
            <a:br>
              <a:rPr lang="en-US" dirty="0" smtClean="0"/>
            </a:br>
            <a:r>
              <a:rPr lang="en-US" dirty="0" smtClean="0"/>
              <a:t>The 1980s and Beyond</a:t>
            </a:r>
            <a:endParaRPr lang="en-US" dirty="0"/>
          </a:p>
        </p:txBody>
      </p:sp>
      <p:sp>
        <p:nvSpPr>
          <p:cNvPr id="3" name="Content Placeholder 2"/>
          <p:cNvSpPr>
            <a:spLocks noGrp="1"/>
          </p:cNvSpPr>
          <p:nvPr>
            <p:ph idx="1"/>
          </p:nvPr>
        </p:nvSpPr>
        <p:spPr/>
        <p:txBody>
          <a:bodyPr/>
          <a:lstStyle/>
          <a:p>
            <a:pPr>
              <a:buFont typeface="Wingdings" pitchFamily="2" charset="2"/>
              <a:buChar char="§"/>
            </a:pPr>
            <a:r>
              <a:rPr lang="en-US" dirty="0" smtClean="0"/>
              <a:t>1980’s and 1990’s</a:t>
            </a:r>
          </a:p>
          <a:p>
            <a:pPr lvl="2">
              <a:buFont typeface="Wingdings" pitchFamily="2" charset="2"/>
              <a:buChar char="§"/>
            </a:pPr>
            <a:r>
              <a:rPr lang="en-US" dirty="0" smtClean="0"/>
              <a:t>Focus was on clinical nursing research</a:t>
            </a:r>
          </a:p>
          <a:p>
            <a:pPr lvl="2">
              <a:buFont typeface="Wingdings" pitchFamily="2" charset="2"/>
              <a:buChar char="§"/>
            </a:pPr>
            <a:r>
              <a:rPr lang="en-US" dirty="0" smtClean="0"/>
              <a:t>Increased body of knowledge but little implementation into practice</a:t>
            </a:r>
          </a:p>
          <a:p>
            <a:pPr lvl="2">
              <a:buFont typeface="Wingdings" pitchFamily="2" charset="2"/>
              <a:buChar char="§"/>
            </a:pPr>
            <a:r>
              <a:rPr lang="en-US" dirty="0" smtClean="0"/>
              <a:t>Increased numbers of post-graduate nurses</a:t>
            </a:r>
          </a:p>
          <a:p>
            <a:pPr lvl="2">
              <a:buFont typeface="Wingdings" pitchFamily="2" charset="2"/>
              <a:buChar char="§"/>
            </a:pPr>
            <a:r>
              <a:rPr lang="en-US" dirty="0" smtClean="0"/>
              <a:t>NINR established under the NIH</a:t>
            </a:r>
          </a:p>
          <a:p>
            <a:pPr lvl="2">
              <a:buFont typeface="Wingdings" pitchFamily="2" charset="2"/>
              <a:buChar char="§"/>
            </a:pPr>
            <a:r>
              <a:rPr lang="en-US" dirty="0" smtClean="0"/>
              <a:t>Outcomes research became the focus</a:t>
            </a:r>
          </a:p>
          <a:p>
            <a:pPr lvl="2">
              <a:buFont typeface="Wingdings" pitchFamily="2" charset="2"/>
              <a:buChar char="§"/>
            </a:pPr>
            <a:r>
              <a:rPr lang="en-US" dirty="0" smtClean="0"/>
              <a:t>AHRQ established</a:t>
            </a:r>
          </a:p>
          <a:p>
            <a:pPr lvl="2">
              <a:buFont typeface="Wingdings" pitchFamily="2" charset="2"/>
              <a:buChar char="§"/>
            </a:pPr>
            <a:endParaRPr lang="en-US" dirty="0" smtClean="0"/>
          </a:p>
          <a:p>
            <a:pPr>
              <a:buFont typeface="Wingdings" pitchFamily="2" charset="2"/>
              <a:buChar char="§"/>
            </a:pPr>
            <a:r>
              <a:rPr lang="en-US" dirty="0" smtClean="0"/>
              <a:t>2000 and Beyond</a:t>
            </a:r>
          </a:p>
          <a:p>
            <a:pPr lvl="2">
              <a:buFont typeface="Wingdings" pitchFamily="2" charset="2"/>
              <a:buChar char="§"/>
            </a:pPr>
            <a:r>
              <a:rPr lang="en-US" dirty="0" smtClean="0"/>
              <a:t>Increase the focus on biological and clinical research</a:t>
            </a:r>
          </a:p>
          <a:p>
            <a:pPr lvl="2">
              <a:buFont typeface="Wingdings" pitchFamily="2" charset="2"/>
              <a:buChar cha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4294967295"/>
          </p:nvPr>
        </p:nvSpPr>
        <p:spPr>
          <a:xfrm>
            <a:off x="0" y="838200"/>
            <a:ext cx="9144000" cy="5470525"/>
          </a:xfrm>
        </p:spPr>
        <p:txBody>
          <a:bodyPr/>
          <a:lstStyle/>
          <a:p>
            <a:endParaRPr lang="en-US" dirty="0" smtClean="0"/>
          </a:p>
          <a:p>
            <a:endParaRPr lang="en-US" dirty="0" smtClean="0"/>
          </a:p>
          <a:p>
            <a:pPr algn="ctr">
              <a:buNone/>
            </a:pPr>
            <a:r>
              <a:rPr lang="en-US" sz="3600" dirty="0" smtClean="0"/>
              <a:t>Nursing Research</a:t>
            </a:r>
          </a:p>
          <a:p>
            <a:pPr algn="ctr">
              <a:buNone/>
            </a:pPr>
            <a:endParaRPr lang="en-US" sz="3600" dirty="0" smtClean="0"/>
          </a:p>
          <a:p>
            <a:pPr algn="ctr">
              <a:buNone/>
            </a:pPr>
            <a:r>
              <a:rPr lang="en-US" sz="3600" dirty="0" smtClean="0"/>
              <a:t> &amp; Evidence-Based Practice</a:t>
            </a:r>
            <a:endParaRPr lang="en-US"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Nursing Research &amp; </a:t>
            </a:r>
            <a:br>
              <a:rPr lang="en-US" dirty="0" smtClean="0"/>
            </a:br>
            <a:r>
              <a:rPr lang="en-US" dirty="0" smtClean="0"/>
              <a:t>Evidence-Based Practice (EBP)</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lgn="ctr">
              <a:buNone/>
            </a:pPr>
            <a:r>
              <a:rPr lang="en-US" dirty="0" smtClean="0"/>
              <a:t>Best Research Evidence</a:t>
            </a:r>
          </a:p>
          <a:p>
            <a:pPr algn="ctr">
              <a:buNone/>
            </a:pPr>
            <a:endParaRPr lang="en-US" dirty="0" smtClean="0"/>
          </a:p>
          <a:p>
            <a:pPr algn="ctr">
              <a:buNone/>
            </a:pPr>
            <a:r>
              <a:rPr lang="en-US" dirty="0" smtClean="0"/>
              <a:t>+           Clinical Expertise</a:t>
            </a:r>
          </a:p>
          <a:p>
            <a:pPr algn="ctr">
              <a:buNone/>
            </a:pPr>
            <a:r>
              <a:rPr lang="en-US" dirty="0" smtClean="0"/>
              <a:t> </a:t>
            </a:r>
          </a:p>
          <a:p>
            <a:pPr algn="ctr">
              <a:buNone/>
            </a:pPr>
            <a:r>
              <a:rPr lang="en-US" u="sng" dirty="0" smtClean="0"/>
              <a:t>+               Patient Needs</a:t>
            </a:r>
          </a:p>
          <a:p>
            <a:pPr algn="ctr">
              <a:buNone/>
            </a:pPr>
            <a:endParaRPr lang="en-US" u="sng" dirty="0" smtClean="0"/>
          </a:p>
          <a:p>
            <a:pPr algn="ctr">
              <a:buNone/>
            </a:pPr>
            <a:r>
              <a:rPr lang="en-US" dirty="0" smtClean="0"/>
              <a:t>Evidence-Based Practice</a:t>
            </a:r>
          </a:p>
          <a:p>
            <a:pPr algn="ctr">
              <a:buNone/>
            </a:pPr>
            <a:endParaRPr lang="en-US" dirty="0" smtClean="0"/>
          </a:p>
          <a:p>
            <a:pPr>
              <a:buNone/>
            </a:pPr>
            <a:endParaRPr lang="en-US" sz="1200" dirty="0" smtClean="0"/>
          </a:p>
          <a:p>
            <a:pPr algn="ctr">
              <a:buNone/>
            </a:pPr>
            <a:endParaRPr lang="en-US" dirty="0" smtClean="0"/>
          </a:p>
          <a:p>
            <a:pPr algn="ct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540</TotalTime>
  <Words>2431</Words>
  <Application>Microsoft Office PowerPoint</Application>
  <PresentationFormat>On-screen Show (4:3)</PresentationFormat>
  <Paragraphs>278</Paragraphs>
  <Slides>15</Slides>
  <Notes>12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Apex</vt:lpstr>
      <vt:lpstr>Introduction to  Nursing Research</vt:lpstr>
      <vt:lpstr>Objectives</vt:lpstr>
      <vt:lpstr>Slide 3</vt:lpstr>
      <vt:lpstr> The History of Nursing Research: The Beginning </vt:lpstr>
      <vt:lpstr> The History of Nursing Research: The 1950s and 1960s </vt:lpstr>
      <vt:lpstr>The History of Nursing Research: The 1970s</vt:lpstr>
      <vt:lpstr>History of Nursing Research: The 1980s and Beyond</vt:lpstr>
      <vt:lpstr>Slide 8</vt:lpstr>
      <vt:lpstr>Nursing Research &amp;  Evidence-Based Practice (EBP)</vt:lpstr>
      <vt:lpstr>Using Research to Develop EBP</vt:lpstr>
      <vt:lpstr>Slide 11</vt:lpstr>
      <vt:lpstr>Nursing Research Terminology</vt:lpstr>
      <vt:lpstr>Slide 13</vt:lpstr>
      <vt:lpstr>Identifying Appropriate Sources</vt:lpstr>
      <vt:lpstr>The Research Article</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Nursing Research</dc:title>
  <dc:creator> </dc:creator>
  <cp:lastModifiedBy>Guest</cp:lastModifiedBy>
  <cp:revision>63</cp:revision>
  <dcterms:created xsi:type="dcterms:W3CDTF">2010-06-17T22:11:04Z</dcterms:created>
  <dcterms:modified xsi:type="dcterms:W3CDTF">2011-05-19T17:12:12Z</dcterms:modified>
</cp:coreProperties>
</file>