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61" r:id="rId6"/>
    <p:sldId id="262" r:id="rId7"/>
    <p:sldId id="263" r:id="rId8"/>
    <p:sldId id="264" r:id="rId9"/>
    <p:sldId id="265" r:id="rId10"/>
    <p:sldId id="266" r:id="rId11"/>
    <p:sldId id="271" r:id="rId12"/>
    <p:sldId id="267" r:id="rId13"/>
    <p:sldId id="272" r:id="rId14"/>
    <p:sldId id="268" r:id="rId15"/>
    <p:sldId id="269" r:id="rId16"/>
    <p:sldId id="273" r:id="rId17"/>
    <p:sldId id="270" r:id="rId18"/>
    <p:sldId id="258"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26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6CBF083D-1E22-4F66-9322-5E12076828D1}" type="datetimeFigureOut">
              <a:rPr lang="en-US"/>
              <a:pPr>
                <a:defRPr/>
              </a:pPr>
              <a:t>12/9/2011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6853AC14-0F93-4C53-AC55-7A2890DB5FA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8FF2F43-7616-484D-A8CE-D3A91A22F213}"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21DF2B8-9341-47F8-B773-3F42F2066C9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DA106C6-D707-4847-A649-B64BDD2C9FE9}"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F12F35D-7521-4995-A386-7BA9400519E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ECBDD99-38AE-459A-984D-06DF6809CDDF}" type="datetimeFigureOut">
              <a:rPr lang="en-US"/>
              <a:pPr>
                <a:defRPr/>
              </a:pPr>
              <a:t>12/9/2011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A9D81AB-DF2E-490D-AEA5-09DC1E2A5A0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F36A66-8D45-49B2-9CB0-4FED37CE4D7E}" type="datetimeFigureOut">
              <a:rPr lang="en-US"/>
              <a:pPr>
                <a:defRPr/>
              </a:pPr>
              <a:t>12/9/2011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AB3232-1D2D-4027-94D4-D5F01F7649C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D48B35A-6CE5-45BB-9531-D58E869F5E52}" type="datetimeFigureOut">
              <a:rPr lang="en-US"/>
              <a:pPr>
                <a:defRPr/>
              </a:pPr>
              <a:t>12/9/2011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894C587-6244-4A48-B33C-866944F0D2C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8EB66B1-CDE7-4109-B702-9E4102EE6C9F}" type="datetimeFigureOut">
              <a:rPr lang="en-US"/>
              <a:pPr>
                <a:defRPr/>
              </a:pPr>
              <a:t>12/9/2011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2C2ABCA7-D601-4FB5-B1BC-280F762C3F8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DAA9AE2-58D1-41DF-903F-C72462C54B99}" type="datetimeFigureOut">
              <a:rPr lang="en-US"/>
              <a:pPr>
                <a:defRPr/>
              </a:pPr>
              <a:t>12/9/2011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BE878649-B673-490C-A3C0-411E7CA99CE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F69085F-87DE-413A-ABA5-BE59382C61C1}" type="datetimeFigureOut">
              <a:rPr lang="en-US"/>
              <a:pPr>
                <a:defRPr/>
              </a:pPr>
              <a:t>12/9/2011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A69A4AE-8E48-4D5A-B130-F8F278306B4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B60796AC-F54A-4DDF-BB50-02ACA413F4BC}" type="datetimeFigureOut">
              <a:rPr lang="en-US"/>
              <a:pPr>
                <a:defRPr/>
              </a:pPr>
              <a:t>12/9/2011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A90A24A-7107-4E8C-BB17-173941BD651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402B91E0-718E-4349-A089-56A1A05EE9B4}" type="datetimeFigureOut">
              <a:rPr lang="en-US"/>
              <a:pPr>
                <a:defRPr/>
              </a:pPr>
              <a:t>12/9/2011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92BF65B2-53EC-45D6-967A-831EEE58EBB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0C3B539B-798E-4994-A4D5-F0A170963D68}" type="datetimeFigureOut">
              <a:rPr lang="en-US"/>
              <a:pPr>
                <a:defRPr/>
              </a:pPr>
              <a:t>12/9/2011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934F2FF1-A462-4EDB-A4E7-6803E0C3A7D2}"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1" r:id="rId7"/>
    <p:sldLayoutId id="2147483690" r:id="rId8"/>
    <p:sldLayoutId id="2147483698" r:id="rId9"/>
    <p:sldLayoutId id="2147483689" r:id="rId10"/>
    <p:sldLayoutId id="214748368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eaLnBrk="1" fontAlgn="auto" hangingPunct="1">
              <a:spcAft>
                <a:spcPts val="0"/>
              </a:spcAft>
              <a:defRPr/>
            </a:pPr>
            <a:r>
              <a:rPr lang="en-US" dirty="0"/>
              <a:t>Therapy for Stress Overload</a:t>
            </a:r>
            <a:br>
              <a:rPr lang="en-US" dirty="0"/>
            </a:br>
            <a:endParaRPr lang="en-US" dirty="0">
              <a:latin typeface="Arial" pitchFamily="34" charset="0"/>
              <a:cs typeface="Arial" pitchFamily="34" charset="0"/>
            </a:endParaRPr>
          </a:p>
        </p:txBody>
      </p:sp>
      <p:sp>
        <p:nvSpPr>
          <p:cNvPr id="13314" name="Subtitle 2"/>
          <p:cNvSpPr>
            <a:spLocks noGrp="1"/>
          </p:cNvSpPr>
          <p:nvPr>
            <p:ph type="subTitle" idx="1"/>
          </p:nvPr>
        </p:nvSpPr>
        <p:spPr>
          <a:xfrm>
            <a:off x="533400" y="3228975"/>
            <a:ext cx="7854950" cy="1752600"/>
          </a:xfrm>
        </p:spPr>
        <p:txBody>
          <a:bodyPr/>
          <a:lstStyle/>
          <a:p>
            <a:pPr marR="0" eaLnBrk="1" hangingPunct="1">
              <a:lnSpc>
                <a:spcPct val="90000"/>
              </a:lnSpc>
            </a:pPr>
            <a:r>
              <a:rPr lang="en-US" sz="2400" smtClean="0"/>
              <a:t>Brianne McGee, Ashley Winnett, David Walthall</a:t>
            </a:r>
          </a:p>
          <a:p>
            <a:pPr marR="0" eaLnBrk="1" hangingPunct="1">
              <a:lnSpc>
                <a:spcPct val="90000"/>
              </a:lnSpc>
            </a:pPr>
            <a:r>
              <a:rPr lang="en-US" sz="2400" smtClean="0"/>
              <a:t>Lakeview College of Nursing</a:t>
            </a:r>
          </a:p>
          <a:p>
            <a:pPr marR="0" eaLnBrk="1" hangingPunct="1">
              <a:lnSpc>
                <a:spcPct val="90000"/>
              </a:lnSpc>
            </a:pPr>
            <a:r>
              <a:rPr lang="en-US" sz="2400" smtClean="0"/>
              <a:t>Holistic Health</a:t>
            </a:r>
          </a:p>
          <a:p>
            <a:pPr marR="0" eaLnBrk="1" hangingPunct="1">
              <a:lnSpc>
                <a:spcPct val="90000"/>
              </a:lnSpc>
            </a:pPr>
            <a:r>
              <a:rPr lang="en-US" sz="2400" smtClean="0"/>
              <a:t>12/09/11</a:t>
            </a:r>
          </a:p>
          <a:p>
            <a:pPr marR="0" eaLnBrk="1" hangingPunct="1">
              <a:lnSpc>
                <a:spcPct val="90000"/>
              </a:lnSpc>
            </a:pPr>
            <a:endParaRPr lang="en-US" sz="24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endParaRPr lang="en-US" smtClean="0"/>
          </a:p>
        </p:txBody>
      </p:sp>
      <p:sp>
        <p:nvSpPr>
          <p:cNvPr id="22530" name="Content Placeholder 2"/>
          <p:cNvSpPr>
            <a:spLocks noGrp="1"/>
          </p:cNvSpPr>
          <p:nvPr>
            <p:ph idx="1"/>
          </p:nvPr>
        </p:nvSpPr>
        <p:spPr/>
        <p:txBody>
          <a:bodyPr/>
          <a:lstStyle/>
          <a:p>
            <a:pPr eaLnBrk="1" hangingPunct="1"/>
            <a:r>
              <a:rPr lang="en-US" sz="2800" smtClean="0"/>
              <a:t>One other thing that can be done anywhere the patient goes is prayer.</a:t>
            </a:r>
          </a:p>
          <a:p>
            <a:pPr eaLnBrk="1" hangingPunct="1">
              <a:buFont typeface="Wingdings 2" pitchFamily="18" charset="2"/>
              <a:buNone/>
            </a:pPr>
            <a:endParaRPr lang="en-US" sz="2800" smtClean="0"/>
          </a:p>
          <a:p>
            <a:pPr eaLnBrk="1" hangingPunct="1"/>
            <a:r>
              <a:rPr lang="en-US" sz="2800" smtClean="0"/>
              <a:t>Considering the patient stated she does not know anyone at work prayer would be a great way for her not to feel alone and decrease her fear and anxiety.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pPr eaLnBrk="1" hangingPunct="1"/>
            <a:endParaRPr lang="en-US" smtClean="0"/>
          </a:p>
        </p:txBody>
      </p:sp>
      <p:sp>
        <p:nvSpPr>
          <p:cNvPr id="23554" name="Rectangle 3"/>
          <p:cNvSpPr>
            <a:spLocks noGrp="1"/>
          </p:cNvSpPr>
          <p:nvPr>
            <p:ph type="body" idx="1"/>
          </p:nvPr>
        </p:nvSpPr>
        <p:spPr/>
        <p:txBody>
          <a:bodyPr/>
          <a:lstStyle/>
          <a:p>
            <a:pPr eaLnBrk="1" hangingPunct="1"/>
            <a:r>
              <a:rPr lang="en-US" smtClean="0"/>
              <a:t>“One way to invoke the image of a supportive presence is through prayer to God. Religious activity was positively correlated with overall life satisfaction among adults.” (Belding, Howard, McGuire, Schwartz, and Wilson, 2010, p. 180)</a:t>
            </a:r>
          </a:p>
          <a:p>
            <a:pPr eaLnBrk="1" hangingPunct="1"/>
            <a:endParaRPr lang="en-US" smtClean="0"/>
          </a:p>
          <a:p>
            <a:pPr eaLnBrk="1" hangingPunct="1"/>
            <a:r>
              <a:rPr lang="en-US" smtClean="0"/>
              <a:t>One study suggests that prayer can result in a lowering a person’s blood pressure. This study also revealed that prayer can lower stress in certain situations. (Belding, 2010)</a:t>
            </a:r>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endParaRPr lang="en-US" smtClean="0"/>
          </a:p>
        </p:txBody>
      </p:sp>
      <p:sp>
        <p:nvSpPr>
          <p:cNvPr id="24578" name="Content Placeholder 2"/>
          <p:cNvSpPr>
            <a:spLocks noGrp="1"/>
          </p:cNvSpPr>
          <p:nvPr>
            <p:ph idx="1"/>
          </p:nvPr>
        </p:nvSpPr>
        <p:spPr/>
        <p:txBody>
          <a:bodyPr/>
          <a:lstStyle/>
          <a:p>
            <a:pPr eaLnBrk="1" hangingPunct="1"/>
            <a:r>
              <a:rPr lang="en-US" sz="2800" smtClean="0"/>
              <a:t>Aromatherapy is another CAM the patient can use.</a:t>
            </a:r>
          </a:p>
          <a:p>
            <a:pPr eaLnBrk="1" hangingPunct="1"/>
            <a:endParaRPr lang="en-US" sz="2800" smtClean="0"/>
          </a:p>
          <a:p>
            <a:pPr eaLnBrk="1" hangingPunct="1"/>
            <a:r>
              <a:rPr lang="en-US" sz="2800" smtClean="0"/>
              <a:t>A study done about the use of lavender to calm individuals before needle sticking that had promising results. </a:t>
            </a:r>
          </a:p>
          <a:p>
            <a:pPr eaLnBrk="1" hangingPunct="1"/>
            <a:endParaRPr lang="en-US" sz="2800" smtClean="0"/>
          </a:p>
          <a:p>
            <a:pPr eaLnBrk="1" hangingPunct="1"/>
            <a:r>
              <a:rPr lang="en-US" sz="2800" smtClean="0"/>
              <a:t>The volunteers felt anxiety before aromatherapy and less after.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pPr eaLnBrk="1" hangingPunct="1"/>
            <a:endParaRPr lang="en-US" smtClean="0"/>
          </a:p>
        </p:txBody>
      </p:sp>
      <p:sp>
        <p:nvSpPr>
          <p:cNvPr id="25602" name="Rectangle 3"/>
          <p:cNvSpPr>
            <a:spLocks noGrp="1"/>
          </p:cNvSpPr>
          <p:nvPr>
            <p:ph type="body" idx="1"/>
          </p:nvPr>
        </p:nvSpPr>
        <p:spPr/>
        <p:txBody>
          <a:bodyPr/>
          <a:lstStyle/>
          <a:p>
            <a:pPr eaLnBrk="1" hangingPunct="1"/>
            <a:r>
              <a:rPr lang="en-US" smtClean="0"/>
              <a:t>For this patient, lavender can be used as a positive sleeping sedative, headaches caused by a stressful working environment, as well as joint pain, should she develop it. (Payne, 2003)</a:t>
            </a:r>
          </a:p>
          <a:p>
            <a:pPr eaLnBrk="1" hangingPunct="1"/>
            <a:r>
              <a:rPr lang="en-US" smtClean="0"/>
              <a:t>One study found that pain perception with anxiety can be altered by exposure to lavender. Patient’s tested had a significant decrease in HR compared to a previous reading when receiving an injection. (Massage Magazine, 2011)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endParaRPr lang="en-US" smtClean="0"/>
          </a:p>
        </p:txBody>
      </p:sp>
      <p:sp>
        <p:nvSpPr>
          <p:cNvPr id="26626" name="Content Placeholder 2"/>
          <p:cNvSpPr>
            <a:spLocks noGrp="1"/>
          </p:cNvSpPr>
          <p:nvPr>
            <p:ph idx="1"/>
          </p:nvPr>
        </p:nvSpPr>
        <p:spPr/>
        <p:txBody>
          <a:bodyPr/>
          <a:lstStyle/>
          <a:p>
            <a:pPr eaLnBrk="1" hangingPunct="1"/>
            <a:r>
              <a:rPr lang="en-US" sz="2800" smtClean="0"/>
              <a:t>In conjunction with aromatherapy music can soothe and distract.</a:t>
            </a:r>
          </a:p>
          <a:p>
            <a:pPr eaLnBrk="1" hangingPunct="1"/>
            <a:endParaRPr lang="en-US" sz="2800" smtClean="0"/>
          </a:p>
          <a:p>
            <a:pPr eaLnBrk="1" hangingPunct="1"/>
            <a:r>
              <a:rPr lang="en-US" sz="2800" smtClean="0"/>
              <a:t>A study was done by Han, Li, Sit, Chung, Jiao, &amp; Ma for music therapy in patients with mechanical ventilators. The study showed that music helped the patients to relax while lessened their anxiety.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Clr>
                <a:schemeClr val="accent3"/>
              </a:buClr>
              <a:buFont typeface="Wingdings 2"/>
              <a:buChar char=""/>
              <a:defRPr/>
            </a:pPr>
            <a:r>
              <a:rPr lang="en-US" sz="2800" dirty="0" smtClean="0"/>
              <a:t>Lastly the patient may need to take time for herself and visit a spa once week for a massage. </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Studies concerning western massage modalities reported “Both physiologic and </a:t>
            </a:r>
            <a:r>
              <a:rPr lang="en-US" sz="2800" dirty="0" err="1" smtClean="0"/>
              <a:t>psychologic</a:t>
            </a:r>
            <a:r>
              <a:rPr lang="en-US" sz="2800" dirty="0" smtClean="0"/>
              <a:t> parameters were recorded; most studies found decreases in heart rate (HR), and blood pressure (BP), and reductions in anxiety levels, depression scores, salivary </a:t>
            </a:r>
            <a:r>
              <a:rPr lang="en-US" sz="2800" dirty="0" err="1" smtClean="0"/>
              <a:t>cortisol</a:t>
            </a:r>
            <a:r>
              <a:rPr lang="en-US" sz="2800" dirty="0" smtClean="0"/>
              <a:t> levels, and stress levels as well as improvements in mood.” (</a:t>
            </a:r>
            <a:r>
              <a:rPr lang="en-US" sz="2800" dirty="0" err="1" smtClean="0"/>
              <a:t>Basler</a:t>
            </a:r>
            <a:r>
              <a:rPr lang="en-US" sz="2800" dirty="0" smtClean="0"/>
              <a:t>, p. 435, 2011).</a:t>
            </a:r>
          </a:p>
          <a:p>
            <a:pPr marL="274320" indent="-274320" eaLnBrk="1" fontAlgn="auto" hangingPunct="1">
              <a:spcAft>
                <a:spcPts val="0"/>
              </a:spcAft>
              <a:buClr>
                <a:schemeClr val="accent3"/>
              </a:buClr>
              <a:buFont typeface="Wingdings 2"/>
              <a:buChar char=""/>
              <a:defRPr/>
            </a:pP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pPr eaLnBrk="1" hangingPunct="1"/>
            <a:endParaRPr lang="en-US" smtClean="0"/>
          </a:p>
        </p:txBody>
      </p:sp>
      <p:sp>
        <p:nvSpPr>
          <p:cNvPr id="28674" name="Rectangle 3"/>
          <p:cNvSpPr>
            <a:spLocks noGrp="1"/>
          </p:cNvSpPr>
          <p:nvPr>
            <p:ph type="body" idx="1"/>
          </p:nvPr>
        </p:nvSpPr>
        <p:spPr/>
        <p:txBody>
          <a:bodyPr/>
          <a:lstStyle/>
          <a:p>
            <a:pPr eaLnBrk="1" hangingPunct="1"/>
            <a:r>
              <a:rPr lang="en-US" sz="2200" smtClean="0"/>
              <a:t>Ellwood says that the key for making time for yourself is to block out time by “ultimately making a choice that personal time is a priority” Ellwood, 2007, p. 7) </a:t>
            </a:r>
          </a:p>
          <a:p>
            <a:pPr eaLnBrk="1" hangingPunct="1"/>
            <a:r>
              <a:rPr lang="en-US" sz="2200" smtClean="0"/>
              <a:t>Make a personal appointment-stick to it and show up</a:t>
            </a:r>
          </a:p>
          <a:p>
            <a:pPr eaLnBrk="1" hangingPunct="1"/>
            <a:r>
              <a:rPr lang="en-US" sz="2200" smtClean="0"/>
              <a:t>Other things this patient can do include </a:t>
            </a:r>
          </a:p>
          <a:p>
            <a:pPr lvl="1" eaLnBrk="1" hangingPunct="1"/>
            <a:r>
              <a:rPr lang="en-US" sz="2000" smtClean="0"/>
              <a:t>gardening</a:t>
            </a:r>
          </a:p>
          <a:p>
            <a:pPr lvl="1" eaLnBrk="1" hangingPunct="1"/>
            <a:r>
              <a:rPr lang="en-US" sz="2000" smtClean="0"/>
              <a:t>decorating </a:t>
            </a:r>
          </a:p>
          <a:p>
            <a:pPr lvl="1" eaLnBrk="1" hangingPunct="1"/>
            <a:r>
              <a:rPr lang="en-US" sz="2000" smtClean="0"/>
              <a:t>playing a musical instrument</a:t>
            </a:r>
          </a:p>
          <a:p>
            <a:pPr lvl="1" eaLnBrk="1" hangingPunct="1"/>
            <a:r>
              <a:rPr lang="en-US" sz="2000" smtClean="0"/>
              <a:t>comic booking </a:t>
            </a:r>
          </a:p>
          <a:p>
            <a:pPr lvl="1" eaLnBrk="1" hangingPunct="1"/>
            <a:r>
              <a:rPr lang="en-US" sz="2000" smtClean="0"/>
              <a:t>knitting </a:t>
            </a:r>
          </a:p>
          <a:p>
            <a:pPr eaLnBrk="1" hangingPunct="1"/>
            <a:r>
              <a:rPr lang="en-US" sz="2200" smtClean="0"/>
              <a:t>(Ellwood, 2007)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		     Conclusion</a:t>
            </a:r>
          </a:p>
        </p:txBody>
      </p:sp>
      <p:sp>
        <p:nvSpPr>
          <p:cNvPr id="29698" name="Content Placeholder 2"/>
          <p:cNvSpPr>
            <a:spLocks noGrp="1"/>
          </p:cNvSpPr>
          <p:nvPr>
            <p:ph idx="1"/>
          </p:nvPr>
        </p:nvSpPr>
        <p:spPr/>
        <p:txBody>
          <a:bodyPr/>
          <a:lstStyle/>
          <a:p>
            <a:pPr eaLnBrk="1" hangingPunct="1"/>
            <a:r>
              <a:rPr lang="en-US" sz="2800" smtClean="0"/>
              <a:t>Using CAM instead of traditional approaches may prolong future incidents and lessen the effects of the patient’s present state. </a:t>
            </a:r>
          </a:p>
          <a:p>
            <a:pPr eaLnBrk="1" hangingPunct="1"/>
            <a:r>
              <a:rPr lang="en-US" sz="2800" smtClean="0"/>
              <a:t>The CAM methods mentioned already were great ways to reduce stress and the changes brought on by stress and anxiety.</a:t>
            </a:r>
          </a:p>
          <a:p>
            <a:pPr eaLnBrk="1" hangingPunct="1"/>
            <a:r>
              <a:rPr lang="en-US" sz="2800" smtClean="0"/>
              <a:t> The can also be used safely everyday and for long periods of time. The risk are minimal and have none or few complications.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References</a:t>
            </a:r>
            <a:br>
              <a:rPr lang="en-US" dirty="0" smtClean="0"/>
            </a:br>
            <a:endParaRPr lang="en-US" dirty="0"/>
          </a:p>
        </p:txBody>
      </p:sp>
      <p:sp>
        <p:nvSpPr>
          <p:cNvPr id="3" name="Content Placeholder 2"/>
          <p:cNvSpPr>
            <a:spLocks noGrp="1"/>
          </p:cNvSpPr>
          <p:nvPr>
            <p:ph idx="1"/>
          </p:nvPr>
        </p:nvSpPr>
        <p:spPr/>
        <p:txBody>
          <a:bodyPr>
            <a:normAutofit fontScale="40000" lnSpcReduction="20000"/>
          </a:bodyPr>
          <a:lstStyle/>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r>
              <a:rPr lang="en-US" dirty="0" err="1"/>
              <a:t>Basler</a:t>
            </a:r>
            <a:r>
              <a:rPr lang="en-US" dirty="0"/>
              <a:t>, A. (2011). Pilot study investigating the effects of </a:t>
            </a:r>
            <a:r>
              <a:rPr lang="en-US" dirty="0" err="1"/>
              <a:t>ayurvedic</a:t>
            </a:r>
            <a:r>
              <a:rPr lang="en-US" dirty="0"/>
              <a:t> </a:t>
            </a:r>
            <a:r>
              <a:rPr lang="en-US" dirty="0" err="1"/>
              <a:t>abhyanga</a:t>
            </a:r>
            <a:r>
              <a:rPr lang="en-US" dirty="0"/>
              <a:t> </a:t>
            </a:r>
          </a:p>
          <a:p>
            <a:pPr marL="274320" indent="-274320" eaLnBrk="1" fontAlgn="auto" hangingPunct="1">
              <a:spcAft>
                <a:spcPts val="0"/>
              </a:spcAft>
              <a:buClr>
                <a:schemeClr val="accent3"/>
              </a:buClr>
              <a:buFont typeface="Wingdings 2"/>
              <a:buChar char=""/>
              <a:defRPr/>
            </a:pPr>
            <a:r>
              <a:rPr lang="en-US" dirty="0"/>
              <a:t>massage on subjective stress experience. </a:t>
            </a:r>
            <a:r>
              <a:rPr lang="en-US" i="1" dirty="0"/>
              <a:t>Journal of Alternative &amp;Complementary Medicine. </a:t>
            </a:r>
            <a:r>
              <a:rPr lang="en-US" dirty="0"/>
              <a:t>17(5). 435-440. </a:t>
            </a:r>
            <a:r>
              <a:rPr lang="en-US" dirty="0" err="1"/>
              <a:t>doi</a:t>
            </a:r>
            <a:r>
              <a:rPr lang="en-US" dirty="0"/>
              <a:t>: 10.1089/acm.2010.0281</a:t>
            </a:r>
          </a:p>
          <a:p>
            <a:pPr marL="274320" indent="-274320" eaLnBrk="1" fontAlgn="auto" hangingPunct="1">
              <a:spcAft>
                <a:spcPts val="0"/>
              </a:spcAft>
              <a:buClr>
                <a:schemeClr val="accent3"/>
              </a:buClr>
              <a:buFont typeface="Wingdings 2"/>
              <a:buChar char=""/>
              <a:defRPr/>
            </a:pPr>
            <a:r>
              <a:rPr lang="en-US" dirty="0" err="1"/>
              <a:t>Chiesa</a:t>
            </a:r>
            <a:r>
              <a:rPr lang="en-US" dirty="0"/>
              <a:t>, A., </a:t>
            </a:r>
            <a:r>
              <a:rPr lang="en-US" dirty="0" err="1"/>
              <a:t>Serretti</a:t>
            </a:r>
            <a:r>
              <a:rPr lang="en-US" dirty="0"/>
              <a:t>, A. (2009). </a:t>
            </a:r>
            <a:r>
              <a:rPr lang="en-US" dirty="0" err="1"/>
              <a:t>Mindfullness</a:t>
            </a:r>
            <a:r>
              <a:rPr lang="en-US" dirty="0"/>
              <a:t>-based stress reduction for stress management </a:t>
            </a:r>
          </a:p>
          <a:p>
            <a:pPr marL="274320" indent="-274320" eaLnBrk="1" fontAlgn="auto" hangingPunct="1">
              <a:spcAft>
                <a:spcPts val="0"/>
              </a:spcAft>
              <a:buClr>
                <a:schemeClr val="accent3"/>
              </a:buClr>
              <a:buFont typeface="Wingdings 2"/>
              <a:buChar char=""/>
              <a:defRPr/>
            </a:pPr>
            <a:r>
              <a:rPr lang="en-US" dirty="0"/>
              <a:t>In healthy people: a review and meta analysis. </a:t>
            </a:r>
            <a:r>
              <a:rPr lang="en-US" i="1" dirty="0"/>
              <a:t>Journal of Alternative &amp; Complementary Medicine, </a:t>
            </a:r>
            <a:r>
              <a:rPr lang="en-US" dirty="0"/>
              <a:t>15(5), 593-600. </a:t>
            </a:r>
            <a:r>
              <a:rPr lang="en-US" dirty="0" err="1"/>
              <a:t>doi</a:t>
            </a:r>
            <a:r>
              <a:rPr lang="en-US" dirty="0"/>
              <a:t>: 10.1089/acm.2008.0495</a:t>
            </a:r>
          </a:p>
          <a:p>
            <a:pPr marL="274320" indent="-274320" eaLnBrk="1" fontAlgn="auto" hangingPunct="1">
              <a:spcAft>
                <a:spcPts val="0"/>
              </a:spcAft>
              <a:buClr>
                <a:schemeClr val="accent3"/>
              </a:buClr>
              <a:buFont typeface="Wingdings 2"/>
              <a:buChar char=""/>
              <a:defRPr/>
            </a:pPr>
            <a:r>
              <a:rPr lang="en-US" dirty="0"/>
              <a:t>Conrad, A., Muller, A., </a:t>
            </a:r>
            <a:r>
              <a:rPr lang="en-US" dirty="0" err="1"/>
              <a:t>Doberenz</a:t>
            </a:r>
            <a:r>
              <a:rPr lang="en-US" dirty="0"/>
              <a:t>, S., Kim, S., </a:t>
            </a:r>
            <a:r>
              <a:rPr lang="en-US" dirty="0" err="1"/>
              <a:t>Meuret</a:t>
            </a:r>
            <a:r>
              <a:rPr lang="en-US" dirty="0"/>
              <a:t>, A, E., </a:t>
            </a:r>
            <a:r>
              <a:rPr lang="en-US" dirty="0" err="1"/>
              <a:t>Wollburg</a:t>
            </a:r>
            <a:r>
              <a:rPr lang="en-US" dirty="0"/>
              <a:t>, E., &amp; Roth, W. T. (2007). </a:t>
            </a:r>
          </a:p>
          <a:p>
            <a:pPr marL="274320" indent="-274320" eaLnBrk="1" fontAlgn="auto" hangingPunct="1">
              <a:spcAft>
                <a:spcPts val="0"/>
              </a:spcAft>
              <a:buClr>
                <a:schemeClr val="accent3"/>
              </a:buClr>
              <a:buFont typeface="Wingdings 2"/>
              <a:buChar char=""/>
              <a:defRPr/>
            </a:pPr>
            <a:r>
              <a:rPr lang="en-US" dirty="0"/>
              <a:t>	Psychological effects of breathing instructions for stress management. </a:t>
            </a:r>
            <a:r>
              <a:rPr lang="en-US" i="1" dirty="0"/>
              <a:t>Applied</a:t>
            </a:r>
            <a:endParaRPr lang="en-US" dirty="0"/>
          </a:p>
          <a:p>
            <a:pPr marL="274320" indent="-274320" eaLnBrk="1" fontAlgn="auto" hangingPunct="1">
              <a:spcAft>
                <a:spcPts val="0"/>
              </a:spcAft>
              <a:buClr>
                <a:schemeClr val="accent3"/>
              </a:buClr>
              <a:buFont typeface="Wingdings 2"/>
              <a:buChar char=""/>
              <a:defRPr/>
            </a:pPr>
            <a:r>
              <a:rPr lang="en-US" i="1" dirty="0"/>
              <a:t>	Psychophysiology &amp; Biofeedback, </a:t>
            </a:r>
            <a:r>
              <a:rPr lang="en-US" dirty="0"/>
              <a:t>32(2) 89-98. </a:t>
            </a:r>
            <a:r>
              <a:rPr lang="en-US" dirty="0" err="1"/>
              <a:t>doi</a:t>
            </a:r>
            <a:r>
              <a:rPr lang="en-US" dirty="0"/>
              <a:t>: 10.1007/s10484-007-9034-x</a:t>
            </a:r>
          </a:p>
          <a:p>
            <a:pPr marL="274320" indent="-274320" eaLnBrk="1" fontAlgn="auto" hangingPunct="1">
              <a:spcAft>
                <a:spcPts val="0"/>
              </a:spcAft>
              <a:buClr>
                <a:schemeClr val="accent3"/>
              </a:buClr>
              <a:buFont typeface="Wingdings 2"/>
              <a:buChar char=""/>
              <a:defRPr/>
            </a:pPr>
            <a:r>
              <a:rPr lang="en-US" dirty="0" err="1"/>
              <a:t>Descilo</a:t>
            </a:r>
            <a:r>
              <a:rPr lang="en-US" dirty="0"/>
              <a:t>, T.T., </a:t>
            </a:r>
            <a:r>
              <a:rPr lang="en-US" dirty="0" err="1"/>
              <a:t>Vedamurtachar</a:t>
            </a:r>
            <a:r>
              <a:rPr lang="en-US" dirty="0"/>
              <a:t>, A.A., </a:t>
            </a:r>
            <a:r>
              <a:rPr lang="en-US" dirty="0" err="1"/>
              <a:t>Gerbarg</a:t>
            </a:r>
            <a:r>
              <a:rPr lang="en-US" dirty="0"/>
              <a:t>, P. L., </a:t>
            </a:r>
            <a:r>
              <a:rPr lang="en-US" dirty="0" err="1"/>
              <a:t>Nagaraja</a:t>
            </a:r>
            <a:r>
              <a:rPr lang="en-US" dirty="0"/>
              <a:t>, D.D., </a:t>
            </a:r>
            <a:r>
              <a:rPr lang="en-US" dirty="0" err="1"/>
              <a:t>Gangadhar</a:t>
            </a:r>
            <a:r>
              <a:rPr lang="en-US" dirty="0"/>
              <a:t>, B.N, </a:t>
            </a:r>
          </a:p>
          <a:p>
            <a:pPr marL="274320" indent="-274320" eaLnBrk="1" fontAlgn="auto" hangingPunct="1">
              <a:spcAft>
                <a:spcPts val="0"/>
              </a:spcAft>
              <a:buClr>
                <a:schemeClr val="accent3"/>
              </a:buClr>
              <a:buFont typeface="Wingdings 2"/>
              <a:buChar char=""/>
              <a:defRPr/>
            </a:pPr>
            <a:r>
              <a:rPr lang="en-US" dirty="0"/>
              <a:t>	</a:t>
            </a:r>
            <a:r>
              <a:rPr lang="en-US" dirty="0" err="1"/>
              <a:t>Damodaran</a:t>
            </a:r>
            <a:r>
              <a:rPr lang="en-US" dirty="0"/>
              <a:t>, B.B., &amp; Brown, R.P. (2010). Effects of yoga breath intervention alone </a:t>
            </a:r>
          </a:p>
          <a:p>
            <a:pPr marL="274320" indent="-274320" eaLnBrk="1" fontAlgn="auto" hangingPunct="1">
              <a:spcAft>
                <a:spcPts val="0"/>
              </a:spcAft>
              <a:buClr>
                <a:schemeClr val="accent3"/>
              </a:buClr>
              <a:buFont typeface="Wingdings 2"/>
              <a:buChar char=""/>
              <a:defRPr/>
            </a:pPr>
            <a:r>
              <a:rPr lang="en-US" dirty="0"/>
              <a:t>and in combination with exposure therapy for post traumatic stress disorder and depression in survivors of the 2004 south- east  </a:t>
            </a:r>
            <a:r>
              <a:rPr lang="en-US" dirty="0" err="1"/>
              <a:t>asia</a:t>
            </a:r>
            <a:r>
              <a:rPr lang="en-US" dirty="0"/>
              <a:t> tsunami. </a:t>
            </a:r>
            <a:r>
              <a:rPr lang="en-US" i="1" dirty="0" err="1"/>
              <a:t>Acta</a:t>
            </a:r>
            <a:r>
              <a:rPr lang="en-US" i="1" dirty="0"/>
              <a:t> </a:t>
            </a:r>
            <a:r>
              <a:rPr lang="en-US" i="1" dirty="0" err="1"/>
              <a:t>Psuchiatrica</a:t>
            </a:r>
            <a:r>
              <a:rPr lang="en-US" i="1" dirty="0"/>
              <a:t> </a:t>
            </a:r>
            <a:r>
              <a:rPr lang="en-US" i="1" dirty="0" err="1"/>
              <a:t>Scandinavica</a:t>
            </a:r>
            <a:r>
              <a:rPr lang="en-US" i="1" dirty="0"/>
              <a:t>, 121(4), 289-300. doi:10.1111/j.1600-0447.2009.01466.x</a:t>
            </a:r>
            <a:endParaRPr lang="en-US" dirty="0"/>
          </a:p>
          <a:p>
            <a:pPr marL="274320" indent="-274320" eaLnBrk="1" fontAlgn="auto" hangingPunct="1">
              <a:spcAft>
                <a:spcPts val="0"/>
              </a:spcAft>
              <a:buClr>
                <a:schemeClr val="accent3"/>
              </a:buClr>
              <a:buFont typeface="Wingdings 2"/>
              <a:buChar char=""/>
              <a:defRPr/>
            </a:pPr>
            <a:r>
              <a:rPr lang="en-US" dirty="0" err="1"/>
              <a:t>Fergunson</a:t>
            </a:r>
            <a:r>
              <a:rPr lang="en-US" i="1" dirty="0"/>
              <a:t>, J.K., </a:t>
            </a:r>
            <a:r>
              <a:rPr lang="en-US" dirty="0" err="1"/>
              <a:t>Willemsen</a:t>
            </a:r>
            <a:r>
              <a:rPr lang="en-US" i="1" dirty="0"/>
              <a:t>, E. W., &amp; </a:t>
            </a:r>
            <a:r>
              <a:rPr lang="en-US" dirty="0" err="1"/>
              <a:t>Castaneto</a:t>
            </a:r>
            <a:r>
              <a:rPr lang="en-US" i="1" dirty="0"/>
              <a:t>, M. V. (2010</a:t>
            </a:r>
            <a:r>
              <a:rPr lang="en-US" dirty="0"/>
              <a:t>). Centering prayer as a healing </a:t>
            </a:r>
          </a:p>
          <a:p>
            <a:pPr marL="274320" indent="-274320" eaLnBrk="1" fontAlgn="auto" hangingPunct="1">
              <a:spcAft>
                <a:spcPts val="0"/>
              </a:spcAft>
              <a:buClr>
                <a:schemeClr val="accent3"/>
              </a:buClr>
              <a:buFont typeface="Wingdings 2"/>
              <a:buChar char=""/>
              <a:defRPr/>
            </a:pPr>
            <a:r>
              <a:rPr lang="en-US" dirty="0"/>
              <a:t>response to everyday stress: a psychological and spiritual process.  </a:t>
            </a:r>
            <a:r>
              <a:rPr lang="en-US" i="1" dirty="0"/>
              <a:t>Pastoral Psychology, </a:t>
            </a:r>
            <a:r>
              <a:rPr lang="en-US" dirty="0"/>
              <a:t>59(3), 305-329.</a:t>
            </a:r>
            <a:r>
              <a:rPr lang="en-US" i="1" dirty="0"/>
              <a:t>  </a:t>
            </a:r>
            <a:r>
              <a:rPr lang="en-US" dirty="0"/>
              <a:t>doi:10.1007/s11089-009-0225-7. </a:t>
            </a:r>
          </a:p>
          <a:p>
            <a:pPr marL="274320" indent="-274320" eaLnBrk="1" fontAlgn="auto" hangingPunct="1">
              <a:spcAft>
                <a:spcPts val="0"/>
              </a:spcAft>
              <a:buClr>
                <a:schemeClr val="accent3"/>
              </a:buClr>
              <a:buFont typeface="Wingdings 2"/>
              <a:buChar char=""/>
              <a:defRPr/>
            </a:pPr>
            <a:r>
              <a:rPr lang="en-US" dirty="0"/>
              <a:t>Fontaine, K. L. (2011). Complementary &amp; alternative therapies for nursing practice (3</a:t>
            </a:r>
            <a:r>
              <a:rPr lang="en-US" baseline="30000" dirty="0"/>
              <a:t>rd</a:t>
            </a:r>
            <a:r>
              <a:rPr lang="en-US" dirty="0"/>
              <a:t> </a:t>
            </a:r>
          </a:p>
          <a:p>
            <a:pPr marL="274320" indent="-274320" eaLnBrk="1" fontAlgn="auto" hangingPunct="1">
              <a:spcAft>
                <a:spcPts val="0"/>
              </a:spcAft>
              <a:buClr>
                <a:schemeClr val="accent3"/>
              </a:buClr>
              <a:buFont typeface="Wingdings 2"/>
              <a:buChar char=""/>
              <a:defRPr/>
            </a:pPr>
            <a:r>
              <a:rPr lang="en-US" dirty="0"/>
              <a:t>	</a:t>
            </a:r>
            <a:r>
              <a:rPr lang="en-US" dirty="0" err="1"/>
              <a:t>ed</a:t>
            </a:r>
            <a:r>
              <a:rPr lang="en-US" dirty="0"/>
              <a:t>).  Upper Saddle River, NJ: Pearson Education Inc. </a:t>
            </a:r>
          </a:p>
          <a:p>
            <a:pPr marL="274320" indent="-274320" eaLnBrk="1" fontAlgn="auto" hangingPunct="1">
              <a:spcAft>
                <a:spcPts val="0"/>
              </a:spcAft>
              <a:buClr>
                <a:schemeClr val="accent3"/>
              </a:buClr>
              <a:buFont typeface="Wingdings 2"/>
              <a:buChar char=""/>
              <a:defRPr/>
            </a:pPr>
            <a:r>
              <a:rPr lang="en-US" dirty="0"/>
              <a:t>Han. L., Li, J., Sit, J., Chung, L., Jiao, Z., &amp; Ma, W. (2010. Effects of music intervention on </a:t>
            </a:r>
          </a:p>
          <a:p>
            <a:pPr marL="274320" indent="-274320" eaLnBrk="1" fontAlgn="auto" hangingPunct="1">
              <a:spcAft>
                <a:spcPts val="0"/>
              </a:spcAft>
              <a:buClr>
                <a:schemeClr val="accent3"/>
              </a:buClr>
              <a:buFont typeface="Wingdings 2"/>
              <a:buChar char=""/>
              <a:defRPr/>
            </a:pPr>
            <a:r>
              <a:rPr lang="en-US" dirty="0"/>
              <a:t>physiological stress response and anxiety level of mechanically ventilated patients in China: a randomized controlled trial. </a:t>
            </a:r>
            <a:r>
              <a:rPr lang="en-US" i="1" dirty="0"/>
              <a:t>Journal of Clinical Nursing,</a:t>
            </a:r>
            <a:r>
              <a:rPr lang="en-US" dirty="0"/>
              <a:t> 19(7-8), 978-987. doi:10.1111/j.1365-2702.2009.02845.x</a:t>
            </a:r>
          </a:p>
          <a:p>
            <a:pPr marL="274320" indent="-274320" eaLnBrk="1" fontAlgn="auto" hangingPunct="1">
              <a:spcAft>
                <a:spcPts val="0"/>
              </a:spcAft>
              <a:buClr>
                <a:schemeClr val="accent3"/>
              </a:buClr>
              <a:buFont typeface="Wingdings 2"/>
              <a:buChar char=""/>
              <a:defRPr/>
            </a:pPr>
            <a:r>
              <a:rPr lang="en-US" dirty="0"/>
              <a:t>Kim, S. Kim, H., </a:t>
            </a:r>
            <a:r>
              <a:rPr lang="en-US" dirty="0" err="1"/>
              <a:t>Yeo</a:t>
            </a:r>
            <a:r>
              <a:rPr lang="en-US" dirty="0"/>
              <a:t>, J., Hong, S., Lee, J., </a:t>
            </a:r>
            <a:r>
              <a:rPr lang="en-US" dirty="0" err="1"/>
              <a:t>Jeon</a:t>
            </a:r>
            <a:r>
              <a:rPr lang="en-US" dirty="0"/>
              <a:t>, Y. (2011). The effect of lavender oil on stress, </a:t>
            </a:r>
          </a:p>
          <a:p>
            <a:pPr marL="274320" indent="-274320" eaLnBrk="1" fontAlgn="auto" hangingPunct="1">
              <a:spcAft>
                <a:spcPts val="0"/>
              </a:spcAft>
              <a:buClr>
                <a:schemeClr val="accent3"/>
              </a:buClr>
              <a:buFont typeface="Wingdings 2"/>
              <a:buChar char=""/>
              <a:defRPr/>
            </a:pPr>
            <a:r>
              <a:rPr lang="en-US" dirty="0" err="1"/>
              <a:t>bispectral</a:t>
            </a:r>
            <a:r>
              <a:rPr lang="en-US" dirty="0"/>
              <a:t> index values, and needle insertions pain in volunteers. </a:t>
            </a:r>
            <a:r>
              <a:rPr lang="en-US" i="1" dirty="0"/>
              <a:t>Journal of Alternative &amp; Complementary Medicine, 17</a:t>
            </a:r>
            <a:r>
              <a:rPr lang="en-US" dirty="0"/>
              <a:t>(9), 823-826. </a:t>
            </a:r>
            <a:r>
              <a:rPr lang="en-US" dirty="0" err="1"/>
              <a:t>doi</a:t>
            </a:r>
            <a:r>
              <a:rPr lang="en-US" dirty="0"/>
              <a:t>: 10.1089/</a:t>
            </a:r>
            <a:r>
              <a:rPr lang="en-US" dirty="0" err="1"/>
              <a:t>acm</a:t>
            </a:r>
            <a:r>
              <a:rPr lang="en-US" dirty="0"/>
              <a:t>. 2010.0644</a:t>
            </a:r>
          </a:p>
          <a:p>
            <a:pPr marL="274320" indent="-274320" eaLnBrk="1" fontAlgn="auto" hangingPunct="1">
              <a:spcAft>
                <a:spcPts val="0"/>
              </a:spcAft>
              <a:buClr>
                <a:schemeClr val="accent3"/>
              </a:buClr>
              <a:buFont typeface="Wingdings 2"/>
              <a:buChar char=""/>
              <a:defRPr/>
            </a:pPr>
            <a:r>
              <a:rPr lang="en-US" dirty="0" err="1"/>
              <a:t>Stendell</a:t>
            </a:r>
            <a:r>
              <a:rPr lang="en-US" dirty="0"/>
              <a:t>-Hollis, N., Thomson, C., Thompson, P., Bea, J., </a:t>
            </a:r>
            <a:r>
              <a:rPr lang="en-US" dirty="0" err="1"/>
              <a:t>Cussler</a:t>
            </a:r>
            <a:r>
              <a:rPr lang="en-US" dirty="0"/>
              <a:t>, E., &amp; Hakim, I. (2010)</a:t>
            </a:r>
          </a:p>
          <a:p>
            <a:pPr marL="274320" indent="-274320" eaLnBrk="1" fontAlgn="auto" hangingPunct="1">
              <a:spcAft>
                <a:spcPts val="0"/>
              </a:spcAft>
              <a:buClr>
                <a:schemeClr val="accent3"/>
              </a:buClr>
              <a:buFont typeface="Wingdings 2"/>
              <a:buChar char=""/>
              <a:defRPr/>
            </a:pPr>
            <a:r>
              <a:rPr lang="en-US" dirty="0"/>
              <a:t>	Green tea improves metabolic biomarkers, not weight or body composition: a pilot </a:t>
            </a:r>
          </a:p>
          <a:p>
            <a:pPr marL="274320" indent="-274320" eaLnBrk="1" fontAlgn="auto" hangingPunct="1">
              <a:spcAft>
                <a:spcPts val="0"/>
              </a:spcAft>
              <a:buClr>
                <a:schemeClr val="accent3"/>
              </a:buClr>
              <a:buFont typeface="Wingdings 2"/>
              <a:buChar char=""/>
              <a:defRPr/>
            </a:pPr>
            <a:r>
              <a:rPr lang="en-US" dirty="0"/>
              <a:t>study in overweight breast cancer survivors N. R. </a:t>
            </a:r>
            <a:r>
              <a:rPr lang="en-US" dirty="0" err="1"/>
              <a:t>Stendell</a:t>
            </a:r>
            <a:r>
              <a:rPr lang="en-US" dirty="0"/>
              <a:t>- Hollis et al. Green tea and metabolic markers. </a:t>
            </a:r>
            <a:r>
              <a:rPr lang="en-US" i="1" dirty="0"/>
              <a:t>Journal of Human Nutrition &amp; Dietetics,</a:t>
            </a:r>
            <a:r>
              <a:rPr lang="en-US" dirty="0"/>
              <a:t> 23(6)</a:t>
            </a:r>
            <a:r>
              <a:rPr lang="en-US" i="1" dirty="0"/>
              <a:t>, </a:t>
            </a:r>
            <a:r>
              <a:rPr lang="en-US" dirty="0"/>
              <a:t>590-600</a:t>
            </a:r>
            <a:r>
              <a:rPr lang="en-US" i="1" dirty="0"/>
              <a:t>. </a:t>
            </a:r>
            <a:endParaRPr lang="en-US" dirty="0"/>
          </a:p>
          <a:p>
            <a:pPr marL="274320" indent="-274320" eaLnBrk="1" fontAlgn="auto" hangingPunct="1">
              <a:spcAft>
                <a:spcPts val="0"/>
              </a:spcAft>
              <a:buClr>
                <a:schemeClr val="accent3"/>
              </a:buClr>
              <a:buFont typeface="Wingdings 2"/>
              <a:buChar char=""/>
              <a:defRPr/>
            </a:pPr>
            <a:r>
              <a:rPr lang="en-US" dirty="0" err="1"/>
              <a:t>doi</a:t>
            </a:r>
            <a:r>
              <a:rPr lang="en-US" dirty="0"/>
              <a:t>: 10. 1111/j.1365-277x.2010.01078.x</a:t>
            </a:r>
          </a:p>
          <a:p>
            <a:pPr marL="274320" indent="-274320" eaLnBrk="1" fontAlgn="auto" hangingPunct="1">
              <a:spcAft>
                <a:spcPts val="0"/>
              </a:spcAft>
              <a:buClr>
                <a:schemeClr val="accent3"/>
              </a:buClr>
              <a:buFont typeface="Wingdings 2"/>
              <a:buChar char=""/>
              <a:defRPr/>
            </a:pPr>
            <a:r>
              <a:rPr lang="en-US" dirty="0" err="1"/>
              <a:t>Varvogil</a:t>
            </a:r>
            <a:r>
              <a:rPr lang="en-US" dirty="0"/>
              <a:t>, L., &amp; </a:t>
            </a:r>
            <a:r>
              <a:rPr lang="en-US" dirty="0" err="1"/>
              <a:t>Darviri</a:t>
            </a:r>
            <a:r>
              <a:rPr lang="en-US" dirty="0"/>
              <a:t>, C. (2011). Stress management techniques: evidenced based </a:t>
            </a:r>
          </a:p>
          <a:p>
            <a:pPr marL="274320" indent="-274320" eaLnBrk="1" fontAlgn="auto" hangingPunct="1">
              <a:spcAft>
                <a:spcPts val="0"/>
              </a:spcAft>
              <a:buClr>
                <a:schemeClr val="accent3"/>
              </a:buClr>
              <a:buFont typeface="Wingdings 2"/>
              <a:buChar char=""/>
              <a:defRPr/>
            </a:pPr>
            <a:r>
              <a:rPr lang="en-US" dirty="0"/>
              <a:t>procedures that reduce stress and promote health. </a:t>
            </a:r>
            <a:r>
              <a:rPr lang="en-US" i="1" dirty="0"/>
              <a:t>Health Science Journal, </a:t>
            </a:r>
            <a:r>
              <a:rPr lang="en-US" dirty="0"/>
              <a:t>5(2), 74-89.</a:t>
            </a:r>
          </a:p>
          <a:p>
            <a:pPr marL="274320" indent="-274320" eaLnBrk="1" fontAlgn="auto" hangingPunct="1">
              <a:spcAft>
                <a:spcPts val="0"/>
              </a:spcAft>
              <a:buClr>
                <a:schemeClr val="accent3"/>
              </a:buClr>
              <a:buFont typeface="Wingdings 2"/>
              <a:buChar cha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pPr eaLnBrk="1" hangingPunct="1"/>
            <a:endParaRPr lang="en-US" smtClean="0"/>
          </a:p>
        </p:txBody>
      </p:sp>
      <p:sp>
        <p:nvSpPr>
          <p:cNvPr id="14338" name="Content Placeholder 2"/>
          <p:cNvSpPr>
            <a:spLocks noGrp="1"/>
          </p:cNvSpPr>
          <p:nvPr>
            <p:ph idx="1"/>
          </p:nvPr>
        </p:nvSpPr>
        <p:spPr/>
        <p:txBody>
          <a:bodyPr/>
          <a:lstStyle/>
          <a:p>
            <a:pPr eaLnBrk="1" hangingPunct="1"/>
            <a:r>
              <a:rPr lang="en-US" smtClean="0"/>
              <a:t> </a:t>
            </a:r>
            <a:r>
              <a:rPr lang="en-US" sz="2800" smtClean="0"/>
              <a:t>The patient is a 36 year-old executive from an accounting firm. Her job entails long periods of sitting and can be catalogued as stressful</a:t>
            </a:r>
          </a:p>
          <a:p>
            <a:pPr eaLnBrk="1" hangingPunct="1"/>
            <a:endParaRPr lang="en-US" sz="2800" smtClean="0"/>
          </a:p>
          <a:p>
            <a:pPr eaLnBrk="1" hangingPunct="1"/>
            <a:r>
              <a:rPr lang="en-US" sz="2800" smtClean="0"/>
              <a:t>She is overweight, has occurrence of her heart skipping beats, smokes a pack a day, and enjoys five cups of coffee a day. She is also is taking dietary supplements and having trouble sleeping.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endParaRPr lang="en-US" smtClean="0"/>
          </a:p>
        </p:txBody>
      </p:sp>
      <p:sp>
        <p:nvSpPr>
          <p:cNvPr id="15362" name="Content Placeholder 2"/>
          <p:cNvSpPr>
            <a:spLocks noGrp="1"/>
          </p:cNvSpPr>
          <p:nvPr>
            <p:ph idx="1"/>
          </p:nvPr>
        </p:nvSpPr>
        <p:spPr>
          <a:xfrm>
            <a:off x="457200" y="1935163"/>
            <a:ext cx="8382000" cy="4618037"/>
          </a:xfrm>
        </p:spPr>
        <p:txBody>
          <a:bodyPr/>
          <a:lstStyle/>
          <a:p>
            <a:pPr eaLnBrk="1" hangingPunct="1"/>
            <a:r>
              <a:rPr lang="en-US" sz="2800" smtClean="0"/>
              <a:t>She mentions general anxiety problems probably due to a traumatic period in her life when she was younger.</a:t>
            </a:r>
          </a:p>
          <a:p>
            <a:pPr eaLnBrk="1" hangingPunct="1"/>
            <a:endParaRPr lang="en-US" sz="2800" smtClean="0"/>
          </a:p>
          <a:p>
            <a:pPr eaLnBrk="1" hangingPunct="1"/>
            <a:r>
              <a:rPr lang="en-US" sz="2800" smtClean="0"/>
              <a:t> With the information at hand one can safely assume the patient is experiencing Heart Dysrhymthias.</a:t>
            </a:r>
          </a:p>
          <a:p>
            <a:pPr eaLnBrk="1" hangingPunct="1"/>
            <a:endParaRPr lang="en-US" sz="2800" smtClean="0"/>
          </a:p>
          <a:p>
            <a:pPr eaLnBrk="1" hangingPunct="1"/>
            <a:r>
              <a:rPr lang="en-US" sz="2800" smtClean="0"/>
              <a:t>A safe NANDA diagnosis would be Stress Overload.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endParaRPr lang="en-US" smtClean="0"/>
          </a:p>
        </p:txBody>
      </p:sp>
      <p:sp>
        <p:nvSpPr>
          <p:cNvPr id="16386" name="Content Placeholder 2"/>
          <p:cNvSpPr>
            <a:spLocks noGrp="1"/>
          </p:cNvSpPr>
          <p:nvPr>
            <p:ph idx="1"/>
          </p:nvPr>
        </p:nvSpPr>
        <p:spPr/>
        <p:txBody>
          <a:bodyPr/>
          <a:lstStyle/>
          <a:p>
            <a:pPr eaLnBrk="1" hangingPunct="1"/>
            <a:r>
              <a:rPr lang="en-US" sz="2800" smtClean="0"/>
              <a:t>“Thus, stress can be defined as a state of threatened or perceived by the individual as threatened homeostasis and it is re-established by a complex repertoire of behavioral and physiologic adaptive responses of the organism.” (Varvogli &amp; Darviri, p. 74, 2011).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sz="2800" dirty="0" smtClean="0"/>
              <a:t>Traditionally, one may have this patient on a cardiac diet along with an exercise regiment.</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They may add anti-</a:t>
            </a:r>
            <a:r>
              <a:rPr lang="en-US" sz="2800" dirty="0" err="1" smtClean="0"/>
              <a:t>dysrhythmic</a:t>
            </a:r>
            <a:r>
              <a:rPr lang="en-US" sz="2800" dirty="0" smtClean="0"/>
              <a:t> medications and anti-anxiety medications also. They may even have the patient going to therapy sessions for past history.</a:t>
            </a:r>
          </a:p>
          <a:p>
            <a:pPr marL="274320" indent="-274320" eaLnBrk="1" fontAlgn="auto" hangingPunct="1">
              <a:spcAft>
                <a:spcPts val="0"/>
              </a:spcAft>
              <a:buClr>
                <a:schemeClr val="accent3"/>
              </a:buClr>
              <a:buFont typeface="Wingdings 2"/>
              <a:buChar char=""/>
              <a:defRPr/>
            </a:pPr>
            <a:r>
              <a:rPr lang="en-US" sz="2800" dirty="0" smtClean="0"/>
              <a:t>Complementary and alternative therapies may work better for the long term concerning this patient.</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z="2800" smtClean="0"/>
              <a:t>	Various CAM uses for Stress Reduction</a:t>
            </a:r>
            <a:br>
              <a:rPr lang="en-US" sz="2800" smtClean="0"/>
            </a:br>
            <a:endParaRPr lang="en-US" sz="2800" smtClean="0"/>
          </a:p>
        </p:txBody>
      </p:sp>
      <p:sp>
        <p:nvSpPr>
          <p:cNvPr id="18434" name="Content Placeholder 2"/>
          <p:cNvSpPr>
            <a:spLocks noGrp="1"/>
          </p:cNvSpPr>
          <p:nvPr>
            <p:ph idx="1"/>
          </p:nvPr>
        </p:nvSpPr>
        <p:spPr/>
        <p:txBody>
          <a:bodyPr/>
          <a:lstStyle/>
          <a:p>
            <a:pPr eaLnBrk="1" hangingPunct="1"/>
            <a:r>
              <a:rPr lang="en-US" sz="2800" smtClean="0"/>
              <a:t>Before one begins to prescribe medications and counseling one could use complementary and alternative therapies.</a:t>
            </a:r>
          </a:p>
          <a:p>
            <a:pPr eaLnBrk="1" hangingPunct="1"/>
            <a:r>
              <a:rPr lang="en-US" sz="2800" smtClean="0"/>
              <a:t>Great therapies to reduce stress are yoga, music therapy, massage, breathing techniques, aromatherapy, herbal teas, and the list goes on. </a:t>
            </a:r>
          </a:p>
          <a:p>
            <a:pPr eaLnBrk="1" hangingPunct="1"/>
            <a:r>
              <a:rPr lang="en-US" sz="2800" smtClean="0"/>
              <a:t>Each therapy is useful in reducing stress and can apply to this patient for long term use.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endParaRPr lang="en-US" smtClean="0"/>
          </a:p>
        </p:txBody>
      </p:sp>
      <p:sp>
        <p:nvSpPr>
          <p:cNvPr id="19458" name="Content Placeholder 2"/>
          <p:cNvSpPr>
            <a:spLocks noGrp="1"/>
          </p:cNvSpPr>
          <p:nvPr>
            <p:ph idx="1"/>
          </p:nvPr>
        </p:nvSpPr>
        <p:spPr/>
        <p:txBody>
          <a:bodyPr/>
          <a:lstStyle/>
          <a:p>
            <a:pPr eaLnBrk="1" hangingPunct="1"/>
            <a:r>
              <a:rPr lang="en-US" sz="2800" smtClean="0"/>
              <a:t>The patient seems to be overweight but not yet considered obese.</a:t>
            </a:r>
          </a:p>
          <a:p>
            <a:pPr eaLnBrk="1" hangingPunct="1"/>
            <a:endParaRPr lang="en-US" sz="2800" smtClean="0"/>
          </a:p>
          <a:p>
            <a:pPr eaLnBrk="1" hangingPunct="1"/>
            <a:r>
              <a:rPr lang="en-US" sz="2800" smtClean="0"/>
              <a:t>One could suggest the use of herbal teas instead of coffee to begin better health.</a:t>
            </a:r>
          </a:p>
          <a:p>
            <a:pPr eaLnBrk="1" hangingPunct="1"/>
            <a:endParaRPr lang="en-US" sz="2800" smtClean="0"/>
          </a:p>
          <a:p>
            <a:pPr eaLnBrk="1" hangingPunct="1"/>
            <a:r>
              <a:rPr lang="en-US" sz="2800" smtClean="0"/>
              <a:t>This would be a great way for the patient to relieve stress, stop drinking coffee, and increase efforts for weight loss.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sz="2800" dirty="0" smtClean="0"/>
              <a:t>Another way for the patient to lose weight and decrease stress is yoga. </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Yoga involves many different CAM techniques.</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 Yoga also would be ideal to help the patient cope with her past trauma and decrease anxiety. “Clinical studies of yoga suggest that yoga breath interventions could target the symptoms of PTSD, depression, and anxiety (7-9).” (</a:t>
            </a:r>
            <a:r>
              <a:rPr lang="en-US" sz="2800" dirty="0" err="1" smtClean="0"/>
              <a:t>Vedamurtachar</a:t>
            </a:r>
            <a:r>
              <a:rPr lang="en-US" sz="2800" dirty="0" smtClean="0"/>
              <a:t>, </a:t>
            </a:r>
            <a:r>
              <a:rPr lang="en-US" sz="2800" dirty="0" err="1" smtClean="0"/>
              <a:t>Gerbarg</a:t>
            </a:r>
            <a:r>
              <a:rPr lang="en-US" sz="2800" dirty="0" smtClean="0"/>
              <a:t>, </a:t>
            </a:r>
            <a:r>
              <a:rPr lang="en-US" sz="2800" dirty="0" err="1" smtClean="0"/>
              <a:t>Nagaraja</a:t>
            </a:r>
            <a:r>
              <a:rPr lang="en-US" sz="2800" dirty="0" smtClean="0"/>
              <a:t>, </a:t>
            </a:r>
            <a:r>
              <a:rPr lang="en-US" sz="2800" dirty="0" err="1" smtClean="0"/>
              <a:t>Gangadhar</a:t>
            </a:r>
            <a:r>
              <a:rPr lang="en-US" sz="2800" dirty="0" smtClean="0"/>
              <a:t>, </a:t>
            </a:r>
            <a:r>
              <a:rPr lang="en-US" sz="2800" dirty="0" err="1" smtClean="0"/>
              <a:t>Damodaran</a:t>
            </a:r>
            <a:r>
              <a:rPr lang="en-US" sz="2800" dirty="0" smtClean="0"/>
              <a:t>, &amp; Brown, p. 290, 2010).</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sz="2800" dirty="0" smtClean="0"/>
              <a:t>Mindfulness-Based Stress Reduction (MBSR) is another great tool to reduce stress and can be done during yoga practice. </a:t>
            </a:r>
          </a:p>
          <a:p>
            <a:pPr marL="274320"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Char char=""/>
              <a:defRPr/>
            </a:pPr>
            <a:r>
              <a:rPr lang="en-US" sz="2800" dirty="0" smtClean="0"/>
              <a:t>“It consists of the development of a particular kind of attention, characterized by a nonjudgmental awareness, openness, curiosity, and acceptance of internal and external present experiences, which allows practitioners to act more reflectively rather than impulsively.” (</a:t>
            </a:r>
            <a:r>
              <a:rPr lang="en-US" sz="2800" dirty="0" err="1" smtClean="0"/>
              <a:t>Chiesa</a:t>
            </a:r>
            <a:r>
              <a:rPr lang="en-US" sz="2800" dirty="0" smtClean="0"/>
              <a:t> &amp; </a:t>
            </a:r>
            <a:r>
              <a:rPr lang="en-US" sz="2800" dirty="0" err="1" smtClean="0"/>
              <a:t>Serretti</a:t>
            </a:r>
            <a:r>
              <a:rPr lang="en-US" sz="2800" dirty="0" smtClean="0"/>
              <a:t>, p. 593, 2009). </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183</TotalTime>
  <Words>1202</Words>
  <Application>Microsoft Office PowerPoint</Application>
  <PresentationFormat>On-screen Show (4:3)</PresentationFormat>
  <Paragraphs>92</Paragraphs>
  <Slides>18</Slides>
  <Notes>0</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18</vt:i4>
      </vt:variant>
    </vt:vector>
  </HeadingPairs>
  <TitlesOfParts>
    <vt:vector size="26" baseType="lpstr">
      <vt:lpstr>Arial</vt:lpstr>
      <vt:lpstr>Calibri</vt:lpstr>
      <vt:lpstr>Constantia</vt:lpstr>
      <vt:lpstr>Wingdings 2</vt:lpstr>
      <vt:lpstr>Flow</vt:lpstr>
      <vt:lpstr>Flow</vt:lpstr>
      <vt:lpstr>Flow</vt:lpstr>
      <vt:lpstr>Flow</vt:lpstr>
      <vt:lpstr>Slide 1</vt:lpstr>
      <vt:lpstr>Slide 2</vt:lpstr>
      <vt:lpstr>Slide 3</vt:lpstr>
      <vt:lpstr>Slide 4</vt:lpstr>
      <vt:lpstr>Slide 5</vt:lpstr>
      <vt:lpstr> Various CAM uses for Stress Reduction </vt:lpstr>
      <vt:lpstr>Slide 7</vt:lpstr>
      <vt:lpstr>Slide 8</vt:lpstr>
      <vt:lpstr>Slide 9</vt:lpstr>
      <vt:lpstr>Slide 10</vt:lpstr>
      <vt:lpstr>Slide 11</vt:lpstr>
      <vt:lpstr>Slide 12</vt:lpstr>
      <vt:lpstr>Slide 13</vt:lpstr>
      <vt:lpstr>Slide 14</vt:lpstr>
      <vt:lpstr>Slide 15</vt:lpstr>
      <vt:lpstr>Slide 16</vt:lpstr>
      <vt:lpstr>       Conclusion</vt:lpstr>
      <vt:lpstr>References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Therapy for Stress Overload </dc:title>
  <dc:creator>David</dc:creator>
  <cp:lastModifiedBy>Ash</cp:lastModifiedBy>
  <cp:revision>8</cp:revision>
  <dcterms:created xsi:type="dcterms:W3CDTF">2011-12-09T22:13:48Z</dcterms:created>
  <dcterms:modified xsi:type="dcterms:W3CDTF">2011-12-10T01:51:07Z</dcterms:modified>
</cp:coreProperties>
</file>