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2.xml" ContentType="application/vnd.openxmlformats-officedocument.theme+xml"/>
  <Override PartName="/ppt/notesSlides/notesSlide11.xml" ContentType="application/vnd.openxmlformats-officedocument.presentationml.notesSlide+xml"/>
  <Override PartName="/ppt/slides/slide2.xml" ContentType="application/vnd.openxmlformats-officedocument.presentationml.slide+xml"/>
  <Override PartName="/docProps/app.xml" ContentType="application/vnd.openxmlformats-officedocument.extended-properties+xml"/>
  <Override PartName="/ppt/notesSlides/notesSlide9.xml" ContentType="application/vnd.openxmlformats-officedocument.presentationml.notesSlide+xml"/>
  <Override PartName="/ppt/slides/slide11.xml" ContentType="application/vnd.openxmlformats-officedocument.presentationml.slide+xml"/>
  <Override PartName="/ppt/theme/theme3.xml" ContentType="application/vnd.openxmlformats-officedocument.theme+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4.xml" ContentType="application/vnd.openxmlformats-officedocument.presentationml.notesSlide+xml"/>
  <Override PartName="/ppt/handoutMasters/handoutMaster1.xml" ContentType="application/vnd.openxmlformats-officedocument.presentationml.handoutMaster+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s/slide3.xml" ContentType="application/vnd.openxmlformats-officedocument.presentationml.slide+xml"/>
  <Override PartName="/ppt/slides/slide4.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s/slide8.xml" ContentType="application/vnd.openxmlformats-officedocument.presentationml.slide+xml"/>
  <Default Extension="bin" ContentType="application/vnd.openxmlformats-officedocument.presentationml.printerSettings"/>
  <Override PartName="/ppt/notesSlides/notesSlide10.xml" ContentType="application/vnd.openxmlformats-officedocument.presentationml.notesSlide+xml"/>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Override PartName="/ppt/slides/slide12.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933" r:id="rId1"/>
  </p:sldMasterIdLst>
  <p:notesMasterIdLst>
    <p:notesMasterId r:id="rId14"/>
  </p:notesMasterIdLst>
  <p:handoutMasterIdLst>
    <p:handoutMasterId r:id="rId15"/>
  </p:handoutMasterIdLst>
  <p:sldIdLst>
    <p:sldId id="256" r:id="rId2"/>
    <p:sldId id="261" r:id="rId3"/>
    <p:sldId id="257" r:id="rId4"/>
    <p:sldId id="258" r:id="rId5"/>
    <p:sldId id="262" r:id="rId6"/>
    <p:sldId id="260" r:id="rId7"/>
    <p:sldId id="263" r:id="rId8"/>
    <p:sldId id="266" r:id="rId9"/>
    <p:sldId id="264" r:id="rId10"/>
    <p:sldId id="267" r:id="rId11"/>
    <p:sldId id="265" r:id="rId12"/>
    <p:sldId id="25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clrMode="gray"/>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4068" autoAdjust="0"/>
    <p:restoredTop sz="94660"/>
  </p:normalViewPr>
  <p:slideViewPr>
    <p:cSldViewPr snapToGrid="0" snapToObjects="1">
      <p:cViewPr>
        <p:scale>
          <a:sx n="66" d="100"/>
          <a:sy n="66" d="100"/>
        </p:scale>
        <p:origin x="-1192" y="-3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notesMaster" Target="notesMasters/notesMaster1.xml"/><Relationship Id="rId20"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printerSettings" Target="printerSettings/printerSettings1.bin"/><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handoutMaster" Target="handoutMasters/handoutMaster1.xml"/><Relationship Id="rId12" Type="http://schemas.openxmlformats.org/officeDocument/2006/relationships/slide" Target="slides/slide11.xml"/><Relationship Id="rId17" Type="http://schemas.openxmlformats.org/officeDocument/2006/relationships/presProps" Target="presProps.xml"/><Relationship Id="rId19"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 Id="rId1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FC36976-CBE5-0E4E-8378-90F09F016BEF}" type="datetimeFigureOut">
              <a:rPr lang="en-US" smtClean="0"/>
              <a:t>2/23/11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A0ADE49-7C00-534B-AE43-57F13506CF10}"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33CD1F-1C5B-2B47-843D-27194F4DFDDD}" type="datetimeFigureOut">
              <a:rPr lang="en-US" smtClean="0"/>
              <a:pPr/>
              <a:t>2/23/11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DF74A-73BC-4348-81F7-6A684B61ADF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1DF74A-73BC-4348-81F7-6A684B61ADF0}"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Nurses need to implement the promotion of health, prevention, and cure of disease.</a:t>
            </a:r>
          </a:p>
          <a:p>
            <a:r>
              <a:rPr lang="en-US" sz="1200" kern="1200" dirty="0" smtClean="0">
                <a:solidFill>
                  <a:schemeClr val="tx1"/>
                </a:solidFill>
                <a:latin typeface="+mn-lt"/>
                <a:ea typeface="+mn-ea"/>
                <a:cs typeface="+mn-cs"/>
              </a:rPr>
              <a:t>Affected by age, cultural background, physical, and intellectual capacities, and emotional balance (Nursing theories, 2011)</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nurse is expected to carry out physician’s therapeutic plan Individualized care is the result of the nurse’s creativity in planning for care.</a:t>
            </a:r>
          </a:p>
          <a:p>
            <a:r>
              <a:rPr lang="en-US" sz="1200" kern="1200" dirty="0" smtClean="0">
                <a:solidFill>
                  <a:schemeClr val="tx1"/>
                </a:solidFill>
                <a:latin typeface="+mn-lt"/>
                <a:ea typeface="+mn-ea"/>
                <a:cs typeface="+mn-cs"/>
              </a:rPr>
              <a:t>Assists and supports the individual in life activities and the attainment of independence. (Nursing theories, 2011)</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Henderson's</a:t>
            </a:r>
            <a:r>
              <a:rPr lang="en-US" baseline="0" dirty="0" smtClean="0"/>
              <a:t> philosophy takes a holistic approach that functions on the basis that the person’s needs as a whole have to be taken care of. Patients deserve the right to continue having their daily needs met. It is imperative that the patient is still able to have all of their needs met, including those they are not able to take care of independently at that moment.</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1DF74A-73BC-4348-81F7-6A684B61ADF0}"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 of this project</a:t>
            </a:r>
            <a:r>
              <a:rPr lang="en-US" baseline="0" dirty="0" smtClean="0"/>
              <a:t> was for us to study and learn about the theories and practices of Virginia Henderson.</a:t>
            </a:r>
          </a:p>
          <a:p>
            <a:endParaRPr lang="en-US" baseline="0" dirty="0" smtClean="0"/>
          </a:p>
          <a:p>
            <a:r>
              <a:rPr lang="en-US" baseline="0" dirty="0" smtClean="0"/>
              <a:t>The goal of this presentation is to inform the class about the impact Virginia Henderson has had on the nursing profession.</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She was named for the state of Virginia, which her mother loved. (Chitty &amp; Black, 2011, </a:t>
            </a:r>
            <a:r>
              <a:rPr lang="en-US" dirty="0" err="1" smtClean="0"/>
              <a:t>p</a:t>
            </a:r>
            <a:r>
              <a:rPr lang="en-US" dirty="0" smtClean="0"/>
              <a:t>. 306)</a:t>
            </a:r>
          </a:p>
          <a:p>
            <a:endParaRPr lang="en-US" dirty="0" smtClean="0"/>
          </a:p>
          <a:p>
            <a:r>
              <a:rPr lang="en-US" dirty="0" smtClean="0"/>
              <a:t>Virginia did not receive a traditional education. She was instead taught</a:t>
            </a:r>
            <a:r>
              <a:rPr lang="en-US" baseline="0" dirty="0" smtClean="0"/>
              <a:t> by her father (a former teacher) and a family friend (a schoolmaster). The lack of a diploma delayed her entry into nursing school. (Chitty &amp; Black, 2011, </a:t>
            </a:r>
            <a:r>
              <a:rPr lang="en-US" baseline="0" dirty="0" err="1" smtClean="0"/>
              <a:t>p</a:t>
            </a:r>
            <a:r>
              <a:rPr lang="en-US" baseline="0" dirty="0" smtClean="0"/>
              <a:t>. 306)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Virginia</a:t>
            </a:r>
            <a:r>
              <a:rPr lang="en-US" baseline="0" dirty="0" smtClean="0"/>
              <a:t> worked at the Yale School of Nursing as a research associate until her death. (Herrmann, 1996)</a:t>
            </a:r>
          </a:p>
          <a:p>
            <a:endParaRPr lang="en-US" baseline="0" dirty="0" smtClean="0"/>
          </a:p>
          <a:p>
            <a:r>
              <a:rPr lang="en-US" baseline="0" dirty="0" smtClean="0"/>
              <a:t>Miss Henderson’s textbook The Principles and Practice of Nursing 4th edition was used in nursing schools all around the country. (Herrmann, 1996)</a:t>
            </a:r>
          </a:p>
          <a:p>
            <a:endParaRPr lang="en-US" baseline="0" dirty="0" smtClean="0"/>
          </a:p>
          <a:p>
            <a:r>
              <a:rPr lang="en-US" baseline="0" dirty="0" smtClean="0"/>
              <a:t>One of the three additional books has been translated into twenty five languages. (Herrmann, 1996)</a:t>
            </a:r>
            <a:endParaRPr lang="en-US" dirty="0" smtClean="0"/>
          </a:p>
          <a:p>
            <a:endParaRPr lang="en-US" dirty="0" smtClean="0"/>
          </a:p>
          <a:p>
            <a:r>
              <a:rPr lang="en-US" dirty="0" smtClean="0"/>
              <a:t>Virginia was known</a:t>
            </a:r>
            <a:r>
              <a:rPr lang="en-US" baseline="0" dirty="0" smtClean="0"/>
              <a:t> world wide as the “Florence Nightingale of the twentieth century” by the time of her death in 1996. (Chitty &amp; Black, 2011, p.306)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She did not believe that she was setting out a theory, and preferred it to be thought of as a definition. (Herrmann 1996)</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“Nursing is helping people, sick or well in the performance of those activities contributing to health or its recovery, or to a peaceful death, that they would perform unaided if they have the necessary strength, will, or knowledge. It is likewise the unique contribution of nursing to help people be independent of such assistance as soon as possible” (Halloran, 1996, p.2). </a:t>
            </a:r>
          </a:p>
          <a:p>
            <a:endParaRPr lang="en-US" baseline="0" dirty="0" smtClean="0"/>
          </a:p>
          <a:p>
            <a:endParaRPr lang="en-US" baseline="0" dirty="0" smtClean="0"/>
          </a:p>
          <a:p>
            <a:r>
              <a:rPr lang="en-US" baseline="0" dirty="0" smtClean="0"/>
              <a:t>Henderson’s fourteen basic needs of a patient include: breathe, eat and drink, eliminate body waste, maintain desirable position, sleep, select suitable clothes, maintain body temperature, keep body clean, avoid dangers in the environment, communicate with others, worship one’s faith, sense of accomplishment, participate in recreational activities, understand the normal development of health used in health facilities. (Chitty &amp; Black, 2011, </a:t>
            </a:r>
            <a:r>
              <a:rPr lang="en-US" baseline="0" dirty="0" err="1" smtClean="0"/>
              <a:t>p</a:t>
            </a:r>
            <a:r>
              <a:rPr lang="en-US" baseline="0" dirty="0" smtClean="0"/>
              <a:t>. 308)</a:t>
            </a:r>
          </a:p>
          <a:p>
            <a:endParaRPr lang="en-US" baseline="0" dirty="0" smtClean="0"/>
          </a:p>
          <a:p>
            <a:r>
              <a:rPr lang="en-US" baseline="0" dirty="0" smtClean="0"/>
              <a:t>“Henderson described the nurses role as that of a substitute for the patient, a helper to the patient, or a partner with the patient” (Chitty &amp; Black, 2011, pp. 307-308). </a:t>
            </a:r>
          </a:p>
          <a:p>
            <a:endParaRPr lang="en-US" baseline="0" dirty="0" smtClean="0"/>
          </a:p>
          <a:p>
            <a:r>
              <a:rPr lang="en-US" baseline="0" dirty="0" smtClean="0"/>
              <a:t>This philosophy shows how the role of the nurse changes from day to day with the patient as the patient’s needs change. (Chitty &amp; Black, 2011, </a:t>
            </a:r>
            <a:r>
              <a:rPr lang="en-US" baseline="0" dirty="0" err="1" smtClean="0"/>
              <a:t>p</a:t>
            </a:r>
            <a:r>
              <a:rPr lang="en-US" baseline="0" dirty="0" smtClean="0"/>
              <a:t>. 308)</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Having</a:t>
            </a:r>
            <a:r>
              <a:rPr lang="en-US" baseline="0" dirty="0" smtClean="0"/>
              <a:t> the nursing practice of concepts, the nurse is able to draw on to use in direct patient care. This will cause the decision to have direct or indirect clinical implications. It helps the nurse to observe certain characteristics of the patient, and also give meaning to the nurse’s perception in certain nursing situations. Concepts helps the nurse focus stay on the attention of the patient without being concerned with the outside of the world.(Schmieding,1990, p. 2) </a:t>
            </a:r>
          </a:p>
          <a:p>
            <a:endParaRPr lang="en-US" baseline="0" dirty="0" smtClean="0"/>
          </a:p>
          <a:p>
            <a:r>
              <a:rPr lang="en-US" baseline="0" dirty="0" smtClean="0"/>
              <a:t>By obtaining patient participation the client is able to be involved with all aspects of their care. The patient independence from the nurse reflects values related to patient autonomy, self determination, education and rehabilitation.(Schmieding,1990, p. 3)</a:t>
            </a:r>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a:t>
            </a:r>
            <a:r>
              <a:rPr lang="en-US" dirty="0" err="1" smtClean="0"/>
              <a:t>Schmeiding</a:t>
            </a:r>
            <a:r>
              <a:rPr lang="en-US" baseline="0" dirty="0" smtClean="0"/>
              <a:t> (1990), communication is the key factor in patient care from a nurse. Without verbally expressing clear concepts of the nurse’s role, patients and families come up with their own interpretation. The framework of nurses’ is described by what they say in words that both family and patient understand. (p. 3)</a:t>
            </a:r>
          </a:p>
          <a:p>
            <a:r>
              <a:rPr lang="en-US" baseline="0" dirty="0" smtClean="0"/>
              <a:t>Evaluation of Administration action would be based on how the Administration helps the nurse to find out patients need for help and how independent the nurse become through the guidance. Clear statements allow nurses a way to evaluate their own actions by  providing the expected outcome in patients. (</a:t>
            </a:r>
            <a:r>
              <a:rPr lang="en-US" baseline="0" dirty="0" err="1" smtClean="0"/>
              <a:t>Schmeiding</a:t>
            </a:r>
            <a:r>
              <a:rPr lang="en-US" baseline="0" dirty="0" smtClean="0"/>
              <a:t>, 1990, </a:t>
            </a:r>
            <a:r>
              <a:rPr lang="en-US" baseline="0" dirty="0" err="1" smtClean="0"/>
              <a:t>p</a:t>
            </a:r>
            <a:r>
              <a:rPr lang="en-US" baseline="0" dirty="0" smtClean="0"/>
              <a:t>. 4)</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21DF74A-73BC-4348-81F7-6A684B61ADF0}"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Requires assistance to achieve health and independence or a comfortable and peaceful death.</a:t>
            </a:r>
          </a:p>
          <a:p>
            <a:r>
              <a:rPr lang="en-US" sz="1200" kern="1200" dirty="0" smtClean="0">
                <a:solidFill>
                  <a:schemeClr val="tx1"/>
                </a:solidFill>
                <a:latin typeface="+mn-lt"/>
                <a:ea typeface="+mn-ea"/>
                <a:cs typeface="+mn-cs"/>
              </a:rPr>
              <a:t>Mind and body are inseparable and interrelated.</a:t>
            </a:r>
          </a:p>
          <a:p>
            <a:r>
              <a:rPr lang="en-US" sz="1200" kern="1200" dirty="0" smtClean="0">
                <a:solidFill>
                  <a:schemeClr val="tx1"/>
                </a:solidFill>
                <a:latin typeface="+mn-lt"/>
                <a:ea typeface="+mn-ea"/>
                <a:cs typeface="+mn-cs"/>
              </a:rPr>
              <a:t>Considers the biological, psychological, sociological, and spiritual component.</a:t>
            </a:r>
            <a:r>
              <a:rPr lang="en-US" sz="1200" kern="1200" baseline="0" dirty="0" smtClean="0">
                <a:solidFill>
                  <a:schemeClr val="tx1"/>
                </a:solidFill>
                <a:latin typeface="+mn-lt"/>
                <a:ea typeface="+mn-ea"/>
                <a:cs typeface="+mn-cs"/>
              </a:rPr>
              <a:t> (Nursing theories, 2011)</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All external conditions and influences that affect life and development.</a:t>
            </a:r>
          </a:p>
          <a:p>
            <a:r>
              <a:rPr lang="en-US" sz="1200" kern="1200" dirty="0" smtClean="0">
                <a:solidFill>
                  <a:schemeClr val="tx1"/>
                </a:solidFill>
                <a:latin typeface="+mn-lt"/>
                <a:ea typeface="+mn-ea"/>
                <a:cs typeface="+mn-cs"/>
              </a:rPr>
              <a:t>Individuals as they relate to their families</a:t>
            </a:r>
          </a:p>
          <a:p>
            <a:r>
              <a:rPr lang="en-US" sz="1200" kern="1200" dirty="0" smtClean="0">
                <a:solidFill>
                  <a:schemeClr val="tx1"/>
                </a:solidFill>
                <a:latin typeface="+mn-lt"/>
                <a:ea typeface="+mn-ea"/>
                <a:cs typeface="+mn-cs"/>
              </a:rPr>
              <a:t>Supports tasks of private and public agencies </a:t>
            </a:r>
          </a:p>
          <a:p>
            <a:r>
              <a:rPr lang="en-US" sz="1200" kern="1200" dirty="0" smtClean="0">
                <a:solidFill>
                  <a:schemeClr val="tx1"/>
                </a:solidFill>
                <a:latin typeface="+mn-lt"/>
                <a:ea typeface="+mn-ea"/>
                <a:cs typeface="+mn-cs"/>
              </a:rPr>
              <a:t>Nurses are to act for individuals who are unable to function independently</a:t>
            </a:r>
          </a:p>
          <a:p>
            <a:r>
              <a:rPr lang="en-US" sz="1200" kern="1200" dirty="0" smtClean="0">
                <a:solidFill>
                  <a:schemeClr val="tx1"/>
                </a:solidFill>
                <a:latin typeface="+mn-lt"/>
                <a:ea typeface="+mn-ea"/>
                <a:cs typeface="+mn-cs"/>
              </a:rPr>
              <a:t>Basic nursing care involves the conditions under which the patient can perform the 14 activities unaided. (Nursing theories, 2011)</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221DF74A-73BC-4348-81F7-6A684B61ADF0}"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9E326F83-88D9-3745-9694-4359205788D2}" type="datetimeFigureOut">
              <a:rPr lang="en-US" smtClean="0"/>
              <a:pPr/>
              <a:t>2/23/11</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9E326F83-88D9-3745-9694-4359205788D2}" type="datetimeFigureOut">
              <a:rPr lang="en-US" smtClean="0"/>
              <a:pPr/>
              <a:t>2/23/11</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220692E3-98DC-B64C-9D2E-5F9C5EB2012A}"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9E326F83-88D9-3745-9694-4359205788D2}" type="datetimeFigureOut">
              <a:rPr lang="en-US" smtClean="0"/>
              <a:pPr/>
              <a:t>2/23/11</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E326F83-88D9-3745-9694-4359205788D2}" type="datetimeFigureOut">
              <a:rPr lang="en-US" smtClean="0"/>
              <a:pPr/>
              <a:t>2/23/11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0692E3-98DC-B64C-9D2E-5F9C5EB201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9E326F83-88D9-3745-9694-4359205788D2}" type="datetimeFigureOut">
              <a:rPr lang="en-US" smtClean="0"/>
              <a:pPr/>
              <a:t>2/23/11</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220692E3-98DC-B64C-9D2E-5F9C5EB201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pPr algn="l" eaLnBrk="1" latinLnBrk="0" hangingPunct="1"/>
            <a:fld id="{09CEB3EB-F4F2-46F4-8867-D3C68411A9A0}" type="slidenum">
              <a:rPr kumimoji="0" lang="en-US" smtClean="0"/>
              <a:pPr algn="l" eaLnBrk="1" latinLnBrk="0" hangingPunct="1"/>
              <a:t>‹#›</a:t>
            </a:fld>
            <a:endParaRPr kumimoji="0" lang="en-US" sz="120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9E326F83-88D9-3745-9694-4359205788D2}" type="datetimeFigureOut">
              <a:rPr lang="en-US" smtClean="0"/>
              <a:pPr/>
              <a:t>2/23/11</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220692E3-98DC-B64C-9D2E-5F9C5EB2012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9E326F83-88D9-3745-9694-4359205788D2}" type="datetimeFigureOut">
              <a:rPr lang="en-US" smtClean="0"/>
              <a:pPr/>
              <a:t>2/23/11</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220692E3-98DC-B64C-9D2E-5F9C5EB2012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4" Type="http://schemas.openxmlformats.org/officeDocument/2006/relationships/hyperlink" Target="http://www.nurses.info/" TargetMode="External"/><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hyperlink" Target="http://currentnursing.com/nursing_theory/Henderson.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Virginia Henderson</a:t>
            </a:r>
            <a:endParaRPr lang="en-US" dirty="0"/>
          </a:p>
        </p:txBody>
      </p:sp>
      <p:sp>
        <p:nvSpPr>
          <p:cNvPr id="3" name="Subtitle 2"/>
          <p:cNvSpPr>
            <a:spLocks noGrp="1"/>
          </p:cNvSpPr>
          <p:nvPr>
            <p:ph type="subTitle" idx="1"/>
          </p:nvPr>
        </p:nvSpPr>
        <p:spPr/>
        <p:txBody>
          <a:bodyPr>
            <a:normAutofit/>
          </a:bodyPr>
          <a:lstStyle/>
          <a:p>
            <a:r>
              <a:rPr lang="en-US" dirty="0" smtClean="0"/>
              <a:t>By </a:t>
            </a:r>
            <a:r>
              <a:rPr lang="en-US" dirty="0" err="1" smtClean="0"/>
              <a:t>Ilse</a:t>
            </a:r>
            <a:r>
              <a:rPr lang="en-US" dirty="0" smtClean="0"/>
              <a:t> Vega, Emily Stahl, Elizabeth </a:t>
            </a:r>
            <a:r>
              <a:rPr lang="en-US" dirty="0" err="1" smtClean="0"/>
              <a:t>Rademacher</a:t>
            </a:r>
            <a:r>
              <a:rPr lang="en-US" dirty="0" smtClean="0"/>
              <a:t>, Wendy Oakley, </a:t>
            </a:r>
            <a:r>
              <a:rPr lang="en-US" smtClean="0"/>
              <a:t>Hanna </a:t>
            </a:r>
            <a:r>
              <a:rPr lang="en-US" smtClean="0"/>
              <a:t>McHugh</a:t>
            </a:r>
            <a:r>
              <a:rPr lang="en-US" dirty="0" smtClean="0"/>
              <a:t>&amp; Tearra </a:t>
            </a:r>
            <a:r>
              <a:rPr lang="en-US" dirty="0" err="1" smtClean="0"/>
              <a:t>McDade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Major Concepts</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Health</a:t>
            </a:r>
          </a:p>
          <a:p>
            <a:endParaRPr lang="en-US" dirty="0" smtClean="0"/>
          </a:p>
          <a:p>
            <a:pPr>
              <a:buNone/>
            </a:pPr>
            <a:endParaRPr lang="en-US" dirty="0" smtClean="0"/>
          </a:p>
          <a:p>
            <a:pPr>
              <a:buNone/>
            </a:pPr>
            <a:r>
              <a:rPr lang="en-US" dirty="0" smtClean="0"/>
              <a:t>Nursing</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Summary of Theory</a:t>
            </a:r>
            <a:endParaRPr lang="en-US" dirty="0"/>
          </a:p>
        </p:txBody>
      </p:sp>
      <p:sp>
        <p:nvSpPr>
          <p:cNvPr id="3" name="Content Placeholder 2"/>
          <p:cNvSpPr>
            <a:spLocks noGrp="1"/>
          </p:cNvSpPr>
          <p:nvPr>
            <p:ph idx="1"/>
          </p:nvPr>
        </p:nvSpPr>
        <p:spPr/>
        <p:txBody>
          <a:bodyPr/>
          <a:lstStyle/>
          <a:p>
            <a:endParaRPr lang="en-US" dirty="0" smtClean="0"/>
          </a:p>
          <a:p>
            <a:r>
              <a:rPr lang="en-US" dirty="0" smtClean="0"/>
              <a:t>Holistic Approach</a:t>
            </a:r>
          </a:p>
          <a:p>
            <a:endParaRPr lang="en-US" dirty="0" smtClean="0"/>
          </a:p>
          <a:p>
            <a:endParaRPr lang="en-US" dirty="0" smtClean="0"/>
          </a:p>
          <a:p>
            <a:r>
              <a:rPr lang="en-US" dirty="0" smtClean="0"/>
              <a:t>Basic Human Needs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347064"/>
            <a:ext cx="8229600" cy="5510936"/>
          </a:xfrm>
        </p:spPr>
        <p:txBody>
          <a:bodyPr>
            <a:normAutofit fontScale="92500" lnSpcReduction="10000"/>
          </a:bodyPr>
          <a:lstStyle/>
          <a:p>
            <a:pPr>
              <a:buFont typeface="Wingdings" charset="2"/>
              <a:buChar char="u"/>
            </a:pPr>
            <a:r>
              <a:rPr lang="en-US" sz="1800" dirty="0" smtClean="0"/>
              <a:t>Chitty, K., &amp; Black, B. (2010). </a:t>
            </a:r>
            <a:r>
              <a:rPr lang="en-US" sz="1800" i="1" dirty="0" smtClean="0"/>
              <a:t>Professional nursing: Concepts &amp; 	challenges.</a:t>
            </a:r>
            <a:r>
              <a:rPr lang="en-US" sz="1800" dirty="0" smtClean="0"/>
              <a:t> Maryland Heights, MO: Saunders Elsevier.</a:t>
            </a:r>
          </a:p>
          <a:p>
            <a:pPr>
              <a:buFont typeface="Wingdings" charset="2"/>
              <a:buChar char="u"/>
            </a:pPr>
            <a:endParaRPr lang="en-US" sz="1800" dirty="0" smtClean="0"/>
          </a:p>
          <a:p>
            <a:pPr>
              <a:buFont typeface="Wingdings" charset="2"/>
              <a:buChar char="u"/>
            </a:pPr>
            <a:r>
              <a:rPr lang="en-US" sz="1800" dirty="0" smtClean="0"/>
              <a:t>Halloran, E. (1996). Virginia Henderson and her timeless writings. 	</a:t>
            </a:r>
            <a:r>
              <a:rPr lang="en-US" sz="1800" i="1" dirty="0" smtClean="0"/>
              <a:t>Journal of Advanced Nursing, 23(1), 17-24. Retrieved from 	</a:t>
            </a:r>
            <a:r>
              <a:rPr lang="en-US" sz="1800" i="1" dirty="0" err="1" smtClean="0"/>
              <a:t>EBSCOhost</a:t>
            </a:r>
            <a:endParaRPr lang="en-US" sz="1800" dirty="0" smtClean="0"/>
          </a:p>
          <a:p>
            <a:pPr>
              <a:buFont typeface="Wingdings" charset="2"/>
              <a:buChar char="u"/>
            </a:pPr>
            <a:endParaRPr lang="en-US" sz="1800" dirty="0" smtClean="0"/>
          </a:p>
          <a:p>
            <a:pPr>
              <a:buFont typeface="Wingdings" charset="2"/>
              <a:buChar char="u"/>
            </a:pPr>
            <a:r>
              <a:rPr lang="en-US" sz="1800" dirty="0" smtClean="0"/>
              <a:t>Herrmann, E. (1996). Virginia Henderson: signature for 	nursing. Connecticut Nursing News, 69(5), 1. Retrieved from 	</a:t>
            </a:r>
            <a:r>
              <a:rPr lang="en-US" sz="1800" dirty="0" err="1" smtClean="0"/>
              <a:t>EBSCOhost</a:t>
            </a:r>
            <a:endParaRPr lang="en-US" sz="1800" dirty="0" smtClean="0"/>
          </a:p>
          <a:p>
            <a:pPr>
              <a:buNone/>
            </a:pPr>
            <a:endParaRPr lang="en-US" sz="1800" dirty="0" smtClean="0"/>
          </a:p>
          <a:p>
            <a:pPr>
              <a:buFont typeface="Wingdings" charset="2"/>
              <a:buChar char="u"/>
            </a:pPr>
            <a:r>
              <a:rPr lang="en-US" sz="1800" i="1" dirty="0" smtClean="0"/>
              <a:t>Nursing theories</a:t>
            </a:r>
            <a:r>
              <a:rPr lang="en-US" sz="1800" dirty="0" smtClean="0"/>
              <a:t>. (2011, February 21). Retrieved from </a:t>
            </a:r>
            <a:r>
              <a:rPr lang="en-US" sz="1800" dirty="0" smtClean="0">
                <a:hlinkClick r:id="rId3"/>
              </a:rPr>
              <a:t>http://currentnursing.com/nursing_theory/Henderson.html</a:t>
            </a:r>
            <a:endParaRPr lang="en-US" sz="1800" dirty="0" smtClean="0"/>
          </a:p>
          <a:p>
            <a:pPr>
              <a:buFont typeface="Wingdings" charset="2"/>
              <a:buChar char="u"/>
            </a:pPr>
            <a:endParaRPr lang="en-US" sz="1800" dirty="0" smtClean="0"/>
          </a:p>
          <a:p>
            <a:pPr>
              <a:buFont typeface="Wingdings" charset="2"/>
              <a:buChar char="u"/>
            </a:pPr>
            <a:r>
              <a:rPr lang="en-US" sz="1800" dirty="0" err="1" smtClean="0"/>
              <a:t>Ressugan</a:t>
            </a:r>
            <a:r>
              <a:rPr lang="en-US" sz="1800" dirty="0" smtClean="0"/>
              <a:t>, R. (Photographer). (2010). </a:t>
            </a:r>
            <a:r>
              <a:rPr lang="en-US" sz="1800" i="1" dirty="0" smtClean="0"/>
              <a:t>Virginia </a:t>
            </a:r>
            <a:r>
              <a:rPr lang="en-US" sz="1800" i="1" dirty="0" err="1" smtClean="0"/>
              <a:t>avernal</a:t>
            </a:r>
            <a:r>
              <a:rPr lang="en-US" sz="1800" i="1" dirty="0" smtClean="0"/>
              <a:t> </a:t>
            </a:r>
            <a:r>
              <a:rPr lang="en-US" sz="1800" i="1" dirty="0" err="1" smtClean="0"/>
              <a:t>henderson</a:t>
            </a:r>
            <a:r>
              <a:rPr lang="en-US" sz="1800" i="1" dirty="0" smtClean="0"/>
              <a:t>. 	[Web]. Retrieved from </a:t>
            </a:r>
            <a:r>
              <a:rPr lang="en-US" sz="1800" i="1" dirty="0" smtClean="0">
                <a:hlinkClick r:id="rId4"/>
              </a:rPr>
              <a:t>http://www.nurses.info/</a:t>
            </a:r>
            <a:r>
              <a:rPr lang="en-US" sz="1800" i="1" dirty="0" smtClean="0"/>
              <a:t>	</a:t>
            </a:r>
            <a:r>
              <a:rPr lang="en-US" sz="1800" i="1" dirty="0" err="1" smtClean="0"/>
              <a:t>nursing_theory_person_henderson_virginia_.htm</a:t>
            </a:r>
            <a:endParaRPr lang="en-US" sz="1800" dirty="0" smtClean="0"/>
          </a:p>
          <a:p>
            <a:pPr>
              <a:buFont typeface="Wingdings" charset="2"/>
              <a:buChar char="u"/>
            </a:pPr>
            <a:endParaRPr lang="en-US" sz="1800" dirty="0" smtClean="0"/>
          </a:p>
          <a:p>
            <a:pPr>
              <a:buFont typeface="Wingdings" charset="2"/>
              <a:buChar char="u"/>
            </a:pPr>
            <a:r>
              <a:rPr lang="en-US" sz="1800" dirty="0" err="1" smtClean="0"/>
              <a:t>Schmieding</a:t>
            </a:r>
            <a:r>
              <a:rPr lang="en-US" sz="1800" dirty="0" smtClean="0"/>
              <a:t>, N. (1990). An integrative nursing theoretical framework. Journal of Advanced Nursing, 15(4), 463-467. Retrieved from </a:t>
            </a:r>
            <a:r>
              <a:rPr lang="en-US" sz="1800" dirty="0" err="1" smtClean="0"/>
              <a:t>EBSCOhost</a:t>
            </a:r>
            <a:r>
              <a:rPr lang="en-US" sz="1800" dirty="0" smtClean="0"/>
              <a:t>.</a:t>
            </a:r>
            <a:endParaRPr 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Purpose </a:t>
            </a:r>
            <a:endParaRPr lang="en-US" dirty="0"/>
          </a:p>
        </p:txBody>
      </p:sp>
      <p:sp>
        <p:nvSpPr>
          <p:cNvPr id="3" name="Content Placeholder 2"/>
          <p:cNvSpPr>
            <a:spLocks noGrp="1"/>
          </p:cNvSpPr>
          <p:nvPr>
            <p:ph idx="1"/>
          </p:nvPr>
        </p:nvSpPr>
        <p:spPr/>
        <p:txBody>
          <a:bodyPr/>
          <a:lstStyle/>
          <a:p>
            <a:r>
              <a:rPr lang="en-US" dirty="0" smtClean="0"/>
              <a:t>Biography</a:t>
            </a:r>
          </a:p>
          <a:p>
            <a:endParaRPr lang="en-US" dirty="0" smtClean="0"/>
          </a:p>
          <a:p>
            <a:r>
              <a:rPr lang="en-US" dirty="0" smtClean="0"/>
              <a:t>Theory &amp; development</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BIOGRAPHY</a:t>
            </a:r>
            <a:endParaRPr lang="en-US" dirty="0"/>
          </a:p>
        </p:txBody>
      </p:sp>
      <p:pic>
        <p:nvPicPr>
          <p:cNvPr id="4" name="Content Placeholder 3" descr="virginia_henderson.jpg"/>
          <p:cNvPicPr>
            <a:picLocks noGrp="1" noChangeAspect="1"/>
          </p:cNvPicPr>
          <p:nvPr>
            <p:ph sz="half" idx="1"/>
          </p:nvPr>
        </p:nvPicPr>
        <p:blipFill>
          <a:blip r:embed="rId3"/>
          <a:srcRect l="-3539" r="-3539"/>
          <a:stretch>
            <a:fillRect/>
          </a:stretch>
        </p:blipFill>
        <p:spPr>
          <a:xfrm>
            <a:off x="457200" y="939994"/>
            <a:ext cx="3275240" cy="4301749"/>
          </a:xfrm>
        </p:spPr>
      </p:pic>
      <p:sp>
        <p:nvSpPr>
          <p:cNvPr id="6" name="Content Placeholder 5"/>
          <p:cNvSpPr>
            <a:spLocks noGrp="1"/>
          </p:cNvSpPr>
          <p:nvPr>
            <p:ph sz="half" idx="2"/>
          </p:nvPr>
        </p:nvSpPr>
        <p:spPr>
          <a:xfrm>
            <a:off x="4648200" y="645459"/>
            <a:ext cx="4038600" cy="5602941"/>
          </a:xfrm>
        </p:spPr>
        <p:txBody>
          <a:bodyPr/>
          <a:lstStyle/>
          <a:p>
            <a:endParaRPr lang="en-US" sz="2400" dirty="0" smtClean="0"/>
          </a:p>
          <a:p>
            <a:endParaRPr lang="en-US" sz="2400" dirty="0" smtClean="0"/>
          </a:p>
          <a:p>
            <a:endParaRPr lang="en-US" sz="2400" dirty="0" smtClean="0"/>
          </a:p>
          <a:p>
            <a:r>
              <a:rPr lang="en-US" sz="2400" dirty="0" smtClean="0"/>
              <a:t>Born in Kansas City, Missouri, in 1897</a:t>
            </a:r>
          </a:p>
          <a:p>
            <a:pPr>
              <a:buNone/>
            </a:pPr>
            <a:endParaRPr lang="en-US" sz="2400" dirty="0" smtClean="0"/>
          </a:p>
          <a:p>
            <a:r>
              <a:rPr lang="en-US" sz="2400" dirty="0" smtClean="0"/>
              <a:t>Received her bachelors and masters degrees from Teachers College, Columbia University</a:t>
            </a:r>
          </a:p>
          <a:p>
            <a:endParaRPr lang="en-US" dirty="0" smtClean="0"/>
          </a:p>
          <a:p>
            <a:endParaRPr lang="en-US" dirty="0" smtClean="0"/>
          </a:p>
          <a:p>
            <a:endParaRPr lang="en-US" dirty="0" smtClean="0"/>
          </a:p>
        </p:txBody>
      </p:sp>
      <p:sp>
        <p:nvSpPr>
          <p:cNvPr id="7" name="TextBox 6"/>
          <p:cNvSpPr txBox="1"/>
          <p:nvPr/>
        </p:nvSpPr>
        <p:spPr>
          <a:xfrm>
            <a:off x="1057695" y="5414277"/>
            <a:ext cx="2058038" cy="369332"/>
          </a:xfrm>
          <a:prstGeom prst="rect">
            <a:avLst/>
          </a:prstGeom>
          <a:noFill/>
        </p:spPr>
        <p:txBody>
          <a:bodyPr wrap="square" rtlCol="0">
            <a:spAutoFit/>
          </a:bodyPr>
          <a:lstStyle/>
          <a:p>
            <a:r>
              <a:rPr lang="en-US" dirty="0"/>
              <a:t>(</a:t>
            </a:r>
            <a:r>
              <a:rPr lang="en-US" dirty="0" err="1"/>
              <a:t>Ressugan</a:t>
            </a:r>
            <a:r>
              <a:rPr lang="en-US" dirty="0"/>
              <a:t>, 2010)</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BIOGRAPGHY</a:t>
            </a:r>
            <a:endParaRPr lang="en-US" dirty="0"/>
          </a:p>
        </p:txBody>
      </p:sp>
      <p:sp>
        <p:nvSpPr>
          <p:cNvPr id="6" name="Content Placeholder 5"/>
          <p:cNvSpPr>
            <a:spLocks noGrp="1"/>
          </p:cNvSpPr>
          <p:nvPr>
            <p:ph idx="1"/>
          </p:nvPr>
        </p:nvSpPr>
        <p:spPr>
          <a:xfrm>
            <a:off x="457200" y="1354667"/>
            <a:ext cx="8229600" cy="5100141"/>
          </a:xfrm>
        </p:spPr>
        <p:txBody>
          <a:bodyPr/>
          <a:lstStyle/>
          <a:p>
            <a:pPr>
              <a:buNone/>
            </a:pPr>
            <a:endParaRPr lang="en-US" dirty="0" smtClean="0"/>
          </a:p>
          <a:p>
            <a:r>
              <a:rPr lang="en-US" sz="2400" dirty="0" smtClean="0"/>
              <a:t>1953 - worked as a research associate at Yale University</a:t>
            </a:r>
          </a:p>
          <a:p>
            <a:endParaRPr lang="en-US" sz="2400" dirty="0" smtClean="0"/>
          </a:p>
          <a:p>
            <a:r>
              <a:rPr lang="en-US" sz="2400" dirty="0" smtClean="0"/>
              <a:t>Revised 4</a:t>
            </a:r>
            <a:r>
              <a:rPr lang="en-US" sz="2400" baseline="30000" dirty="0" smtClean="0"/>
              <a:t>th</a:t>
            </a:r>
            <a:r>
              <a:rPr lang="en-US" sz="2400" dirty="0" smtClean="0"/>
              <a:t> edition of the textbook of The Principles and Practice of Nursing in 1955</a:t>
            </a:r>
          </a:p>
          <a:p>
            <a:endParaRPr lang="en-US" sz="2400" dirty="0" smtClean="0"/>
          </a:p>
          <a:p>
            <a:r>
              <a:rPr lang="en-US" sz="2400" dirty="0" smtClean="0"/>
              <a:t>Between 1960-1966 wrote three additional books</a:t>
            </a:r>
          </a:p>
          <a:p>
            <a:endParaRPr lang="en-US" sz="2400" dirty="0" smtClean="0"/>
          </a:p>
          <a:p>
            <a:r>
              <a:rPr lang="en-US" sz="2400" dirty="0" smtClean="0"/>
              <a:t>Died in 1996</a:t>
            </a:r>
          </a:p>
          <a:p>
            <a:pPr>
              <a:buNone/>
            </a:pPr>
            <a:endParaRPr lang="en-US" dirty="0"/>
          </a:p>
        </p:txBody>
      </p:sp>
      <p:sp>
        <p:nvSpPr>
          <p:cNvPr id="7" name="TextBox 6"/>
          <p:cNvSpPr txBox="1"/>
          <p:nvPr/>
        </p:nvSpPr>
        <p:spPr>
          <a:xfrm>
            <a:off x="2201333" y="306493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the theory became 			developed</a:t>
            </a:r>
            <a:endParaRPr lang="en-US" dirty="0"/>
          </a:p>
        </p:txBody>
      </p:sp>
      <p:sp>
        <p:nvSpPr>
          <p:cNvPr id="5" name="Content Placeholder 4"/>
          <p:cNvSpPr>
            <a:spLocks noGrp="1"/>
          </p:cNvSpPr>
          <p:nvPr>
            <p:ph idx="1"/>
          </p:nvPr>
        </p:nvSpPr>
        <p:spPr/>
        <p:txBody>
          <a:bodyPr/>
          <a:lstStyle/>
          <a:p>
            <a:endParaRPr lang="en-US" dirty="0" smtClean="0"/>
          </a:p>
          <a:p>
            <a:r>
              <a:rPr lang="en-US" dirty="0" smtClean="0"/>
              <a:t>Non- intentional development of theory</a:t>
            </a:r>
          </a:p>
          <a:p>
            <a:pPr>
              <a:buNone/>
            </a:pPr>
            <a:endParaRPr lang="en-US" dirty="0" smtClean="0"/>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	Henderson’s  Theory</a:t>
            </a:r>
            <a:endParaRPr lang="en-US" dirty="0"/>
          </a:p>
        </p:txBody>
      </p:sp>
      <p:sp>
        <p:nvSpPr>
          <p:cNvPr id="6" name="Content Placeholder 5"/>
          <p:cNvSpPr>
            <a:spLocks noGrp="1"/>
          </p:cNvSpPr>
          <p:nvPr>
            <p:ph idx="1"/>
          </p:nvPr>
        </p:nvSpPr>
        <p:spPr>
          <a:xfrm>
            <a:off x="457200" y="1666526"/>
            <a:ext cx="8229600" cy="4788282"/>
          </a:xfrm>
        </p:spPr>
        <p:txBody>
          <a:bodyPr/>
          <a:lstStyle/>
          <a:p>
            <a:pPr>
              <a:buFont typeface="Arial"/>
              <a:buChar char="•"/>
            </a:pPr>
            <a:endParaRPr lang="en-US" dirty="0" smtClean="0"/>
          </a:p>
          <a:p>
            <a:pPr>
              <a:buFont typeface="Arial"/>
              <a:buChar char="•"/>
            </a:pPr>
            <a:r>
              <a:rPr lang="en-US" dirty="0" smtClean="0"/>
              <a:t>Definition of nursing</a:t>
            </a:r>
          </a:p>
          <a:p>
            <a:pPr>
              <a:buFont typeface="Arial"/>
              <a:buChar char="•"/>
            </a:pPr>
            <a:endParaRPr lang="en-US" dirty="0" smtClean="0"/>
          </a:p>
          <a:p>
            <a:pPr>
              <a:buFont typeface="Arial"/>
              <a:buChar char="•"/>
            </a:pPr>
            <a:r>
              <a:rPr lang="en-US" dirty="0" smtClean="0"/>
              <a:t>14 basic needs of the patient</a:t>
            </a:r>
          </a:p>
          <a:p>
            <a:pPr>
              <a:buFont typeface="Arial"/>
              <a:buChar char="•"/>
            </a:pPr>
            <a:endParaRPr lang="en-US" dirty="0" smtClean="0"/>
          </a:p>
          <a:p>
            <a:pPr>
              <a:buFont typeface="Arial"/>
              <a:buChar char="•"/>
            </a:pPr>
            <a:r>
              <a:rPr lang="en-US" dirty="0" smtClean="0"/>
              <a:t>Changing roles of the nurse</a:t>
            </a:r>
          </a:p>
          <a:p>
            <a:pPr>
              <a:buFont typeface="Arial"/>
              <a:buChar char="•"/>
            </a:pPr>
            <a:endParaRPr lang="en-US" dirty="0" smtClean="0"/>
          </a:p>
          <a:p>
            <a:pPr>
              <a:buFont typeface="Arial"/>
              <a:buChar char="•"/>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Implementation in 				Nursing</a:t>
            </a:r>
            <a:endParaRPr lang="en-US" dirty="0"/>
          </a:p>
        </p:txBody>
      </p:sp>
      <p:sp>
        <p:nvSpPr>
          <p:cNvPr id="3" name="Content Placeholder 2"/>
          <p:cNvSpPr>
            <a:spLocks noGrp="1"/>
          </p:cNvSpPr>
          <p:nvPr>
            <p:ph idx="1"/>
          </p:nvPr>
        </p:nvSpPr>
        <p:spPr/>
        <p:txBody>
          <a:bodyPr/>
          <a:lstStyle/>
          <a:p>
            <a:r>
              <a:rPr lang="en-US" dirty="0" smtClean="0"/>
              <a:t>Concepts</a:t>
            </a:r>
          </a:p>
          <a:p>
            <a:pPr>
              <a:buNone/>
            </a:pPr>
            <a:endParaRPr lang="en-US" dirty="0" smtClean="0"/>
          </a:p>
          <a:p>
            <a:pPr>
              <a:buNone/>
            </a:pPr>
            <a:endParaRPr lang="en-US" dirty="0" smtClean="0"/>
          </a:p>
          <a:p>
            <a:r>
              <a:rPr lang="en-US" dirty="0" smtClean="0"/>
              <a:t>Patient Participation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Theory Implementation in 				Nursing</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Communication</a:t>
            </a:r>
          </a:p>
          <a:p>
            <a:endParaRPr lang="en-US" dirty="0" smtClean="0"/>
          </a:p>
          <a:p>
            <a:endParaRPr lang="en-US" dirty="0" smtClean="0"/>
          </a:p>
          <a:p>
            <a:r>
              <a:rPr lang="en-US" dirty="0" smtClean="0"/>
              <a:t>Evaluation</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Four Major Concepts</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smtClean="0"/>
              <a:t>	Individual</a:t>
            </a:r>
          </a:p>
          <a:p>
            <a:pPr>
              <a:buNone/>
            </a:pPr>
            <a:r>
              <a:rPr lang="en-US" dirty="0" smtClean="0"/>
              <a:t>	</a:t>
            </a:r>
          </a:p>
          <a:p>
            <a:pPr>
              <a:buNone/>
            </a:pPr>
            <a:endParaRPr lang="en-US" dirty="0" smtClean="0"/>
          </a:p>
          <a:p>
            <a:pPr>
              <a:buNone/>
            </a:pPr>
            <a:r>
              <a:rPr lang="en-US" dirty="0" smtClean="0"/>
              <a:t>	Environment</a:t>
            </a:r>
          </a:p>
          <a:p>
            <a:pPr>
              <a:buNone/>
            </a:pPr>
            <a:endParaRPr lang="en-US"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Verve.thmx</Template>
  <TotalTime>268</TotalTime>
  <Words>1373</Words>
  <Application>Microsoft Macintosh PowerPoint</Application>
  <PresentationFormat>On-screen Show (4:3)</PresentationFormat>
  <Paragraphs>139</Paragraphs>
  <Slides>12</Slides>
  <Notes>12</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Verve</vt:lpstr>
      <vt:lpstr>Virginia Henderson</vt:lpstr>
      <vt:lpstr>   Purpose </vt:lpstr>
      <vt:lpstr>     BIOGRAPHY</vt:lpstr>
      <vt:lpstr>  BIOGRAPGHY</vt:lpstr>
      <vt:lpstr> How the theory became    developed</vt:lpstr>
      <vt:lpstr> Henderson’s  Theory</vt:lpstr>
      <vt:lpstr>Theory Implementation in     Nursing</vt:lpstr>
      <vt:lpstr>Theory Implementation in     Nursing</vt:lpstr>
      <vt:lpstr>Four Major Concepts</vt:lpstr>
      <vt:lpstr>Four Major Concepts</vt:lpstr>
      <vt:lpstr> Summary of Theory</vt:lpstr>
      <vt:lpstr>References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Henderson</dc:title>
  <dc:creator>Emily  Stahl</dc:creator>
  <cp:lastModifiedBy>Emily  Stahl</cp:lastModifiedBy>
  <cp:revision>57</cp:revision>
  <cp:lastPrinted>2011-02-23T18:18:17Z</cp:lastPrinted>
  <dcterms:created xsi:type="dcterms:W3CDTF">2011-02-23T18:17:01Z</dcterms:created>
  <dcterms:modified xsi:type="dcterms:W3CDTF">2011-02-23T18:37:18Z</dcterms:modified>
</cp:coreProperties>
</file>