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8" r:id="rId12"/>
    <p:sldId id="271" r:id="rId13"/>
    <p:sldId id="269" r:id="rId14"/>
    <p:sldId id="272" r:id="rId15"/>
    <p:sldId id="270" r:id="rId16"/>
    <p:sldId id="266" r:id="rId17"/>
    <p:sldId id="258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074AC0-6FCC-4FF4-A1E7-BC42C97185E0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2997EF6-8ABD-4F05-BF98-39BAEA055D2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74AC0-6FCC-4FF4-A1E7-BC42C97185E0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7EF6-8ABD-4F05-BF98-39BAEA055D2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74AC0-6FCC-4FF4-A1E7-BC42C97185E0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7EF6-8ABD-4F05-BF98-39BAEA055D2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74AC0-6FCC-4FF4-A1E7-BC42C97185E0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7EF6-8ABD-4F05-BF98-39BAEA055D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74AC0-6FCC-4FF4-A1E7-BC42C97185E0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7EF6-8ABD-4F05-BF98-39BAEA055D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74AC0-6FCC-4FF4-A1E7-BC42C97185E0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7EF6-8ABD-4F05-BF98-39BAEA055D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74AC0-6FCC-4FF4-A1E7-BC42C97185E0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7EF6-8ABD-4F05-BF98-39BAEA055D2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74AC0-6FCC-4FF4-A1E7-BC42C97185E0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7EF6-8ABD-4F05-BF98-39BAEA055D2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74AC0-6FCC-4FF4-A1E7-BC42C97185E0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7EF6-8ABD-4F05-BF98-39BAEA055D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74AC0-6FCC-4FF4-A1E7-BC42C97185E0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7EF6-8ABD-4F05-BF98-39BAEA055D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74AC0-6FCC-4FF4-A1E7-BC42C97185E0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7EF6-8ABD-4F05-BF98-39BAEA055D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F0074AC0-6FCC-4FF4-A1E7-BC42C97185E0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12997EF6-8ABD-4F05-BF98-39BAEA055D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Amish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Carolyn Horin, Jenna </a:t>
            </a:r>
            <a:r>
              <a:rPr lang="en-US" dirty="0" err="1" smtClean="0"/>
              <a:t>Kreke</a:t>
            </a:r>
            <a:r>
              <a:rPr lang="en-US" dirty="0" smtClean="0"/>
              <a:t>, Erica Ochs, &amp; Lindsay Rhodes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116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Exempt from social security benefits</a:t>
            </a:r>
          </a:p>
          <a:p>
            <a:r>
              <a:rPr lang="en-US" dirty="0" smtClean="0"/>
              <a:t>Exempt from </a:t>
            </a:r>
            <a:r>
              <a:rPr lang="en-US" dirty="0" smtClean="0"/>
              <a:t>Medicare/</a:t>
            </a:r>
            <a:r>
              <a:rPr lang="en-US" dirty="0"/>
              <a:t>M</a:t>
            </a:r>
            <a:r>
              <a:rPr lang="en-US" dirty="0" smtClean="0"/>
              <a:t>edicaid </a:t>
            </a:r>
            <a:r>
              <a:rPr lang="en-US" dirty="0" smtClean="0"/>
              <a:t>benefits</a:t>
            </a:r>
          </a:p>
          <a:p>
            <a:r>
              <a:rPr lang="en-US" dirty="0" smtClean="0"/>
              <a:t>Reject health insurance</a:t>
            </a:r>
          </a:p>
          <a:p>
            <a:r>
              <a:rPr lang="en-US" dirty="0" smtClean="0"/>
              <a:t>Live in rural areas with little access to modern medicine facilities</a:t>
            </a:r>
          </a:p>
          <a:p>
            <a:r>
              <a:rPr lang="en-US" dirty="0" smtClean="0"/>
              <a:t>Believe in caring for themselves and others at home not in modern doctors’ offices or hospitals (some do seek treatment at these facilities)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Insurance and Healthcare Access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religious restrictions to immunizations</a:t>
            </a:r>
          </a:p>
          <a:p>
            <a:r>
              <a:rPr lang="en-US" dirty="0" smtClean="0"/>
              <a:t>Only 16-26% of children receive immunizations</a:t>
            </a:r>
          </a:p>
          <a:p>
            <a:r>
              <a:rPr lang="en-US" dirty="0" smtClean="0"/>
              <a:t>Do not believe in birth control </a:t>
            </a:r>
          </a:p>
          <a:p>
            <a:r>
              <a:rPr lang="en-US" dirty="0" smtClean="0"/>
              <a:t>Reject preventative medicine-believe to be due to low educational status</a:t>
            </a:r>
          </a:p>
          <a:p>
            <a:r>
              <a:rPr lang="en-US" dirty="0" smtClean="0"/>
              <a:t>Believe in herbs and healthy eating from local Amish grocery stores</a:t>
            </a:r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Preventative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talked about among the community</a:t>
            </a:r>
          </a:p>
          <a:p>
            <a:r>
              <a:rPr lang="en-US" dirty="0" smtClean="0"/>
              <a:t>Many women suffer from post-partum depression</a:t>
            </a:r>
          </a:p>
          <a:p>
            <a:r>
              <a:rPr lang="en-US" dirty="0" smtClean="0"/>
              <a:t>Not diagnosed because of stereotype</a:t>
            </a:r>
          </a:p>
          <a:p>
            <a:r>
              <a:rPr lang="en-US" dirty="0" smtClean="0"/>
              <a:t>Overall, less depression among this culture compared to other cultures</a:t>
            </a:r>
          </a:p>
          <a:p>
            <a:r>
              <a:rPr lang="en-US" dirty="0" smtClean="0"/>
              <a:t>Non-pharmaceutical remedies used to reduce stress and depression</a:t>
            </a:r>
          </a:p>
          <a:p>
            <a:pPr lvl="1"/>
            <a:r>
              <a:rPr lang="en-US" dirty="0" smtClean="0"/>
              <a:t>Ex: Herbal teas, relaxation techniques</a:t>
            </a:r>
          </a:p>
          <a:p>
            <a:pPr lvl="1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Depression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not use any modern birth control practices</a:t>
            </a:r>
          </a:p>
          <a:p>
            <a:r>
              <a:rPr lang="en-US" dirty="0" smtClean="0"/>
              <a:t>Reject typical prenatal vitamins and care (more modern Amish cultures do practice prenatal care)</a:t>
            </a:r>
          </a:p>
          <a:p>
            <a:r>
              <a:rPr lang="en-US" dirty="0" smtClean="0"/>
              <a:t>Large support from other females in the Amish community during pregnancy and birth</a:t>
            </a:r>
          </a:p>
          <a:p>
            <a:r>
              <a:rPr lang="en-US" dirty="0" smtClean="0"/>
              <a:t>Females give birth to an average of 7 babies in their lifetime</a:t>
            </a:r>
          </a:p>
          <a:p>
            <a:r>
              <a:rPr lang="en-US" dirty="0" smtClean="0"/>
              <a:t>Life expectancy of females is less than that of male due to high number of births per female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Pregnancy and Birth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medical support at home</a:t>
            </a:r>
          </a:p>
          <a:p>
            <a:r>
              <a:rPr lang="en-US" dirty="0" smtClean="0"/>
              <a:t>Midwives are not always licensed </a:t>
            </a:r>
          </a:p>
          <a:p>
            <a:r>
              <a:rPr lang="en-US" dirty="0" smtClean="0"/>
              <a:t>No monitoring of baby during pregnancy</a:t>
            </a:r>
          </a:p>
          <a:p>
            <a:r>
              <a:rPr lang="en-US" dirty="0" smtClean="0"/>
              <a:t>Cannot predetermine complications or problems</a:t>
            </a:r>
          </a:p>
          <a:p>
            <a:r>
              <a:rPr lang="en-US" dirty="0" smtClean="0"/>
              <a:t>Have a higher prevalence of genetic disorders</a:t>
            </a:r>
          </a:p>
          <a:p>
            <a:r>
              <a:rPr lang="en-US" dirty="0" smtClean="0"/>
              <a:t>Forbid abortions even if life-threatening to the mother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Pregnancy and Birth cont’d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Majority of children are born at home</a:t>
            </a:r>
          </a:p>
          <a:p>
            <a:r>
              <a:rPr lang="en-US" dirty="0" smtClean="0"/>
              <a:t>Amish midwives from the community assist with delivery</a:t>
            </a:r>
          </a:p>
          <a:p>
            <a:r>
              <a:rPr lang="en-US" dirty="0" smtClean="0"/>
              <a:t>Allows for all of the family to be present</a:t>
            </a:r>
          </a:p>
          <a:p>
            <a:r>
              <a:rPr lang="en-US" dirty="0" smtClean="0"/>
              <a:t>Convenient </a:t>
            </a:r>
          </a:p>
          <a:p>
            <a:r>
              <a:rPr lang="en-US" dirty="0" smtClean="0"/>
              <a:t>Comfort</a:t>
            </a:r>
            <a:endParaRPr lang="en-US" dirty="0" smtClean="0"/>
          </a:p>
          <a:p>
            <a:r>
              <a:rPr lang="en-US" dirty="0" smtClean="0"/>
              <a:t>Less expensive</a:t>
            </a:r>
          </a:p>
          <a:p>
            <a:r>
              <a:rPr lang="en-US" dirty="0" smtClean="0"/>
              <a:t>Birthing centers is larger communities</a:t>
            </a:r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Pregnancy and Birth cont’d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247" y="2370585"/>
            <a:ext cx="7745505" cy="3877815"/>
          </a:xfrm>
        </p:spPr>
        <p:txBody>
          <a:bodyPr/>
          <a:lstStyle/>
          <a:p>
            <a:r>
              <a:rPr lang="en-US" dirty="0"/>
              <a:t>Amish are not allowed to marry outside their religion (but can marry within another Amish community)</a:t>
            </a:r>
          </a:p>
          <a:p>
            <a:r>
              <a:rPr lang="en-US" dirty="0" smtClean="0"/>
              <a:t>Amish </a:t>
            </a:r>
            <a:r>
              <a:rPr lang="en-US" dirty="0" smtClean="0"/>
              <a:t>are not allowed to marry their first cousins but are allowed to marry their second and third </a:t>
            </a:r>
            <a:r>
              <a:rPr lang="en-US" dirty="0" smtClean="0"/>
              <a:t>cousins</a:t>
            </a:r>
          </a:p>
          <a:p>
            <a:r>
              <a:rPr lang="en-US" dirty="0" smtClean="0"/>
              <a:t>Not many birth defects, but the gene pool is getting smaller so birth defects are growing in this population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with incest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945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Etown.edu. (2012). </a:t>
            </a:r>
            <a:r>
              <a:rPr lang="en-US" i="1" dirty="0" smtClean="0"/>
              <a:t>Amish Studies.</a:t>
            </a:r>
            <a:r>
              <a:rPr lang="en-US" dirty="0" smtClean="0"/>
              <a:t> </a:t>
            </a:r>
            <a:r>
              <a:rPr lang="en-US" dirty="0"/>
              <a:t>Retrieved from http://www2.etown.edu/amishstudies/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017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Are a Christian Church that trace its roots back to the Protestant Reformation in sixteenth century Europe</a:t>
            </a:r>
          </a:p>
          <a:p>
            <a:r>
              <a:rPr lang="en-US" dirty="0" smtClean="0"/>
              <a:t>Accept basic Christian beliefs but also have special interpretations that have been emerged throughout their history</a:t>
            </a:r>
          </a:p>
          <a:p>
            <a:r>
              <a:rPr lang="en-US" dirty="0" smtClean="0"/>
              <a:t>Migrated from Europe to North America in the 18</a:t>
            </a:r>
            <a:r>
              <a:rPr lang="en-US" baseline="30000" dirty="0" smtClean="0"/>
              <a:t>th</a:t>
            </a:r>
            <a:r>
              <a:rPr lang="en-US" dirty="0" smtClean="0"/>
              <a:t> and 19</a:t>
            </a:r>
            <a:r>
              <a:rPr lang="en-US" baseline="30000" dirty="0" smtClean="0"/>
              <a:t>th</a:t>
            </a:r>
            <a:r>
              <a:rPr lang="en-US" dirty="0" smtClean="0"/>
              <a:t> centuries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Amish (Roots)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63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beliefs the Amish have are currently shaped by their interpretation of the bible as well as several written sources </a:t>
            </a:r>
          </a:p>
          <a:p>
            <a:r>
              <a:rPr lang="en-US" dirty="0" smtClean="0"/>
              <a:t>In addition to </a:t>
            </a:r>
            <a:r>
              <a:rPr lang="en-US" i="1" dirty="0" smtClean="0"/>
              <a:t>Luther’s </a:t>
            </a:r>
            <a:r>
              <a:rPr lang="en-US" i="1" dirty="0"/>
              <a:t>German bible</a:t>
            </a:r>
            <a:r>
              <a:rPr lang="en-US" dirty="0"/>
              <a:t>, the  </a:t>
            </a:r>
            <a:r>
              <a:rPr lang="en-US" i="1" dirty="0"/>
              <a:t>Martyrs Mirror</a:t>
            </a:r>
            <a:r>
              <a:rPr lang="en-US" dirty="0"/>
              <a:t>, the </a:t>
            </a:r>
            <a:r>
              <a:rPr lang="en-US" i="1" dirty="0" err="1"/>
              <a:t>Ausbund</a:t>
            </a:r>
            <a:r>
              <a:rPr lang="en-US" dirty="0"/>
              <a:t>, and the </a:t>
            </a:r>
            <a:r>
              <a:rPr lang="en-US" i="1" dirty="0"/>
              <a:t>Dordrecht Confession of Faith </a:t>
            </a:r>
            <a:r>
              <a:rPr lang="en-US" dirty="0"/>
              <a:t>are key sources for their </a:t>
            </a:r>
            <a:r>
              <a:rPr lang="en-US" dirty="0" smtClean="0"/>
              <a:t>beliefs</a:t>
            </a:r>
          </a:p>
          <a:p>
            <a:r>
              <a:rPr lang="en-US" dirty="0" smtClean="0"/>
              <a:t>The Amish are more concerned with practicing their faith than teaching formal theological doctrines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Beliefs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50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Seek to follow the teaching of Jesus in daily life by loving their enemies and forgiving insults</a:t>
            </a:r>
          </a:p>
          <a:p>
            <a:r>
              <a:rPr lang="en-US" dirty="0" smtClean="0"/>
              <a:t>Have been shaped by a martyr tradition: many of their forefathers were persecuted for their religion</a:t>
            </a:r>
          </a:p>
          <a:p>
            <a:r>
              <a:rPr lang="en-US" dirty="0" smtClean="0"/>
              <a:t>The 1,100 page </a:t>
            </a:r>
            <a:r>
              <a:rPr lang="en-US" i="1" dirty="0" smtClean="0"/>
              <a:t>Martyrs Mirror</a:t>
            </a:r>
            <a:r>
              <a:rPr lang="en-US" dirty="0" smtClean="0"/>
              <a:t> records the religious persecution and martyr stories continue to influence the Amish today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Beliefs cont’d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048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Amish emphasize the teaching of mutual aid, urging church members to help each other in times of need</a:t>
            </a:r>
          </a:p>
          <a:p>
            <a:r>
              <a:rPr lang="en-US" dirty="0" smtClean="0"/>
              <a:t>Thus, they do not participate in </a:t>
            </a:r>
            <a:r>
              <a:rPr lang="en-US" dirty="0"/>
              <a:t>S</a:t>
            </a:r>
            <a:r>
              <a:rPr lang="en-US" dirty="0" smtClean="0"/>
              <a:t>ocial Security and commercial insurance coverage</a:t>
            </a:r>
          </a:p>
          <a:p>
            <a:r>
              <a:rPr lang="en-US" dirty="0" smtClean="0"/>
              <a:t>They believe this to be undermining their faith in God and dependence on the church community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Beliefs cont’d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49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core value of the Amish is </a:t>
            </a:r>
            <a:r>
              <a:rPr lang="en-US" dirty="0"/>
              <a:t>captured </a:t>
            </a:r>
            <a:r>
              <a:rPr lang="en-US" dirty="0" smtClean="0"/>
              <a:t>in </a:t>
            </a:r>
            <a:r>
              <a:rPr lang="en-US" dirty="0" smtClean="0"/>
              <a:t>one word</a:t>
            </a:r>
            <a:r>
              <a:rPr lang="en-US" dirty="0"/>
              <a:t>: </a:t>
            </a:r>
            <a:r>
              <a:rPr lang="en-US" dirty="0" err="1"/>
              <a:t>Gelassenheit</a:t>
            </a:r>
            <a:r>
              <a:rPr lang="en-US" dirty="0"/>
              <a:t> (</a:t>
            </a:r>
            <a:r>
              <a:rPr lang="en-US" dirty="0" smtClean="0"/>
              <a:t>Gay-la-</a:t>
            </a:r>
            <a:r>
              <a:rPr lang="en-US" dirty="0" err="1" smtClean="0"/>
              <a:t>sen</a:t>
            </a:r>
            <a:r>
              <a:rPr lang="en-US" dirty="0" smtClean="0"/>
              <a:t>-</a:t>
            </a:r>
            <a:r>
              <a:rPr lang="en-US" dirty="0" err="1" smtClean="0"/>
              <a:t>hite</a:t>
            </a:r>
            <a:r>
              <a:rPr lang="en-US" dirty="0" smtClean="0"/>
              <a:t>)</a:t>
            </a:r>
          </a:p>
          <a:p>
            <a:r>
              <a:rPr lang="en-US" dirty="0" smtClean="0"/>
              <a:t>The Amish harbor pride: </a:t>
            </a:r>
            <a:r>
              <a:rPr lang="en-US" dirty="0" smtClean="0"/>
              <a:t>attitudes </a:t>
            </a:r>
            <a:r>
              <a:rPr lang="en-US" dirty="0" smtClean="0"/>
              <a:t>and actions that </a:t>
            </a:r>
            <a:r>
              <a:rPr lang="en-US" dirty="0" smtClean="0"/>
              <a:t>clamor </a:t>
            </a:r>
            <a:r>
              <a:rPr lang="en-US" dirty="0" smtClean="0"/>
              <a:t>for attention and recognition, and at the same time teach humility</a:t>
            </a:r>
          </a:p>
          <a:p>
            <a:r>
              <a:rPr lang="en-US" dirty="0" smtClean="0"/>
              <a:t>Humility and obedience are twin virtues in the Amish community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9774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Welfare of the community ranks above an individual’s rights and choices</a:t>
            </a:r>
          </a:p>
          <a:p>
            <a:r>
              <a:rPr lang="en-US" dirty="0" smtClean="0"/>
              <a:t>Communal wisdom (accumulated over the decades) is more valued over the knowledge of one person</a:t>
            </a:r>
          </a:p>
          <a:p>
            <a:r>
              <a:rPr lang="en-US" dirty="0" smtClean="0"/>
              <a:t>Traditional beliefs are practices are esteemed over scientific findings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Community &amp; Tradition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10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Means “running around” in the Pennsylvania German Dialect</a:t>
            </a:r>
          </a:p>
          <a:p>
            <a:r>
              <a:rPr lang="en-US" dirty="0" smtClean="0"/>
              <a:t>Beginning at age 16, youth socialize with their friends on weekends</a:t>
            </a:r>
          </a:p>
          <a:p>
            <a:r>
              <a:rPr lang="en-US" dirty="0" smtClean="0"/>
              <a:t>Between age 16-mid-twenties, youth decide whether or not they will be baptized and join the church or leave the Amish community</a:t>
            </a:r>
          </a:p>
          <a:p>
            <a:r>
              <a:rPr lang="en-US" dirty="0" smtClean="0"/>
              <a:t>Over half of the Amish community is under the age of 18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 smtClean="0"/>
              <a:t>Rumspringa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992319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use modern medicine and services of hospitals, but tend to stay away from high risk or expensive medical procedures</a:t>
            </a:r>
          </a:p>
          <a:p>
            <a:r>
              <a:rPr lang="en-US" dirty="0" smtClean="0"/>
              <a:t>Members of the more traditional societies prefer homeopathic or alternative forms of medical treatment</a:t>
            </a:r>
          </a:p>
          <a:p>
            <a:r>
              <a:rPr lang="en-US" dirty="0" smtClean="0"/>
              <a:t>There are no religious restrictions against any certain type of medicine or procedure; the variability of healthcare varies from family to family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 Beliefs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273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170</TotalTime>
  <Words>796</Words>
  <Application>Microsoft Office PowerPoint</Application>
  <PresentationFormat>On-screen Show (4:3)</PresentationFormat>
  <Paragraphs>86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Hardcover</vt:lpstr>
      <vt:lpstr>The Amish</vt:lpstr>
      <vt:lpstr>The Amish (Roots)</vt:lpstr>
      <vt:lpstr>Beliefs</vt:lpstr>
      <vt:lpstr>Beliefs cont’d</vt:lpstr>
      <vt:lpstr>Beliefs cont’d</vt:lpstr>
      <vt:lpstr>Values</vt:lpstr>
      <vt:lpstr>Community &amp; Tradition</vt:lpstr>
      <vt:lpstr>Rumspringa</vt:lpstr>
      <vt:lpstr>Health Beliefs</vt:lpstr>
      <vt:lpstr>Insurance and Healthcare Access</vt:lpstr>
      <vt:lpstr>Preventative</vt:lpstr>
      <vt:lpstr>Depression</vt:lpstr>
      <vt:lpstr>Pregnancy and Birth</vt:lpstr>
      <vt:lpstr>Pregnancy and Birth cont’d</vt:lpstr>
      <vt:lpstr>Pregnancy and Birth cont’d</vt:lpstr>
      <vt:lpstr>Problems with incest</vt:lpstr>
      <vt:lpstr>References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Amish</dc:title>
  <dc:creator>Carolyn</dc:creator>
  <cp:lastModifiedBy>Carolyn</cp:lastModifiedBy>
  <cp:revision>19</cp:revision>
  <dcterms:created xsi:type="dcterms:W3CDTF">2012-06-28T17:59:48Z</dcterms:created>
  <dcterms:modified xsi:type="dcterms:W3CDTF">2012-06-29T01:21:04Z</dcterms:modified>
</cp:coreProperties>
</file>