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82178" autoAdjust="0"/>
  </p:normalViewPr>
  <p:slideViewPr>
    <p:cSldViewPr>
      <p:cViewPr varScale="1">
        <p:scale>
          <a:sx n="72" d="100"/>
          <a:sy n="72" d="100"/>
        </p:scale>
        <p:origin x="-43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BFB2A-8E4C-4910-8F9C-9E15E183D9B7}" type="datetimeFigureOut">
              <a:rPr lang="en-US" smtClean="0"/>
              <a:t>3/27/2011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B6FBA-1E97-4E9A-9CA5-99E0C9EAADCD}" type="slidenum">
              <a:rPr lang="en-US" smtClean="0"/>
              <a:t>‹#›</a:t>
            </a:fld>
            <a:endParaRPr lang="en-US"/>
          </a:p>
        </p:txBody>
      </p:sp>
    </p:spTree>
    <p:extLst>
      <p:ext uri="{BB962C8B-B14F-4D97-AF65-F5344CB8AC3E}">
        <p14:creationId xmlns:p14="http://schemas.microsoft.com/office/powerpoint/2010/main" val="210041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Angina is not a disease; it is a symptom of a heart problem. The heart problem that most commonly leads to chronic angina is coronary heart disease (CHD).</a:t>
            </a:r>
            <a:r>
              <a:rPr lang="en-US" baseline="0" dirty="0" smtClean="0">
                <a:effectLst/>
              </a:rPr>
              <a:t>  </a:t>
            </a:r>
            <a:r>
              <a:rPr lang="en-US" dirty="0" smtClean="0"/>
              <a:t>Your coronary arteries carry oxygen-rich blood to your heart so your heart can pump blood throughout your body. Coronary heart disease happens when fat and cholesterol build up within the arteries. This build up, called plaque, causes the arteries to become narrow or clogged. As a result, not enough oxygen-rich blood can reach the heart.</a:t>
            </a:r>
            <a:r>
              <a:rPr lang="en-US" baseline="0" dirty="0" smtClean="0"/>
              <a:t>  </a:t>
            </a:r>
            <a:r>
              <a:rPr lang="en-US" dirty="0" smtClean="0"/>
              <a:t>When your heart doesn't get as much oxygen as it needs, it cannot work properly.</a:t>
            </a:r>
            <a:r>
              <a:rPr lang="en-US" baseline="30000" dirty="0" smtClean="0"/>
              <a:t> </a:t>
            </a:r>
            <a:r>
              <a:rPr lang="en-US" baseline="0" dirty="0" smtClean="0"/>
              <a:t> </a:t>
            </a:r>
            <a:r>
              <a:rPr lang="en-US" dirty="0" smtClean="0"/>
              <a:t>This is what causes the pain and discomfort of angina.  Angina is your heart's way of telling you that it needs more oxygen.</a:t>
            </a:r>
          </a:p>
          <a:p>
            <a:endParaRPr lang="en-US" b="1" dirty="0" smtClean="0">
              <a:effectLst/>
            </a:endParaRPr>
          </a:p>
          <a:p>
            <a:r>
              <a:rPr lang="en-US" b="1" dirty="0" smtClean="0">
                <a:effectLst/>
              </a:rPr>
              <a:t>Unstable angina</a:t>
            </a:r>
            <a:r>
              <a:rPr lang="en-US" dirty="0" smtClean="0">
                <a:effectLst/>
              </a:rPr>
              <a:t> </a:t>
            </a:r>
          </a:p>
          <a:p>
            <a:r>
              <a:rPr lang="en-US" dirty="0" smtClean="0"/>
              <a:t>Unstable angina happens with or without physical activity — sometimes while at rest or sleeping. Unstable angina means you are at </a:t>
            </a:r>
            <a:r>
              <a:rPr lang="en-US" i="1" dirty="0" smtClean="0"/>
              <a:t>immediate</a:t>
            </a:r>
            <a:r>
              <a:rPr lang="en-US" dirty="0" smtClean="0"/>
              <a:t> risk of a heart attack and should seek emergency help. This type of angina is unpredictable, more severe and usually lasts as long as 30 minutes. </a:t>
            </a:r>
          </a:p>
          <a:p>
            <a:pPr lvl="1"/>
            <a:r>
              <a:rPr lang="en-US" b="1" dirty="0" smtClean="0"/>
              <a:t>No common triggers:</a:t>
            </a:r>
            <a:r>
              <a:rPr lang="en-US" dirty="0" smtClean="0"/>
              <a:t> can occur with little or no physical activity; at rest or while sleeping </a:t>
            </a:r>
          </a:p>
          <a:p>
            <a:pPr lvl="1"/>
            <a:r>
              <a:rPr lang="en-US" b="1" dirty="0" smtClean="0"/>
              <a:t>Relieved by:</a:t>
            </a:r>
            <a:r>
              <a:rPr lang="en-US" dirty="0" smtClean="0"/>
              <a:t> nothing reliably relieves unstable angina; seek medical attention immediately</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1</a:t>
            </a:fld>
            <a:endParaRPr lang="en-US"/>
          </a:p>
        </p:txBody>
      </p:sp>
    </p:spTree>
    <p:extLst>
      <p:ext uri="{BB962C8B-B14F-4D97-AF65-F5344CB8AC3E}">
        <p14:creationId xmlns:p14="http://schemas.microsoft.com/office/powerpoint/2010/main" val="411512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traditional term of unstable angina was first used 3 decades ago and was meant to signify the intermediate state between myocardial infarction (MI) and the more chronic state of stable angina. The old term, </a:t>
            </a:r>
            <a:r>
              <a:rPr lang="en-US" dirty="0" err="1" smtClean="0"/>
              <a:t>preinfarction</a:t>
            </a:r>
            <a:r>
              <a:rPr lang="en-US" dirty="0" smtClean="0"/>
              <a:t> angina, conveys the clinical intent of intervening to prevent myocardial infarction or death. Patients with this condition have also been categorized according to their presentation, diagnostic test results, or course over time; these categories include new-onset angina, accelerating angina, rest angina, early </a:t>
            </a:r>
            <a:r>
              <a:rPr lang="en-US" dirty="0" err="1" smtClean="0"/>
              <a:t>postinfarct</a:t>
            </a:r>
            <a:r>
              <a:rPr lang="en-US" dirty="0" smtClean="0"/>
              <a:t> angina, and early </a:t>
            </a:r>
            <a:r>
              <a:rPr lang="en-US" dirty="0" err="1" smtClean="0"/>
              <a:t>postrevascularization</a:t>
            </a:r>
            <a:r>
              <a:rPr lang="en-US" dirty="0" smtClean="0"/>
              <a:t> angina.</a:t>
            </a:r>
          </a:p>
          <a:p>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2</a:t>
            </a:fld>
            <a:endParaRPr lang="en-US"/>
          </a:p>
        </p:txBody>
      </p:sp>
    </p:spTree>
    <p:extLst>
      <p:ext uri="{BB962C8B-B14F-4D97-AF65-F5344CB8AC3E}">
        <p14:creationId xmlns:p14="http://schemas.microsoft.com/office/powerpoint/2010/main" val="23392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signs and symptoms include shortness of breath or dyspnea,</a:t>
            </a:r>
            <a:r>
              <a:rPr lang="en-US" baseline="0" dirty="0" smtClean="0"/>
              <a:t> diaphoresis or excessive sweating, the skin tone may have a pale or gray color.  Some patient’s may experience nausea, fatigue, and/or anxiety.  Symptoms may occur during rest or during physical exertion and unstable angina is mostly characterized by chest pain due to lack of oxygen to the heart.  </a:t>
            </a:r>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4</a:t>
            </a:fld>
            <a:endParaRPr lang="en-US"/>
          </a:p>
        </p:txBody>
      </p:sp>
    </p:spTree>
    <p:extLst>
      <p:ext uri="{BB962C8B-B14F-4D97-AF65-F5344CB8AC3E}">
        <p14:creationId xmlns:p14="http://schemas.microsoft.com/office/powerpoint/2010/main" val="372683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5</a:t>
            </a:fld>
            <a:endParaRPr lang="en-US"/>
          </a:p>
        </p:txBody>
      </p:sp>
    </p:spTree>
    <p:extLst>
      <p:ext uri="{BB962C8B-B14F-4D97-AF65-F5344CB8AC3E}">
        <p14:creationId xmlns:p14="http://schemas.microsoft.com/office/powerpoint/2010/main" val="134460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Manage pain-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pain management </a:t>
            </a:r>
            <a:r>
              <a:rPr lang="en-US" sz="1200" kern="1200" dirty="0" smtClean="0">
                <a:solidFill>
                  <a:schemeClr val="tx1"/>
                </a:solidFill>
                <a:effectLst/>
                <a:latin typeface="+mn-lt"/>
                <a:ea typeface="+mn-ea"/>
                <a:cs typeface="+mn-cs"/>
              </a:rPr>
              <a:t>is the priority, not only for patient comfort but also to decrease myocardial oxygen consumption. The physician orders selected therapies that either decrease myocardial oxygen demand or increase coronary blood and oxygen supply.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Maintain oxygen as ordered- </a:t>
            </a:r>
            <a:r>
              <a:rPr lang="en-US" sz="1200" kern="1200" baseline="0" dirty="0" smtClean="0">
                <a:solidFill>
                  <a:schemeClr val="tx1"/>
                </a:solidFill>
                <a:effectLst/>
                <a:latin typeface="+mn-lt"/>
                <a:ea typeface="+mn-ea"/>
                <a:cs typeface="+mn-cs"/>
              </a:rPr>
              <a:t>nurses will carry out and maintain </a:t>
            </a:r>
            <a:r>
              <a:rPr lang="en-US" sz="1200" b="1" kern="1200" baseline="0" dirty="0" smtClean="0">
                <a:solidFill>
                  <a:schemeClr val="tx1"/>
                </a:solidFill>
                <a:effectLst/>
                <a:latin typeface="+mn-lt"/>
                <a:ea typeface="+mn-ea"/>
                <a:cs typeface="+mn-cs"/>
              </a:rPr>
              <a:t>oxygen therapy</a:t>
            </a:r>
            <a:r>
              <a:rPr lang="en-US" sz="1200" kern="1200" baseline="0" dirty="0" smtClean="0">
                <a:solidFill>
                  <a:schemeClr val="tx1"/>
                </a:solidFill>
                <a:effectLst/>
                <a:latin typeface="+mn-lt"/>
                <a:ea typeface="+mn-ea"/>
                <a:cs typeface="+mn-cs"/>
              </a:rPr>
              <a:t> as ordered by a physician.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Monitor vitals- </a:t>
            </a:r>
            <a:r>
              <a:rPr lang="en-US" sz="1200" kern="1200" dirty="0" smtClean="0">
                <a:solidFill>
                  <a:schemeClr val="tx1"/>
                </a:solidFill>
                <a:effectLst/>
                <a:latin typeface="+mn-lt"/>
                <a:ea typeface="+mn-ea"/>
                <a:cs typeface="+mn-cs"/>
              </a:rPr>
              <a:t>During unstable periods, the nurse and physician closely monitor the patient’s </a:t>
            </a:r>
            <a:r>
              <a:rPr lang="en-US" sz="1200" b="1" kern="1200" dirty="0" smtClean="0">
                <a:solidFill>
                  <a:schemeClr val="tx1"/>
                </a:solidFill>
                <a:effectLst/>
                <a:latin typeface="+mn-lt"/>
                <a:ea typeface="+mn-ea"/>
                <a:cs typeface="+mn-cs"/>
              </a:rPr>
              <a:t>vital signs </a:t>
            </a:r>
            <a:r>
              <a:rPr lang="en-US" sz="1200" kern="1200" dirty="0" smtClean="0">
                <a:solidFill>
                  <a:schemeClr val="tx1"/>
                </a:solidFill>
                <a:effectLst/>
                <a:latin typeface="+mn-lt"/>
                <a:ea typeface="+mn-ea"/>
                <a:cs typeface="+mn-cs"/>
              </a:rPr>
              <a:t>and her or his response to pain-relieving therapies (narcotics, nitrates). Often the patient is placed on a cardiac monitor to determine if life-threatening dysrhythmias occur during an </a:t>
            </a:r>
            <a:r>
              <a:rPr lang="en-US" sz="1200" kern="1200" dirty="0" err="1" smtClean="0">
                <a:solidFill>
                  <a:schemeClr val="tx1"/>
                </a:solidFill>
                <a:effectLst/>
                <a:latin typeface="+mn-lt"/>
                <a:ea typeface="+mn-ea"/>
                <a:cs typeface="+mn-cs"/>
              </a:rPr>
              <a:t>anginal</a:t>
            </a:r>
            <a:r>
              <a:rPr lang="en-US" sz="1200" kern="1200" dirty="0" smtClean="0">
                <a:solidFill>
                  <a:schemeClr val="tx1"/>
                </a:solidFill>
                <a:effectLst/>
                <a:latin typeface="+mn-lt"/>
                <a:ea typeface="+mn-ea"/>
                <a:cs typeface="+mn-cs"/>
              </a:rPr>
              <a:t> episode, particularly if the angina may be a symptom that the patient is having an MI.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To </a:t>
            </a:r>
            <a:r>
              <a:rPr lang="en-US" sz="1200" b="1" kern="1200" dirty="0" smtClean="0">
                <a:solidFill>
                  <a:schemeClr val="tx1"/>
                </a:solidFill>
                <a:effectLst/>
                <a:latin typeface="+mn-lt"/>
                <a:ea typeface="+mn-ea"/>
                <a:cs typeface="+mn-cs"/>
              </a:rPr>
              <a:t>decrease oxygen demand</a:t>
            </a:r>
            <a:r>
              <a:rPr lang="en-US" sz="1200" kern="1200" dirty="0" smtClean="0">
                <a:solidFill>
                  <a:schemeClr val="tx1"/>
                </a:solidFill>
                <a:effectLst/>
                <a:latin typeface="+mn-lt"/>
                <a:ea typeface="+mn-ea"/>
                <a:cs typeface="+mn-cs"/>
              </a:rPr>
              <a:t>, encourage the patient to maintain </a:t>
            </a:r>
            <a:r>
              <a:rPr lang="en-US" sz="1200" kern="1200" dirty="0" err="1" smtClean="0">
                <a:solidFill>
                  <a:schemeClr val="tx1"/>
                </a:solidFill>
                <a:effectLst/>
                <a:latin typeface="+mn-lt"/>
                <a:ea typeface="+mn-ea"/>
                <a:cs typeface="+mn-cs"/>
              </a:rPr>
              <a:t>bedrest</a:t>
            </a:r>
            <a:r>
              <a:rPr lang="en-US" sz="1200" kern="1200" dirty="0" smtClean="0">
                <a:solidFill>
                  <a:schemeClr val="tx1"/>
                </a:solidFill>
                <a:effectLst/>
                <a:latin typeface="+mn-lt"/>
                <a:ea typeface="+mn-ea"/>
                <a:cs typeface="+mn-cs"/>
              </a:rPr>
              <a:t> until the pain subsides; even though </a:t>
            </a:r>
            <a:r>
              <a:rPr lang="en-US" sz="1200" kern="1200" dirty="0" err="1" smtClean="0">
                <a:solidFill>
                  <a:schemeClr val="tx1"/>
                </a:solidFill>
                <a:effectLst/>
                <a:latin typeface="+mn-lt"/>
                <a:ea typeface="+mn-ea"/>
                <a:cs typeface="+mn-cs"/>
              </a:rPr>
              <a:t>bedrest</a:t>
            </a:r>
            <a:r>
              <a:rPr lang="en-US" sz="1200" kern="1200" dirty="0" smtClean="0">
                <a:solidFill>
                  <a:schemeClr val="tx1"/>
                </a:solidFill>
                <a:effectLst/>
                <a:latin typeface="+mn-lt"/>
                <a:ea typeface="+mn-ea"/>
                <a:cs typeface="+mn-cs"/>
              </a:rPr>
              <a:t> is usually short term, a sheepskin, air mattress, foam pad, foot cradle, or heel pads can reduce the risk of skin breakdown and increase patient comfort. Encourage rest throughout the entire hospitalization.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Education</a:t>
            </a:r>
            <a:r>
              <a:rPr lang="en-US" sz="1200" kern="1200" dirty="0" smtClean="0">
                <a:solidFill>
                  <a:schemeClr val="tx1"/>
                </a:solidFill>
                <a:effectLst/>
                <a:latin typeface="+mn-lt"/>
                <a:ea typeface="+mn-ea"/>
                <a:cs typeface="+mn-cs"/>
              </a:rPr>
              <a:t>: With the patient and family, discuss the diagnosis, the activity and diet restrictions, and the medical treatment. Refer the patient to a smoking cessation program if appropriate. Numerous lifestyle changes may be needed. Cardiac rehabilitation is helpful in limiting risk factors and providing additional guidance, social support, and encouragement. Adequate education and support are essential if the patient is to adhere to the prescribed therapy and treatment plan.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6</a:t>
            </a:fld>
            <a:endParaRPr lang="en-US"/>
          </a:p>
        </p:txBody>
      </p:sp>
    </p:spTree>
    <p:extLst>
      <p:ext uri="{BB962C8B-B14F-4D97-AF65-F5344CB8AC3E}">
        <p14:creationId xmlns:p14="http://schemas.microsoft.com/office/powerpoint/2010/main" val="401123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b="1" dirty="0" smtClean="0"/>
              <a:t>Nitroglycerin</a:t>
            </a:r>
            <a:r>
              <a:rPr lang="en-US" b="1" baseline="0" dirty="0" smtClean="0"/>
              <a:t> – </a:t>
            </a:r>
            <a:r>
              <a:rPr lang="en-US" sz="1200" b="0" kern="1200" baseline="0" dirty="0" smtClean="0">
                <a:solidFill>
                  <a:schemeClr val="tx1"/>
                </a:solidFill>
                <a:effectLst/>
                <a:latin typeface="+mn-lt"/>
                <a:ea typeface="+mn-ea"/>
                <a:cs typeface="+mn-cs"/>
              </a:rPr>
              <a:t>patient’s</a:t>
            </a:r>
            <a:r>
              <a:rPr lang="en-US" sz="1200" kern="1200" dirty="0" smtClean="0">
                <a:solidFill>
                  <a:schemeClr val="tx1"/>
                </a:solidFill>
                <a:effectLst/>
                <a:latin typeface="+mn-lt"/>
                <a:ea typeface="+mn-ea"/>
                <a:cs typeface="+mn-cs"/>
              </a:rPr>
              <a:t> with persistent symptoms or electrocardiogram changes suggesting ongoing ischemia should also receive nitroglycerin (NTG)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Beta</a:t>
            </a:r>
            <a:r>
              <a:rPr lang="en-US" sz="1200" b="1" kern="1200" baseline="0" dirty="0" smtClean="0">
                <a:solidFill>
                  <a:schemeClr val="tx1"/>
                </a:solidFill>
                <a:effectLst/>
                <a:latin typeface="+mn-lt"/>
                <a:ea typeface="+mn-ea"/>
                <a:cs typeface="+mn-cs"/>
              </a:rPr>
              <a:t> Blockers and IV Heparin - </a:t>
            </a:r>
            <a:r>
              <a:rPr lang="en-US" sz="1200" kern="1200" dirty="0" smtClean="0">
                <a:solidFill>
                  <a:schemeClr val="tx1"/>
                </a:solidFill>
                <a:effectLst/>
                <a:latin typeface="+mn-lt"/>
                <a:ea typeface="+mn-ea"/>
                <a:cs typeface="+mn-cs"/>
              </a:rPr>
              <a:t>Beta blockers and IV heparin are indicated for patients with intermediate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high-risk unstable angina who do not have contraindications to these drugs</a:t>
            </a:r>
            <a:r>
              <a:rPr lang="en-US" sz="1200" kern="1200" baseline="0" dirty="0" smtClean="0">
                <a:solidFill>
                  <a:schemeClr val="tx1"/>
                </a:solidFill>
                <a:effectLst/>
                <a:latin typeface="+mn-lt"/>
                <a:ea typeface="+mn-ea"/>
                <a:cs typeface="+mn-cs"/>
              </a:rPr>
              <a:t> or have a health history that rules out thrombolytic therapy.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3.) </a:t>
            </a:r>
            <a:r>
              <a:rPr lang="en-US" sz="1200" b="1" kern="1200" baseline="0" dirty="0" smtClean="0">
                <a:solidFill>
                  <a:schemeClr val="tx1"/>
                </a:solidFill>
                <a:effectLst/>
                <a:latin typeface="+mn-lt"/>
                <a:ea typeface="+mn-ea"/>
                <a:cs typeface="+mn-cs"/>
              </a:rPr>
              <a:t>ICU/Cardiac Enzymes &amp; ECG- </a:t>
            </a:r>
            <a:r>
              <a:rPr lang="en-US" sz="1200" b="0" kern="1200" baseline="0" dirty="0" smtClean="0">
                <a:solidFill>
                  <a:schemeClr val="tx1"/>
                </a:solidFill>
                <a:effectLst/>
                <a:latin typeface="+mn-lt"/>
                <a:ea typeface="+mn-ea"/>
                <a:cs typeface="+mn-cs"/>
              </a:rPr>
              <a:t>people that are considered intermediate or high risk that have a persistent ischemia or instability of the heart should be admitted to the ICU or cardiac care environment. </a:t>
            </a:r>
            <a:r>
              <a:rPr lang="en-US" sz="1200" kern="1200" dirty="0" smtClean="0">
                <a:solidFill>
                  <a:schemeClr val="tx1"/>
                </a:solidFill>
                <a:effectLst/>
                <a:latin typeface="+mn-lt"/>
                <a:ea typeface="+mn-ea"/>
                <a:cs typeface="+mn-cs"/>
              </a:rPr>
              <a:t>All high-risk patients and many intermediate-risk patients should have serial cardiac enzymes and ECGs to exclude the possibility of acute MI. Low-risk patients can be further evaluated and managed as outpatients.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a:t>
            </a:r>
            <a:r>
              <a:rPr lang="en-US" sz="1200" b="1" i="0" kern="1200" dirty="0" smtClean="0">
                <a:solidFill>
                  <a:schemeClr val="tx1"/>
                </a:solidFill>
                <a:effectLst/>
                <a:latin typeface="+mn-lt"/>
                <a:ea typeface="+mn-ea"/>
                <a:cs typeface="+mn-cs"/>
              </a:rPr>
              <a:t>Cardiac</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Cath</a:t>
            </a:r>
            <a:r>
              <a:rPr lang="en-US" sz="1200" b="1" i="0" kern="1200" baseline="0" dirty="0" smtClean="0">
                <a:solidFill>
                  <a:schemeClr val="tx1"/>
                </a:solidFill>
                <a:effectLst/>
                <a:latin typeface="+mn-lt"/>
                <a:ea typeface="+mn-ea"/>
                <a:cs typeface="+mn-cs"/>
              </a:rPr>
              <a:t> and Revascularization- </a:t>
            </a:r>
            <a:r>
              <a:rPr lang="en-US" sz="1200" kern="1200" dirty="0" smtClean="0">
                <a:solidFill>
                  <a:schemeClr val="tx1"/>
                </a:solidFill>
                <a:effectLst/>
                <a:latin typeface="+mn-lt"/>
                <a:ea typeface="+mn-ea"/>
                <a:cs typeface="+mn-cs"/>
              </a:rPr>
              <a:t>recurrent symptoms may indicate a need for a more intensive medical regimen or triage to early cardiac catheterization and revascularization.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Reevaluation</a:t>
            </a:r>
            <a:r>
              <a:rPr lang="en-US" sz="1200" b="1" kern="1200" baseline="0" dirty="0" smtClean="0">
                <a:solidFill>
                  <a:schemeClr val="tx1"/>
                </a:solidFill>
                <a:effectLst/>
                <a:latin typeface="+mn-lt"/>
                <a:ea typeface="+mn-ea"/>
                <a:cs typeface="+mn-cs"/>
              </a:rPr>
              <a:t> of Symptoms- </a:t>
            </a:r>
            <a:r>
              <a:rPr lang="en-US" sz="1200" kern="1200" dirty="0" smtClean="0">
                <a:solidFill>
                  <a:schemeClr val="tx1"/>
                </a:solidFill>
                <a:effectLst/>
                <a:latin typeface="+mn-lt"/>
                <a:ea typeface="+mn-ea"/>
                <a:cs typeface="+mn-cs"/>
              </a:rPr>
              <a:t>if </a:t>
            </a:r>
            <a:r>
              <a:rPr lang="en-US" sz="1200" kern="1200" dirty="0" err="1" smtClean="0">
                <a:solidFill>
                  <a:schemeClr val="tx1"/>
                </a:solidFill>
                <a:effectLst/>
                <a:latin typeface="+mn-lt"/>
                <a:ea typeface="+mn-ea"/>
                <a:cs typeface="+mn-cs"/>
              </a:rPr>
              <a:t>anginal</a:t>
            </a:r>
            <a:r>
              <a:rPr lang="en-US" sz="1200" kern="1200" dirty="0" smtClean="0">
                <a:solidFill>
                  <a:schemeClr val="tx1"/>
                </a:solidFill>
                <a:effectLst/>
                <a:latin typeface="+mn-lt"/>
                <a:ea typeface="+mn-ea"/>
                <a:cs typeface="+mn-cs"/>
              </a:rPr>
              <a:t> symptoms persist for &gt;1 hour after aggressive medical therapy, which includes ASA, heparin, IV nitrates, and beta blockers, the patient should be reevaluated more comprehensively to be sure there are no unaddressed precipitating factors, reconsider the possibility of </a:t>
            </a:r>
            <a:r>
              <a:rPr lang="en-US" sz="1200" kern="1200" dirty="0" err="1" smtClean="0">
                <a:solidFill>
                  <a:schemeClr val="tx1"/>
                </a:solidFill>
                <a:effectLst/>
                <a:latin typeface="+mn-lt"/>
                <a:ea typeface="+mn-ea"/>
                <a:cs typeface="+mn-cs"/>
              </a:rPr>
              <a:t>noncoronary</a:t>
            </a:r>
            <a:r>
              <a:rPr lang="en-US" sz="1200" kern="1200" dirty="0" smtClean="0">
                <a:solidFill>
                  <a:schemeClr val="tx1"/>
                </a:solidFill>
                <a:effectLst/>
                <a:latin typeface="+mn-lt"/>
                <a:ea typeface="+mn-ea"/>
                <a:cs typeface="+mn-cs"/>
              </a:rPr>
              <a:t> diseases that may mimic unstable angina, and reaffirm that the most appropriate diagnosis remains unstable angina and not acute MI or other more serious illness.</a:t>
            </a:r>
          </a:p>
          <a:p>
            <a:endParaRPr lang="en-US" dirty="0"/>
          </a:p>
        </p:txBody>
      </p:sp>
      <p:sp>
        <p:nvSpPr>
          <p:cNvPr id="4" name="Slide Number Placeholder 3"/>
          <p:cNvSpPr>
            <a:spLocks noGrp="1"/>
          </p:cNvSpPr>
          <p:nvPr>
            <p:ph type="sldNum" sz="quarter" idx="10"/>
          </p:nvPr>
        </p:nvSpPr>
        <p:spPr/>
        <p:txBody>
          <a:bodyPr/>
          <a:lstStyle/>
          <a:p>
            <a:fld id="{572B6FBA-1E97-4E9A-9CA5-99E0C9EAADCD}" type="slidenum">
              <a:rPr lang="en-US" smtClean="0"/>
              <a:t>7</a:t>
            </a:fld>
            <a:endParaRPr lang="en-US"/>
          </a:p>
        </p:txBody>
      </p:sp>
    </p:spTree>
    <p:extLst>
      <p:ext uri="{BB962C8B-B14F-4D97-AF65-F5344CB8AC3E}">
        <p14:creationId xmlns:p14="http://schemas.microsoft.com/office/powerpoint/2010/main" val="195339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C08334A-2B9E-4E4C-8B3E-E5ED3E7339F1}" type="datetimeFigureOut">
              <a:rPr lang="en-US" smtClean="0"/>
              <a:t>3/26/2011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8334A-2B9E-4E4C-8B3E-E5ED3E7339F1}" type="datetimeFigureOut">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8334A-2B9E-4E4C-8B3E-E5ED3E7339F1}" type="datetimeFigureOut">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8334A-2B9E-4E4C-8B3E-E5ED3E7339F1}" type="datetimeFigureOut">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8259-62DD-4857-A824-A6F81A6F63B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08334A-2B9E-4E4C-8B3E-E5ED3E7339F1}" type="datetimeFigureOut">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C8259-62DD-4857-A824-A6F81A6F63B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08334A-2B9E-4E4C-8B3E-E5ED3E7339F1}" type="datetimeFigureOut">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8259-62DD-4857-A824-A6F81A6F63B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08334A-2B9E-4E4C-8B3E-E5ED3E7339F1}" type="datetimeFigureOut">
              <a:rPr lang="en-US" smtClean="0"/>
              <a:t>3/26/2011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8334A-2B9E-4E4C-8B3E-E5ED3E7339F1}" type="datetimeFigureOut">
              <a:rPr lang="en-US" smtClean="0"/>
              <a:t>3/26/2011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C8259-62DD-4857-A824-A6F81A6F63B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08334A-2B9E-4E4C-8B3E-E5ED3E7339F1}" type="datetimeFigureOut">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8334A-2B9E-4E4C-8B3E-E5ED3E7339F1}" type="datetimeFigureOut">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8259-62DD-4857-A824-A6F81A6F63B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8334A-2B9E-4E4C-8B3E-E5ED3E7339F1}" type="datetimeFigureOut">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C8259-62DD-4857-A824-A6F81A6F63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C08334A-2B9E-4E4C-8B3E-E5ED3E7339F1}" type="datetimeFigureOut">
              <a:rPr lang="en-US" smtClean="0"/>
              <a:t>3/26/2011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7EC8259-62DD-4857-A824-A6F81A6F63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youtu.be/RXuPBaKzm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nguiat Bk BT" pitchFamily="18" charset="0"/>
              </a:rPr>
              <a:t>Unstable Angina</a:t>
            </a:r>
            <a:endParaRPr lang="en-US" dirty="0">
              <a:latin typeface="Benguiat Bk BT" pitchFamily="18" charset="0"/>
            </a:endParaRPr>
          </a:p>
        </p:txBody>
      </p:sp>
      <p:sp>
        <p:nvSpPr>
          <p:cNvPr id="3" name="Subtitle 2"/>
          <p:cNvSpPr>
            <a:spLocks noGrp="1"/>
          </p:cNvSpPr>
          <p:nvPr>
            <p:ph idx="1"/>
          </p:nvPr>
        </p:nvSpPr>
        <p:spPr>
          <a:xfrm>
            <a:off x="1371600" y="5181600"/>
            <a:ext cx="7010400" cy="533400"/>
          </a:xfrm>
        </p:spPr>
        <p:txBody>
          <a:bodyPr>
            <a:normAutofit fontScale="85000" lnSpcReduction="10000"/>
          </a:bodyPr>
          <a:lstStyle/>
          <a:p>
            <a:r>
              <a:rPr lang="en-US" dirty="0" smtClean="0"/>
              <a:t>By: Adam Moon, Deb Wendt, Catherine Deters, </a:t>
            </a:r>
            <a:r>
              <a:rPr lang="en-US" dirty="0" err="1" smtClean="0"/>
              <a:t>Erinn</a:t>
            </a:r>
            <a:r>
              <a:rPr lang="en-US" dirty="0" smtClean="0"/>
              <a:t> </a:t>
            </a:r>
            <a:r>
              <a:rPr lang="en-US" dirty="0" err="1" smtClean="0"/>
              <a:t>Tye</a:t>
            </a:r>
            <a:r>
              <a:rPr lang="en-US" dirty="0" smtClean="0"/>
              <a:t>, and Kathleen Helton</a:t>
            </a:r>
            <a:endParaRPr lang="en-US" dirty="0"/>
          </a:p>
        </p:txBody>
      </p:sp>
      <p:pic>
        <p:nvPicPr>
          <p:cNvPr id="1026" name="Picture 2" descr="C:\Documents and Settings\Ryan\Local Settings\Temporary Internet Files\Content.IE5\3UEKX732\MM90023473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Ryan\Local Settings\Temporary Internet Files\Content.IE5\5EDVM0XU\MM90017398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15107" y="3009900"/>
            <a:ext cx="2895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2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latin typeface="Benguiat Bk BT" pitchFamily="18" charset="0"/>
              </a:rPr>
              <a:t>BACKGROUND AND </a:t>
            </a:r>
            <a:r>
              <a:rPr lang="en-US" dirty="0" err="1" smtClean="0">
                <a:latin typeface="Benguiat Bk BT" pitchFamily="18" charset="0"/>
              </a:rPr>
              <a:t>dEFINITION</a:t>
            </a:r>
            <a:endParaRPr lang="en-US" dirty="0">
              <a:latin typeface="Benguiat Bk BT" pitchFamily="18" charset="0"/>
            </a:endParaRPr>
          </a:p>
        </p:txBody>
      </p:sp>
      <p:sp>
        <p:nvSpPr>
          <p:cNvPr id="3" name="Content Placeholder 2"/>
          <p:cNvSpPr>
            <a:spLocks noGrp="1"/>
          </p:cNvSpPr>
          <p:nvPr>
            <p:ph idx="1"/>
          </p:nvPr>
        </p:nvSpPr>
        <p:spPr/>
        <p:txBody>
          <a:bodyPr>
            <a:normAutofit/>
          </a:bodyPr>
          <a:lstStyle/>
          <a:p>
            <a:pPr marL="285750" indent="-285750" algn="ctr"/>
            <a:r>
              <a:rPr lang="en-US" sz="3200" dirty="0" smtClean="0"/>
              <a:t>Traditional Term</a:t>
            </a:r>
          </a:p>
          <a:p>
            <a:pPr marL="285750" indent="-285750" algn="ctr"/>
            <a:r>
              <a:rPr lang="en-US" sz="3200" dirty="0" err="1" smtClean="0"/>
              <a:t>Preinfarcation</a:t>
            </a:r>
            <a:r>
              <a:rPr lang="en-US" sz="3200" dirty="0" smtClean="0"/>
              <a:t> Angina (old term)</a:t>
            </a:r>
          </a:p>
          <a:p>
            <a:pPr marL="285750" indent="-285750" algn="ctr"/>
            <a:r>
              <a:rPr lang="en-US" sz="3200" dirty="0" smtClean="0"/>
              <a:t>Categorizing Unstable Angina</a:t>
            </a:r>
            <a:endParaRPr lang="en-US" sz="3200" dirty="0"/>
          </a:p>
        </p:txBody>
      </p:sp>
    </p:spTree>
    <p:extLst>
      <p:ext uri="{BB962C8B-B14F-4D97-AF65-F5344CB8AC3E}">
        <p14:creationId xmlns:p14="http://schemas.microsoft.com/office/powerpoint/2010/main" val="3549201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nguiat Bk BT" pitchFamily="18" charset="0"/>
              </a:rPr>
              <a:t>Case Study</a:t>
            </a:r>
            <a:endParaRPr lang="en-US" dirty="0">
              <a:latin typeface="Benguiat Bk BT"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0"/>
            <a:ext cx="3124200"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374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7800"/>
            <a:ext cx="6400800" cy="685800"/>
          </a:xfrm>
        </p:spPr>
        <p:txBody>
          <a:bodyPr>
            <a:normAutofit fontScale="90000"/>
          </a:bodyPr>
          <a:lstStyle/>
          <a:p>
            <a:r>
              <a:rPr lang="en-US" dirty="0" smtClean="0">
                <a:latin typeface="Benguiat Bk BT" pitchFamily="18" charset="0"/>
              </a:rPr>
              <a:t>Common signs &amp; Symptoms</a:t>
            </a:r>
            <a:endParaRPr lang="en-US" dirty="0">
              <a:latin typeface="Benguiat Bk BT" pitchFamily="18" charset="0"/>
            </a:endParaRPr>
          </a:p>
        </p:txBody>
      </p:sp>
      <p:sp>
        <p:nvSpPr>
          <p:cNvPr id="5" name="TextBox 4"/>
          <p:cNvSpPr txBox="1"/>
          <p:nvPr/>
        </p:nvSpPr>
        <p:spPr>
          <a:xfrm>
            <a:off x="4191000" y="2691157"/>
            <a:ext cx="4038600" cy="2246769"/>
          </a:xfrm>
          <a:prstGeom prst="rect">
            <a:avLst/>
          </a:prstGeom>
          <a:noFill/>
        </p:spPr>
        <p:txBody>
          <a:bodyPr wrap="square" rtlCol="0">
            <a:spAutoFit/>
          </a:bodyPr>
          <a:lstStyle/>
          <a:p>
            <a:pPr marL="342900" indent="-342900">
              <a:buFont typeface="Wingdings" pitchFamily="2" charset="2"/>
              <a:buChar char="v"/>
            </a:pPr>
            <a:r>
              <a:rPr lang="en-US" sz="2000" dirty="0" smtClean="0">
                <a:latin typeface="Times New Roman" pitchFamily="18" charset="0"/>
                <a:cs typeface="Times New Roman" pitchFamily="18" charset="0"/>
              </a:rPr>
              <a:t>Fatigue</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Anxiety</a:t>
            </a:r>
          </a:p>
          <a:p>
            <a:pPr marL="342900" indent="-342900">
              <a:buFont typeface="Wingdings" pitchFamily="2" charset="2"/>
              <a:buChar char="v"/>
            </a:pPr>
            <a:endParaRPr lang="en-US" sz="2000" dirty="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Occurs at rest or during exertion</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Chest Pain</a:t>
            </a:r>
          </a:p>
        </p:txBody>
      </p:sp>
      <p:sp>
        <p:nvSpPr>
          <p:cNvPr id="7" name="TextBox 6"/>
          <p:cNvSpPr txBox="1"/>
          <p:nvPr/>
        </p:nvSpPr>
        <p:spPr>
          <a:xfrm>
            <a:off x="1524000" y="2691157"/>
            <a:ext cx="3581400" cy="3139321"/>
          </a:xfrm>
          <a:prstGeom prst="rect">
            <a:avLst/>
          </a:prstGeom>
          <a:noFill/>
        </p:spPr>
        <p:txBody>
          <a:bodyPr wrap="square" rtlCol="0">
            <a:spAutoFit/>
          </a:bodyPr>
          <a:lstStyle/>
          <a:p>
            <a:pPr marL="342900" indent="-342900">
              <a:buFont typeface="Wingdings" pitchFamily="2" charset="2"/>
              <a:buChar char="v"/>
            </a:pPr>
            <a:r>
              <a:rPr lang="en-US" sz="2000" dirty="0" smtClean="0">
                <a:latin typeface="Times New Roman" pitchFamily="18" charset="0"/>
                <a:cs typeface="Times New Roman" pitchFamily="18" charset="0"/>
              </a:rPr>
              <a:t>Dyspnea</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Diaphoresis</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Pallor</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Grayness</a:t>
            </a:r>
          </a:p>
          <a:p>
            <a:pPr marL="342900" indent="-342900">
              <a:buFont typeface="Wingdings" pitchFamily="2" charset="2"/>
              <a:buChar char="v"/>
            </a:pPr>
            <a:endParaRPr lang="en-US" sz="2000" dirty="0" smtClean="0">
              <a:latin typeface="Times New Roman" pitchFamily="18" charset="0"/>
              <a:cs typeface="Times New Roman" pitchFamily="18" charset="0"/>
            </a:endParaRPr>
          </a:p>
          <a:p>
            <a:pPr marL="342900" indent="-342900">
              <a:buFont typeface="Wingdings" pitchFamily="2" charset="2"/>
              <a:buChar char="v"/>
            </a:pPr>
            <a:r>
              <a:rPr lang="en-US" sz="2000" dirty="0" smtClean="0">
                <a:latin typeface="Times New Roman" pitchFamily="18" charset="0"/>
                <a:cs typeface="Times New Roman" pitchFamily="18" charset="0"/>
              </a:rPr>
              <a:t>Nausea</a:t>
            </a:r>
          </a:p>
          <a:p>
            <a:pPr marL="285750" indent="-285750">
              <a:buFont typeface="Wingdings" pitchFamily="2" charset="2"/>
              <a:buChar char="v"/>
            </a:pPr>
            <a:endParaRPr lang="en-US" dirty="0"/>
          </a:p>
        </p:txBody>
      </p:sp>
    </p:spTree>
    <p:extLst>
      <p:ext uri="{BB962C8B-B14F-4D97-AF65-F5344CB8AC3E}">
        <p14:creationId xmlns:p14="http://schemas.microsoft.com/office/powerpoint/2010/main" val="3513948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nguiat Bk BT" pitchFamily="18" charset="0"/>
              </a:rPr>
              <a:t>Nursing Assessment</a:t>
            </a:r>
            <a:endParaRPr lang="en-US" dirty="0">
              <a:latin typeface="Benguiat Bk BT" pitchFamily="18" charset="0"/>
            </a:endParaRPr>
          </a:p>
        </p:txBody>
      </p:sp>
      <p:sp>
        <p:nvSpPr>
          <p:cNvPr id="3" name="Content Placeholder 2"/>
          <p:cNvSpPr>
            <a:spLocks noGrp="1"/>
          </p:cNvSpPr>
          <p:nvPr>
            <p:ph idx="1"/>
          </p:nvPr>
        </p:nvSpPr>
        <p:spPr>
          <a:xfrm>
            <a:off x="533400" y="2438400"/>
            <a:ext cx="8077200" cy="3048001"/>
          </a:xfrm>
        </p:spPr>
        <p:txBody>
          <a:bodyPr>
            <a:noAutofit/>
          </a:bodyPr>
          <a:lstStyle/>
          <a:p>
            <a:pPr algn="ctr"/>
            <a:r>
              <a:rPr lang="en-US" sz="2000" dirty="0" smtClean="0">
                <a:latin typeface="Times New Roman" pitchFamily="18" charset="0"/>
                <a:cs typeface="Times New Roman" pitchFamily="18" charset="0"/>
              </a:rPr>
              <a:t>Tachycardia</a:t>
            </a:r>
          </a:p>
          <a:p>
            <a:pPr algn="ctr"/>
            <a:r>
              <a:rPr lang="en-US" sz="2000" dirty="0" smtClean="0">
                <a:latin typeface="Times New Roman" pitchFamily="18" charset="0"/>
                <a:cs typeface="Times New Roman" pitchFamily="18" charset="0"/>
              </a:rPr>
              <a:t>S3 Gallop</a:t>
            </a:r>
          </a:p>
          <a:p>
            <a:pPr algn="ctr"/>
            <a:r>
              <a:rPr lang="en-US" sz="2000" dirty="0" smtClean="0">
                <a:latin typeface="Times New Roman" pitchFamily="18" charset="0"/>
                <a:cs typeface="Times New Roman" pitchFamily="18" charset="0"/>
              </a:rPr>
              <a:t>Pulmonary Congestion</a:t>
            </a:r>
          </a:p>
          <a:p>
            <a:pPr algn="ctr"/>
            <a:r>
              <a:rPr lang="en-US" sz="2000" dirty="0" smtClean="0">
                <a:latin typeface="Times New Roman" pitchFamily="18" charset="0"/>
                <a:cs typeface="Times New Roman" pitchFamily="18" charset="0"/>
              </a:rPr>
              <a:t>T wave inversion during chest pain (will subside with pain management)</a:t>
            </a:r>
          </a:p>
          <a:p>
            <a:pPr algn="ctr"/>
            <a:r>
              <a:rPr lang="en-US" sz="2000" dirty="0" smtClean="0">
                <a:latin typeface="Times New Roman" pitchFamily="18" charset="0"/>
                <a:cs typeface="Times New Roman" pitchFamily="18" charset="0"/>
              </a:rPr>
              <a:t>Labs: Troponin, CPKNB, LDH remain normal</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1657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nguiat Bk BT" pitchFamily="18" charset="0"/>
              </a:rPr>
              <a:t>Nursing Intervention</a:t>
            </a:r>
            <a:endParaRPr lang="en-US" dirty="0">
              <a:latin typeface="Benguiat Bk BT" pitchFamily="18" charset="0"/>
            </a:endParaRPr>
          </a:p>
        </p:txBody>
      </p:sp>
      <p:sp>
        <p:nvSpPr>
          <p:cNvPr id="3" name="Content Placeholder 2"/>
          <p:cNvSpPr>
            <a:spLocks noGrp="1"/>
          </p:cNvSpPr>
          <p:nvPr>
            <p:ph idx="1"/>
          </p:nvPr>
        </p:nvSpPr>
        <p:spPr/>
        <p:txBody>
          <a:bodyPr>
            <a:normAutofit/>
          </a:bodyPr>
          <a:lstStyle/>
          <a:p>
            <a:pPr algn="ctr"/>
            <a:r>
              <a:rPr lang="en-US" sz="2000" dirty="0" smtClean="0">
                <a:latin typeface="Times New Roman" pitchFamily="18" charset="0"/>
                <a:cs typeface="Times New Roman" pitchFamily="18" charset="0"/>
              </a:rPr>
              <a:t>Manage Pain</a:t>
            </a: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Maintain Oxygen as Ordered</a:t>
            </a:r>
          </a:p>
          <a:p>
            <a:pPr algn="ctr"/>
            <a:r>
              <a:rPr lang="en-US" sz="2000" dirty="0" smtClean="0">
                <a:latin typeface="Times New Roman" pitchFamily="18" charset="0"/>
                <a:cs typeface="Times New Roman" pitchFamily="18" charset="0"/>
              </a:rPr>
              <a:t>Monitor Vitals </a:t>
            </a:r>
          </a:p>
          <a:p>
            <a:pPr algn="ctr"/>
            <a:r>
              <a:rPr lang="en-US" sz="2000" dirty="0" smtClean="0">
                <a:latin typeface="Times New Roman" pitchFamily="18" charset="0"/>
                <a:cs typeface="Times New Roman" pitchFamily="18" charset="0"/>
              </a:rPr>
              <a:t>Decrease Oxygen Demand</a:t>
            </a:r>
          </a:p>
          <a:p>
            <a:pPr algn="ctr"/>
            <a:r>
              <a:rPr lang="en-US" sz="2000" dirty="0" smtClean="0">
                <a:latin typeface="Times New Roman" pitchFamily="18" charset="0"/>
                <a:cs typeface="Times New Roman" pitchFamily="18" charset="0"/>
              </a:rPr>
              <a:t>Education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8192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nguiat Bk BT" pitchFamily="18" charset="0"/>
              </a:rPr>
              <a:t>BASIC TREATMENT</a:t>
            </a:r>
            <a:endParaRPr lang="en-US" dirty="0">
              <a:latin typeface="Benguiat Bk BT" pitchFamily="18" charset="0"/>
            </a:endParaRPr>
          </a:p>
        </p:txBody>
      </p:sp>
      <p:sp>
        <p:nvSpPr>
          <p:cNvPr id="3" name="Content Placeholder 2"/>
          <p:cNvSpPr>
            <a:spLocks noGrp="1"/>
          </p:cNvSpPr>
          <p:nvPr>
            <p:ph idx="1"/>
          </p:nvPr>
        </p:nvSpPr>
        <p:spPr/>
        <p:txBody>
          <a:bodyPr>
            <a:noAutofit/>
          </a:bodyPr>
          <a:lstStyle/>
          <a:p>
            <a:pPr marL="285750" indent="-285750" algn="ctr"/>
            <a:r>
              <a:rPr lang="en-US" sz="2000" dirty="0" smtClean="0">
                <a:latin typeface="Times New Roman" pitchFamily="18" charset="0"/>
                <a:cs typeface="Times New Roman" pitchFamily="18" charset="0"/>
              </a:rPr>
              <a:t>Nitroglycerin (NTG)</a:t>
            </a:r>
          </a:p>
          <a:p>
            <a:pPr marL="285750" indent="-285750" algn="ctr"/>
            <a:r>
              <a:rPr lang="en-US" sz="2000" dirty="0" smtClean="0">
                <a:latin typeface="Times New Roman" pitchFamily="18" charset="0"/>
                <a:cs typeface="Times New Roman" pitchFamily="18" charset="0"/>
              </a:rPr>
              <a:t>Beta Blockers and IV Heparin</a:t>
            </a:r>
          </a:p>
          <a:p>
            <a:pPr marL="285750" indent="-285750" algn="ctr"/>
            <a:r>
              <a:rPr lang="en-US" sz="2000" dirty="0" smtClean="0">
                <a:latin typeface="Times New Roman" pitchFamily="18" charset="0"/>
                <a:cs typeface="Times New Roman" pitchFamily="18" charset="0"/>
              </a:rPr>
              <a:t>ICU</a:t>
            </a:r>
          </a:p>
          <a:p>
            <a:pPr marL="285750" indent="-285750" algn="ctr"/>
            <a:r>
              <a:rPr lang="en-US" sz="2000" dirty="0" smtClean="0">
                <a:latin typeface="Times New Roman" pitchFamily="18" charset="0"/>
                <a:cs typeface="Times New Roman" pitchFamily="18" charset="0"/>
              </a:rPr>
              <a:t>Serial Cardiac Enzyme Tests and ECG’s</a:t>
            </a:r>
          </a:p>
          <a:p>
            <a:pPr marL="285750" indent="-285750" algn="ctr"/>
            <a:r>
              <a:rPr lang="en-US" sz="2000" dirty="0" smtClean="0">
                <a:latin typeface="Times New Roman" pitchFamily="18" charset="0"/>
                <a:cs typeface="Times New Roman" pitchFamily="18" charset="0"/>
              </a:rPr>
              <a:t>Cardiac Catheterization and Revascularization</a:t>
            </a:r>
          </a:p>
          <a:p>
            <a:pPr marL="285750" indent="-285750" algn="ctr"/>
            <a:r>
              <a:rPr lang="en-US" sz="2000" dirty="0" smtClean="0">
                <a:latin typeface="Times New Roman" pitchFamily="18" charset="0"/>
                <a:cs typeface="Times New Roman" pitchFamily="18" charset="0"/>
              </a:rPr>
              <a:t>Reevaluation of Symptoms</a:t>
            </a:r>
          </a:p>
          <a:p>
            <a:pPr marL="285750" indent="-285750" algn="ctr"/>
            <a:endParaRPr lang="en-US" sz="2000" dirty="0" smtClean="0">
              <a:latin typeface="Times New Roman" pitchFamily="18" charset="0"/>
              <a:cs typeface="Times New Roman" pitchFamily="18" charset="0"/>
            </a:endParaRPr>
          </a:p>
          <a:p>
            <a:pPr marL="285750" indent="-285750"/>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6703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nguiat Bk BT" pitchFamily="18" charset="0"/>
              </a:rPr>
              <a:t>Angina video</a:t>
            </a:r>
            <a:endParaRPr lang="en-US" dirty="0">
              <a:latin typeface="Benguiat Bk BT" pitchFamily="18" charset="0"/>
            </a:endParaRPr>
          </a:p>
        </p:txBody>
      </p:sp>
      <p:sp>
        <p:nvSpPr>
          <p:cNvPr id="4" name="Rectangle 3"/>
          <p:cNvSpPr/>
          <p:nvPr/>
        </p:nvSpPr>
        <p:spPr>
          <a:xfrm>
            <a:off x="2819400" y="3296297"/>
            <a:ext cx="3429000" cy="369332"/>
          </a:xfrm>
          <a:prstGeom prst="rect">
            <a:avLst/>
          </a:prstGeom>
        </p:spPr>
        <p:txBody>
          <a:bodyPr wrap="square">
            <a:spAutoFit/>
          </a:bodyPr>
          <a:lstStyle/>
          <a:p>
            <a:r>
              <a:rPr lang="en-US" dirty="0" smtClean="0">
                <a:hlinkClick r:id="rId2"/>
              </a:rPr>
              <a:t>http://youtu.be/RXuPBaKzmfM</a:t>
            </a:r>
            <a:endParaRPr lang="en-US" dirty="0"/>
          </a:p>
        </p:txBody>
      </p:sp>
    </p:spTree>
    <p:extLst>
      <p:ext uri="{BB962C8B-B14F-4D97-AF65-F5344CB8AC3E}">
        <p14:creationId xmlns:p14="http://schemas.microsoft.com/office/powerpoint/2010/main" val="3197074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1472</TotalTime>
  <Words>1026</Words>
  <Application>Microsoft Office PowerPoint</Application>
  <PresentationFormat>On-screen Show (4:3)</PresentationFormat>
  <Paragraphs>78</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Unstable Angina</vt:lpstr>
      <vt:lpstr>BACKGROUND AND dEFINITION</vt:lpstr>
      <vt:lpstr>Case Study</vt:lpstr>
      <vt:lpstr>Common signs &amp; Symptoms</vt:lpstr>
      <vt:lpstr>Nursing Assessment</vt:lpstr>
      <vt:lpstr>Nursing Intervention</vt:lpstr>
      <vt:lpstr>BASIC TREATMENT</vt:lpstr>
      <vt:lpstr>Angina video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Ryan</cp:lastModifiedBy>
  <cp:revision>25</cp:revision>
  <dcterms:created xsi:type="dcterms:W3CDTF">2011-03-26T19:20:26Z</dcterms:created>
  <dcterms:modified xsi:type="dcterms:W3CDTF">2011-03-27T19:52:36Z</dcterms:modified>
</cp:coreProperties>
</file>