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1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6131D6-C6A6-4546-9BAD-47A49B6676DB}" type="datetimeFigureOut">
              <a:rPr lang="en-US" smtClean="0"/>
              <a:t>10/11/2011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F85B5D-5D5A-4D40-A75E-FB50A3D23B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510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85B5D-5D5A-4D40-A75E-FB50A3D23B5A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85B5D-5D5A-4D40-A75E-FB50A3D23B5A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85B5D-5D5A-4D40-A75E-FB50A3D23B5A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85B5D-5D5A-4D40-A75E-FB50A3D23B5A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85B5D-5D5A-4D40-A75E-FB50A3D23B5A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85B5D-5D5A-4D40-A75E-FB50A3D23B5A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85B5D-5D5A-4D40-A75E-FB50A3D23B5A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85B5D-5D5A-4D40-A75E-FB50A3D23B5A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85B5D-5D5A-4D40-A75E-FB50A3D23B5A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9490-F217-4D67-B758-4DFC14BC0C47}" type="datetimeFigureOut">
              <a:rPr lang="en-US" smtClean="0"/>
              <a:t>10/11/2011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09E5C-99EB-43BA-9EE8-D13F6B694BA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9490-F217-4D67-B758-4DFC14BC0C47}" type="datetimeFigureOut">
              <a:rPr lang="en-US" smtClean="0"/>
              <a:t>10/11/2011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09E5C-99EB-43BA-9EE8-D13F6B694B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9490-F217-4D67-B758-4DFC14BC0C47}" type="datetimeFigureOut">
              <a:rPr lang="en-US" smtClean="0"/>
              <a:t>10/11/2011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09E5C-99EB-43BA-9EE8-D13F6B694B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9490-F217-4D67-B758-4DFC14BC0C47}" type="datetimeFigureOut">
              <a:rPr lang="en-US" smtClean="0"/>
              <a:t>10/11/2011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09E5C-99EB-43BA-9EE8-D13F6B694B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9490-F217-4D67-B758-4DFC14BC0C47}" type="datetimeFigureOut">
              <a:rPr lang="en-US" smtClean="0"/>
              <a:t>10/11/2011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FF409E5C-99EB-43BA-9EE8-D13F6B694BA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9490-F217-4D67-B758-4DFC14BC0C47}" type="datetimeFigureOut">
              <a:rPr lang="en-US" smtClean="0"/>
              <a:t>10/11/2011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09E5C-99EB-43BA-9EE8-D13F6B694B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9490-F217-4D67-B758-4DFC14BC0C47}" type="datetimeFigureOut">
              <a:rPr lang="en-US" smtClean="0"/>
              <a:t>10/11/2011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09E5C-99EB-43BA-9EE8-D13F6B694B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9490-F217-4D67-B758-4DFC14BC0C47}" type="datetimeFigureOut">
              <a:rPr lang="en-US" smtClean="0"/>
              <a:t>10/11/2011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09E5C-99EB-43BA-9EE8-D13F6B694B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9490-F217-4D67-B758-4DFC14BC0C47}" type="datetimeFigureOut">
              <a:rPr lang="en-US" smtClean="0"/>
              <a:t>10/11/2011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09E5C-99EB-43BA-9EE8-D13F6B694B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9490-F217-4D67-B758-4DFC14BC0C47}" type="datetimeFigureOut">
              <a:rPr lang="en-US" smtClean="0"/>
              <a:t>10/11/2011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09E5C-99EB-43BA-9EE8-D13F6B694B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9490-F217-4D67-B758-4DFC14BC0C47}" type="datetimeFigureOut">
              <a:rPr lang="en-US" smtClean="0"/>
              <a:t>10/11/2011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09E5C-99EB-43BA-9EE8-D13F6B694B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6759490-F217-4D67-B758-4DFC14BC0C47}" type="datetimeFigureOut">
              <a:rPr lang="en-US" smtClean="0"/>
              <a:t>10/11/2011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F409E5C-99EB-43BA-9EE8-D13F6B694BA1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pch.org/DiseaseHealthInfo/HealthLibrary/cardiac/truncus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Truncus</a:t>
            </a:r>
            <a:r>
              <a:rPr lang="en-US" dirty="0" smtClean="0"/>
              <a:t> </a:t>
            </a:r>
            <a:r>
              <a:rPr lang="en-US" dirty="0" err="1" smtClean="0"/>
              <a:t>Arteriosus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Leslie Williams, Katie Woods, and </a:t>
            </a:r>
            <a:r>
              <a:rPr lang="en-US" dirty="0" err="1" smtClean="0"/>
              <a:t>Aaka</a:t>
            </a:r>
            <a:r>
              <a:rPr lang="en-US" dirty="0" smtClean="0"/>
              <a:t> </a:t>
            </a:r>
            <a:r>
              <a:rPr lang="en-US" dirty="0" err="1" smtClean="0"/>
              <a:t>Surti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Diagnostic Test 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X-ray</a:t>
            </a:r>
          </a:p>
          <a:p>
            <a:pPr lvl="1"/>
            <a:r>
              <a:rPr lang="en-US" dirty="0" smtClean="0"/>
              <a:t>Shows size of heart</a:t>
            </a:r>
          </a:p>
          <a:p>
            <a:pPr lvl="1"/>
            <a:r>
              <a:rPr lang="en-US" dirty="0" smtClean="0"/>
              <a:t>Abnormalities in lungs</a:t>
            </a:r>
          </a:p>
          <a:p>
            <a:pPr lvl="1"/>
            <a:r>
              <a:rPr lang="en-US" dirty="0" smtClean="0"/>
              <a:t>Excess fluid in lungs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7940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Child’s age, overall health, and medical history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Extent of the condition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Child’s tolerance for specific medications, procedures, or therapies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Expectations for the course of the condition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Opinion or preference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571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Medications:</a:t>
            </a:r>
          </a:p>
          <a:p>
            <a:pPr marL="1200150" lvl="2" indent="-342900">
              <a:buFont typeface="Courier New" pitchFamily="49" charset="0"/>
              <a:buChar char="o"/>
            </a:pPr>
            <a:r>
              <a:rPr lang="en-US" dirty="0" smtClean="0"/>
              <a:t>Digoxin</a:t>
            </a:r>
          </a:p>
          <a:p>
            <a:pPr marL="1200150" lvl="2" indent="-342900">
              <a:buFont typeface="Courier New" pitchFamily="49" charset="0"/>
              <a:buChar char="o"/>
            </a:pPr>
            <a:r>
              <a:rPr lang="en-US" dirty="0" smtClean="0"/>
              <a:t>Diuretics</a:t>
            </a:r>
          </a:p>
          <a:p>
            <a:pPr marL="1200150" lvl="2" indent="-342900">
              <a:buFont typeface="Courier New" pitchFamily="49" charset="0"/>
              <a:buChar char="o"/>
            </a:pPr>
            <a:r>
              <a:rPr lang="en-US" dirty="0" smtClean="0"/>
              <a:t>ACE inhibitors</a:t>
            </a:r>
          </a:p>
          <a:p>
            <a:pPr marL="514350" indent="-457200"/>
            <a:r>
              <a:rPr lang="en-US" dirty="0" smtClean="0"/>
              <a:t>Adequate nutrition:</a:t>
            </a:r>
          </a:p>
          <a:p>
            <a:pPr lvl="2">
              <a:buFont typeface="Courier New" pitchFamily="49" charset="0"/>
              <a:buChar char="o"/>
            </a:pPr>
            <a:r>
              <a:rPr lang="en-US" dirty="0" smtClean="0"/>
              <a:t>High-calorie formula or breast milk</a:t>
            </a:r>
          </a:p>
          <a:p>
            <a:pPr lvl="2">
              <a:buFont typeface="Courier New" pitchFamily="49" charset="0"/>
              <a:buChar char="o"/>
            </a:pPr>
            <a:r>
              <a:rPr lang="en-US" dirty="0" smtClean="0"/>
              <a:t>Supplemental tube feedings</a:t>
            </a:r>
            <a:endParaRPr lang="en-US" dirty="0"/>
          </a:p>
          <a:p>
            <a:pPr marL="914400" lvl="2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89931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Surgical Repair</a:t>
            </a:r>
          </a:p>
          <a:p>
            <a:pPr lvl="1"/>
            <a:r>
              <a:rPr lang="en-US" dirty="0" smtClean="0"/>
              <a:t>Performed after infant is 2 years old but before the blood vessels in the lungs are overwhelmed by extra blood flow and become diseased.</a:t>
            </a:r>
          </a:p>
          <a:p>
            <a:pPr lvl="1"/>
            <a:r>
              <a:rPr lang="en-US" dirty="0" smtClean="0"/>
              <a:t>Pulmonary arteries are detached from common artery (</a:t>
            </a:r>
            <a:r>
              <a:rPr lang="en-US" dirty="0" err="1" smtClean="0"/>
              <a:t>truncus</a:t>
            </a:r>
            <a:r>
              <a:rPr lang="en-US" dirty="0" smtClean="0"/>
              <a:t> </a:t>
            </a:r>
            <a:r>
              <a:rPr lang="en-US" dirty="0" err="1" smtClean="0"/>
              <a:t>arteriosus</a:t>
            </a:r>
            <a:r>
              <a:rPr lang="en-US" dirty="0" smtClean="0"/>
              <a:t>) and connected to the right ventricle using a homograft ( section of pulmonary artery with its valves intact from a tissue donor)</a:t>
            </a:r>
          </a:p>
          <a:p>
            <a:pPr lvl="1"/>
            <a:r>
              <a:rPr lang="en-US" dirty="0" smtClean="0"/>
              <a:t>Ventricular </a:t>
            </a:r>
            <a:r>
              <a:rPr lang="en-US" dirty="0" err="1" smtClean="0"/>
              <a:t>septal</a:t>
            </a:r>
            <a:r>
              <a:rPr lang="en-US" dirty="0" smtClean="0"/>
              <a:t> defect is closed with a patch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699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Nursing Interventions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Assess the surgical wound</a:t>
            </a:r>
          </a:p>
          <a:p>
            <a:r>
              <a:rPr lang="en-US" dirty="0" smtClean="0"/>
              <a:t>Assess vital signs</a:t>
            </a:r>
          </a:p>
          <a:p>
            <a:r>
              <a:rPr lang="en-US" dirty="0" smtClean="0"/>
              <a:t>Assess arterial line/IV sites</a:t>
            </a:r>
          </a:p>
          <a:p>
            <a:r>
              <a:rPr lang="en-US" dirty="0" smtClean="0"/>
              <a:t>Assess placement of/ place NG tube</a:t>
            </a:r>
          </a:p>
          <a:p>
            <a:r>
              <a:rPr lang="en-US" dirty="0" smtClean="0"/>
              <a:t>Assess I&amp;O</a:t>
            </a:r>
          </a:p>
          <a:p>
            <a:r>
              <a:rPr lang="en-US" dirty="0" smtClean="0"/>
              <a:t>Assess chest tube &amp; drainage</a:t>
            </a:r>
          </a:p>
          <a:p>
            <a:r>
              <a:rPr lang="en-US" dirty="0" smtClean="0"/>
              <a:t>Assess pain consistently and frequently</a:t>
            </a:r>
          </a:p>
          <a:p>
            <a:r>
              <a:rPr lang="en-US" dirty="0" smtClean="0"/>
              <a:t>Provide prescribed pharmacological relief</a:t>
            </a:r>
          </a:p>
          <a:p>
            <a:r>
              <a:rPr lang="en-US" dirty="0" err="1" smtClean="0"/>
              <a:t>Referal</a:t>
            </a:r>
            <a:r>
              <a:rPr lang="en-US" dirty="0" smtClean="0"/>
              <a:t> to child life for distraction/entertainment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659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400" dirty="0"/>
              <a:t>Heart Point. (1997, November). </a:t>
            </a:r>
            <a:r>
              <a:rPr lang="en-US" sz="2400" i="1" dirty="0" err="1"/>
              <a:t>Truncus</a:t>
            </a:r>
            <a:r>
              <a:rPr lang="en-US" sz="2400" i="1" dirty="0"/>
              <a:t> </a:t>
            </a:r>
            <a:r>
              <a:rPr lang="en-US" sz="2400" i="1" dirty="0" err="1"/>
              <a:t>Arteriosus</a:t>
            </a:r>
            <a:r>
              <a:rPr lang="en-US" sz="2400" dirty="0"/>
              <a:t>. Retrieved October 9, 2011, from Heart Point: http://</a:t>
            </a:r>
            <a:r>
              <a:rPr lang="en-US" sz="2400" dirty="0" smtClean="0"/>
              <a:t>heartpoint.com/congtruncus.html</a:t>
            </a:r>
          </a:p>
          <a:p>
            <a:r>
              <a:rPr lang="en-US" sz="2400" dirty="0" smtClean="0"/>
              <a:t>Ricci, S., Kyle, T. (2009). Maternity and Pediatric Nursing. Philadelphia, PA: Lippincott, Williams &amp; Williams.</a:t>
            </a:r>
          </a:p>
          <a:p>
            <a:r>
              <a:rPr lang="en-US" sz="2400" dirty="0"/>
              <a:t>Lucile Packard Children's Hospital. (2011). </a:t>
            </a:r>
            <a:r>
              <a:rPr lang="en-US" sz="2400" i="1" dirty="0" err="1"/>
              <a:t>Truncus</a:t>
            </a:r>
            <a:r>
              <a:rPr lang="en-US" sz="2400" i="1" dirty="0"/>
              <a:t> </a:t>
            </a:r>
            <a:r>
              <a:rPr lang="en-US" sz="2400" i="1" dirty="0" err="1"/>
              <a:t>Arteriosus</a:t>
            </a:r>
            <a:r>
              <a:rPr lang="en-US" sz="2400" dirty="0"/>
              <a:t>. Retrieved October 9, 2011, from Lucile Packard Children's Hospital: </a:t>
            </a:r>
            <a:r>
              <a:rPr lang="en-US" sz="2400" dirty="0">
                <a:hlinkClick r:id="rId2"/>
              </a:rPr>
              <a:t>http://</a:t>
            </a:r>
            <a:r>
              <a:rPr lang="en-US" sz="2400" dirty="0" smtClean="0">
                <a:hlinkClick r:id="rId2"/>
              </a:rPr>
              <a:t>www.lpch.org/DiseaseHealthInfo/HealthLibrary/cardiac/truncus.html</a:t>
            </a:r>
            <a:endParaRPr lang="en-US" sz="2400" dirty="0" smtClean="0"/>
          </a:p>
          <a:p>
            <a:r>
              <a:rPr lang="en-US" sz="2400" dirty="0" err="1" smtClean="0"/>
              <a:t>Truncus</a:t>
            </a:r>
            <a:r>
              <a:rPr lang="en-US" sz="2400" dirty="0" smtClean="0"/>
              <a:t> </a:t>
            </a:r>
            <a:r>
              <a:rPr lang="en-US" sz="2400" dirty="0" err="1" smtClean="0"/>
              <a:t>Arteriosus</a:t>
            </a:r>
            <a:r>
              <a:rPr lang="en-US" sz="2400" dirty="0" smtClean="0"/>
              <a:t>. (2010). </a:t>
            </a:r>
            <a:r>
              <a:rPr lang="en-US" sz="2400" dirty="0"/>
              <a:t>Retrieved October 11, from http://</a:t>
            </a:r>
            <a:r>
              <a:rPr lang="en-US" sz="2400" dirty="0" smtClean="0"/>
              <a:t>www.mayoclinic.com/health/truncus-arteriosus/DS00746.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868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of Defect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Congenital heart defect- only one major artery leaves the heart and supplies blood to the pulmonary and systemic circulations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Causes of the defect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Single large vessel never finishes dividing into two separate vessels; the valve controlling blood flow from the ventricles to the </a:t>
            </a:r>
            <a:r>
              <a:rPr lang="en-US" dirty="0" err="1" smtClean="0"/>
              <a:t>truncal</a:t>
            </a:r>
            <a:r>
              <a:rPr lang="en-US" dirty="0" smtClean="0"/>
              <a:t> valve is often defective, allowing blood to flow back to the heart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Pathophysiology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great vessel contains one valve which comprises 2-5 leaflets and is positioned over both the left and the right ventricle.</a:t>
            </a:r>
          </a:p>
          <a:p>
            <a:r>
              <a:rPr lang="en-US" dirty="0" smtClean="0"/>
              <a:t>So instead of the aorta and pulmonary artery, there is just one great big vessel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Diagram of Defect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2514600"/>
            <a:ext cx="260985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24400" y="2438400"/>
            <a:ext cx="2609850" cy="195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905000" y="49530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Normal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181600" y="49530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Truncus</a:t>
            </a:r>
            <a:r>
              <a:rPr lang="en-US" dirty="0" smtClean="0"/>
              <a:t> </a:t>
            </a:r>
            <a:r>
              <a:rPr lang="en-US" dirty="0" err="1"/>
              <a:t>A</a:t>
            </a:r>
            <a:r>
              <a:rPr lang="en-US" dirty="0" err="1" smtClean="0"/>
              <a:t>rteriosus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Blood doesn’t carry enough oxygen</a:t>
            </a:r>
          </a:p>
          <a:p>
            <a:r>
              <a:rPr lang="en-US" dirty="0" smtClean="0"/>
              <a:t>Respiratory problems due to excessive fluid in lungs</a:t>
            </a:r>
          </a:p>
          <a:p>
            <a:r>
              <a:rPr lang="en-US" dirty="0" smtClean="0"/>
              <a:t>Pulmonary HTN due to increased blood flow= increased work load</a:t>
            </a:r>
          </a:p>
          <a:p>
            <a:r>
              <a:rPr lang="en-US" dirty="0" smtClean="0"/>
              <a:t>Heart failure due to increased work load and poor O</a:t>
            </a:r>
            <a:r>
              <a:rPr lang="en-US" baseline="-25000" dirty="0" smtClean="0"/>
              <a:t>2 </a:t>
            </a:r>
            <a:r>
              <a:rPr lang="en-US" dirty="0" smtClean="0"/>
              <a:t>saturation</a:t>
            </a:r>
            <a:endParaRPr lang="en-US" baseline="-25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Complications later in life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Progressive pulmonary HTN</a:t>
            </a:r>
          </a:p>
          <a:p>
            <a:r>
              <a:rPr lang="en-US" dirty="0" smtClean="0"/>
              <a:t>Regurgitation in the veins</a:t>
            </a:r>
          </a:p>
          <a:p>
            <a:r>
              <a:rPr lang="en-US" dirty="0" err="1" smtClean="0"/>
              <a:t>arrhthmias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 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Typically infants demonstrate cyanosis in varying degrees</a:t>
            </a:r>
          </a:p>
          <a:p>
            <a:r>
              <a:rPr lang="en-US" dirty="0" smtClean="0"/>
              <a:t>Nasal flaring</a:t>
            </a:r>
          </a:p>
          <a:p>
            <a:r>
              <a:rPr lang="en-US" dirty="0" smtClean="0"/>
              <a:t>Grunting</a:t>
            </a:r>
          </a:p>
          <a:p>
            <a:r>
              <a:rPr lang="en-US" dirty="0" smtClean="0"/>
              <a:t>Retractions</a:t>
            </a:r>
          </a:p>
          <a:p>
            <a:r>
              <a:rPr lang="en-US" dirty="0" smtClean="0"/>
              <a:t>Restlessness</a:t>
            </a:r>
          </a:p>
          <a:p>
            <a:r>
              <a:rPr lang="en-US" dirty="0" smtClean="0"/>
              <a:t>Noisy breathing</a:t>
            </a:r>
          </a:p>
          <a:p>
            <a:r>
              <a:rPr lang="en-US" dirty="0" smtClean="0"/>
              <a:t>Adventitious breath sounds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Diagnostic Test 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Echocardiogram: </a:t>
            </a:r>
            <a:endParaRPr lang="en-US" dirty="0" smtClean="0"/>
          </a:p>
          <a:p>
            <a:pPr lvl="1"/>
            <a:r>
              <a:rPr lang="en-US" dirty="0" smtClean="0"/>
              <a:t>reveals </a:t>
            </a:r>
            <a:r>
              <a:rPr lang="en-US" dirty="0" smtClean="0"/>
              <a:t>single large vessel leading from the heart; a hole in the wall between the left and right ventricle </a:t>
            </a:r>
            <a:endParaRPr lang="en-US" dirty="0" smtClean="0"/>
          </a:p>
          <a:p>
            <a:pPr lvl="1"/>
            <a:r>
              <a:rPr lang="en-US" dirty="0" smtClean="0"/>
              <a:t>Can also show an abnormality in the valve between the large vessel and the ventricles</a:t>
            </a:r>
          </a:p>
          <a:p>
            <a:pPr lvl="1"/>
            <a:r>
              <a:rPr lang="en-US" dirty="0" smtClean="0"/>
              <a:t>Can reveal blood moving back and forth between the two ventricles and the amount of blood flowing to baby’s lungs</a:t>
            </a:r>
          </a:p>
          <a:p>
            <a:pPr lvl="1"/>
            <a:r>
              <a:rPr lang="en-US" dirty="0" smtClean="0"/>
              <a:t>Amount of blood can indicate risk for high blood pressure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200</TotalTime>
  <Words>538</Words>
  <Application>Microsoft Office PowerPoint</Application>
  <PresentationFormat>On-screen Show (4:3)</PresentationFormat>
  <Paragraphs>83</Paragraphs>
  <Slides>15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Apex</vt:lpstr>
      <vt:lpstr>Truncus Arteriosus</vt:lpstr>
      <vt:lpstr>Definition of Defect</vt:lpstr>
      <vt:lpstr>Causes of the defect</vt:lpstr>
      <vt:lpstr>Pathophysiology</vt:lpstr>
      <vt:lpstr>Diagram of Defect</vt:lpstr>
      <vt:lpstr>Complications</vt:lpstr>
      <vt:lpstr>Complications later in life</vt:lpstr>
      <vt:lpstr>Assessment Findings</vt:lpstr>
      <vt:lpstr>Diagnostic Test Findings</vt:lpstr>
      <vt:lpstr>Diagnostic Test Findings</vt:lpstr>
      <vt:lpstr>Medical Management</vt:lpstr>
      <vt:lpstr>Medical Management</vt:lpstr>
      <vt:lpstr>Medical Management</vt:lpstr>
      <vt:lpstr>Nursing Interventions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Truncus Arteriosus</dc:title>
  <dc:creator>Leslie Brooke Williams</dc:creator>
  <cp:lastModifiedBy>Aakanksha</cp:lastModifiedBy>
  <cp:revision>11</cp:revision>
  <dcterms:created xsi:type="dcterms:W3CDTF">2011-10-11T17:47:05Z</dcterms:created>
  <dcterms:modified xsi:type="dcterms:W3CDTF">2011-10-11T22:38:44Z</dcterms:modified>
</cp:coreProperties>
</file>