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6" r:id="rId2"/>
    <p:sldId id="257" r:id="rId3"/>
    <p:sldId id="258" r:id="rId4"/>
    <p:sldId id="259" r:id="rId5"/>
    <p:sldId id="260"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organ" initials="M" lastIdx="0" clrIdx="0"/>
</p:cmAuthorLst>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1038"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3C6F0B1-097C-4442-8404-01462D10D372}" type="datetimeFigureOut">
              <a:rPr lang="en-US" smtClean="0"/>
              <a:t>4/15/2012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E026A00-F6F9-483D-ADE5-480833933686}"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Nurses’ role is to help person</a:t>
            </a:r>
            <a:r>
              <a:rPr lang="en-US" baseline="0" dirty="0" smtClean="0"/>
              <a:t> back to optimal health.</a:t>
            </a:r>
            <a:endParaRPr lang="en-US" dirty="0"/>
          </a:p>
        </p:txBody>
      </p:sp>
      <p:sp>
        <p:nvSpPr>
          <p:cNvPr id="4" name="Slide Number Placeholder 3"/>
          <p:cNvSpPr>
            <a:spLocks noGrp="1"/>
          </p:cNvSpPr>
          <p:nvPr>
            <p:ph type="sldNum" sz="quarter" idx="10"/>
          </p:nvPr>
        </p:nvSpPr>
        <p:spPr/>
        <p:txBody>
          <a:bodyPr/>
          <a:lstStyle/>
          <a:p>
            <a:fld id="{BE026A00-F6F9-483D-ADE5-480833933686}" type="slidenum">
              <a:rPr lang="en-US" smtClean="0"/>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Since it is such an un-complicated concept,</a:t>
            </a:r>
            <a:r>
              <a:rPr lang="en-US" baseline="0" dirty="0" smtClean="0"/>
              <a:t> it is difficult to pinpoint it’s exact impact on nursing as a profession. It is essentially helping people get better.</a:t>
            </a:r>
            <a:endParaRPr lang="en-US" dirty="0"/>
          </a:p>
        </p:txBody>
      </p:sp>
      <p:sp>
        <p:nvSpPr>
          <p:cNvPr id="4" name="Slide Number Placeholder 3"/>
          <p:cNvSpPr>
            <a:spLocks noGrp="1"/>
          </p:cNvSpPr>
          <p:nvPr>
            <p:ph type="sldNum" sz="quarter" idx="10"/>
          </p:nvPr>
        </p:nvSpPr>
        <p:spPr/>
        <p:txBody>
          <a:bodyPr/>
          <a:lstStyle/>
          <a:p>
            <a:fld id="{BE026A00-F6F9-483D-ADE5-480833933686}" type="slidenum">
              <a:rPr lang="en-US" smtClean="0"/>
              <a:t>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C83C690-8419-4CD3-A11F-F350DAC368C1}" type="datetimeFigureOut">
              <a:rPr lang="en-US" smtClean="0"/>
              <a:t>4/15/2012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BEB937-C495-4D8C-A2AB-9489F7F0E58D}"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C83C690-8419-4CD3-A11F-F350DAC368C1}" type="datetimeFigureOut">
              <a:rPr lang="en-US" smtClean="0"/>
              <a:t>4/15/2012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BEB937-C495-4D8C-A2AB-9489F7F0E58D}"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C83C690-8419-4CD3-A11F-F350DAC368C1}" type="datetimeFigureOut">
              <a:rPr lang="en-US" smtClean="0"/>
              <a:t>4/15/2012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BEB937-C495-4D8C-A2AB-9489F7F0E58D}"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C83C690-8419-4CD3-A11F-F350DAC368C1}" type="datetimeFigureOut">
              <a:rPr lang="en-US" smtClean="0"/>
              <a:t>4/15/2012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BEB937-C495-4D8C-A2AB-9489F7F0E58D}"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C83C690-8419-4CD3-A11F-F350DAC368C1}" type="datetimeFigureOut">
              <a:rPr lang="en-US" smtClean="0"/>
              <a:t>4/15/2012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BEB937-C495-4D8C-A2AB-9489F7F0E58D}"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C83C690-8419-4CD3-A11F-F350DAC368C1}" type="datetimeFigureOut">
              <a:rPr lang="en-US" smtClean="0"/>
              <a:t>4/15/2012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2BEB937-C495-4D8C-A2AB-9489F7F0E58D}"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C83C690-8419-4CD3-A11F-F350DAC368C1}" type="datetimeFigureOut">
              <a:rPr lang="en-US" smtClean="0"/>
              <a:t>4/15/2012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2BEB937-C495-4D8C-A2AB-9489F7F0E58D}"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C83C690-8419-4CD3-A11F-F350DAC368C1}" type="datetimeFigureOut">
              <a:rPr lang="en-US" smtClean="0"/>
              <a:t>4/15/2012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2BEB937-C495-4D8C-A2AB-9489F7F0E58D}"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C83C690-8419-4CD3-A11F-F350DAC368C1}" type="datetimeFigureOut">
              <a:rPr lang="en-US" smtClean="0"/>
              <a:t>4/15/2012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2BEB937-C495-4D8C-A2AB-9489F7F0E58D}"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C83C690-8419-4CD3-A11F-F350DAC368C1}" type="datetimeFigureOut">
              <a:rPr lang="en-US" smtClean="0"/>
              <a:t>4/15/2012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2BEB937-C495-4D8C-A2AB-9489F7F0E58D}"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C83C690-8419-4CD3-A11F-F350DAC368C1}" type="datetimeFigureOut">
              <a:rPr lang="en-US" smtClean="0"/>
              <a:t>4/15/2012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2BEB937-C495-4D8C-A2AB-9489F7F0E58D}"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83C690-8419-4CD3-A11F-F350DAC368C1}" type="datetimeFigureOut">
              <a:rPr lang="en-US" smtClean="0"/>
              <a:t>4/15/2012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2BEB937-C495-4D8C-A2AB-9489F7F0E58D}"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762000"/>
            <a:ext cx="7772400" cy="1470025"/>
          </a:xfrm>
        </p:spPr>
        <p:txBody>
          <a:bodyPr/>
          <a:lstStyle/>
          <a:p>
            <a:r>
              <a:rPr lang="en-US" dirty="0" smtClean="0">
                <a:latin typeface="Georgia" pitchFamily="18" charset="0"/>
              </a:rPr>
              <a:t>Conservation</a:t>
            </a:r>
            <a:r>
              <a:rPr lang="en-US" dirty="0" smtClean="0"/>
              <a:t> </a:t>
            </a:r>
            <a:r>
              <a:rPr lang="en-US" dirty="0" smtClean="0">
                <a:latin typeface="Georgia" pitchFamily="18" charset="0"/>
              </a:rPr>
              <a:t>of Structural Integrity</a:t>
            </a:r>
            <a:endParaRPr lang="en-US" dirty="0">
              <a:latin typeface="Georgia" pitchFamily="18" charset="0"/>
            </a:endParaRPr>
          </a:p>
        </p:txBody>
      </p:sp>
      <p:sp>
        <p:nvSpPr>
          <p:cNvPr id="3" name="Subtitle 2"/>
          <p:cNvSpPr>
            <a:spLocks noGrp="1"/>
          </p:cNvSpPr>
          <p:nvPr>
            <p:ph type="subTitle" idx="1"/>
          </p:nvPr>
        </p:nvSpPr>
        <p:spPr>
          <a:xfrm>
            <a:off x="1066800" y="2286000"/>
            <a:ext cx="6934200" cy="3886200"/>
          </a:xfrm>
        </p:spPr>
        <p:txBody>
          <a:bodyPr>
            <a:normAutofit fontScale="70000" lnSpcReduction="20000"/>
          </a:bodyPr>
          <a:lstStyle/>
          <a:p>
            <a:pPr lvl="0"/>
            <a:r>
              <a:rPr lang="en-US" dirty="0" smtClean="0">
                <a:solidFill>
                  <a:schemeClr val="tx1"/>
                </a:solidFill>
              </a:rPr>
              <a:t>The human body has physical boundaries that must be kept intact to facilitate health and prevent harmful agents from entering the body.  </a:t>
            </a:r>
          </a:p>
          <a:p>
            <a:pPr lvl="0"/>
            <a:r>
              <a:rPr lang="en-US" dirty="0" smtClean="0">
                <a:solidFill>
                  <a:schemeClr val="tx1"/>
                </a:solidFill>
              </a:rPr>
              <a:t>We, as nurses, do this by maintaining </a:t>
            </a:r>
            <a:r>
              <a:rPr lang="en-US" dirty="0">
                <a:solidFill>
                  <a:schemeClr val="tx1"/>
                </a:solidFill>
              </a:rPr>
              <a:t>or restoring the </a:t>
            </a:r>
            <a:r>
              <a:rPr lang="en-US" dirty="0" smtClean="0">
                <a:solidFill>
                  <a:schemeClr val="tx1"/>
                </a:solidFill>
              </a:rPr>
              <a:t>physical structure </a:t>
            </a:r>
            <a:r>
              <a:rPr lang="en-US" dirty="0">
                <a:solidFill>
                  <a:schemeClr val="tx1"/>
                </a:solidFill>
              </a:rPr>
              <a:t>of </a:t>
            </a:r>
            <a:r>
              <a:rPr lang="en-US" dirty="0" smtClean="0">
                <a:solidFill>
                  <a:schemeClr val="tx1"/>
                </a:solidFill>
              </a:rPr>
              <a:t>the body,  preventing </a:t>
            </a:r>
            <a:r>
              <a:rPr lang="en-US" dirty="0">
                <a:solidFill>
                  <a:schemeClr val="tx1"/>
                </a:solidFill>
              </a:rPr>
              <a:t>breakdown and promoting healing</a:t>
            </a:r>
            <a:r>
              <a:rPr lang="en-US" dirty="0" smtClean="0">
                <a:solidFill>
                  <a:schemeClr val="tx1"/>
                </a:solidFill>
              </a:rPr>
              <a:t>.</a:t>
            </a:r>
            <a:r>
              <a:rPr lang="en-US" dirty="0" smtClean="0"/>
              <a:t> </a:t>
            </a:r>
            <a:endParaRPr lang="en-US" dirty="0" smtClean="0">
              <a:solidFill>
                <a:schemeClr val="tx1"/>
              </a:solidFill>
            </a:endParaRPr>
          </a:p>
          <a:p>
            <a:pPr lvl="0"/>
            <a:r>
              <a:rPr lang="en-US" dirty="0" smtClean="0">
                <a:solidFill>
                  <a:schemeClr val="tx1"/>
                </a:solidFill>
              </a:rPr>
              <a:t> </a:t>
            </a:r>
            <a:endParaRPr lang="en-US" dirty="0">
              <a:solidFill>
                <a:schemeClr val="tx1"/>
              </a:solidFill>
            </a:endParaRPr>
          </a:p>
          <a:p>
            <a:pPr lvl="1"/>
            <a:r>
              <a:rPr lang="en-US" dirty="0" smtClean="0">
                <a:solidFill>
                  <a:schemeClr val="tx1"/>
                </a:solidFill>
              </a:rPr>
              <a:t>Examples</a:t>
            </a:r>
            <a:r>
              <a:rPr lang="en-US" dirty="0">
                <a:solidFill>
                  <a:schemeClr val="tx1"/>
                </a:solidFill>
              </a:rPr>
              <a:t>: </a:t>
            </a:r>
            <a:endParaRPr lang="en-US" dirty="0" smtClean="0">
              <a:solidFill>
                <a:schemeClr val="tx1"/>
              </a:solidFill>
            </a:endParaRPr>
          </a:p>
          <a:p>
            <a:pPr lvl="1"/>
            <a:r>
              <a:rPr lang="en-US" dirty="0" smtClean="0">
                <a:solidFill>
                  <a:schemeClr val="tx1"/>
                </a:solidFill>
              </a:rPr>
              <a:t>Assisting a </a:t>
            </a:r>
            <a:r>
              <a:rPr lang="en-US" dirty="0">
                <a:solidFill>
                  <a:schemeClr val="tx1"/>
                </a:solidFill>
              </a:rPr>
              <a:t>patient in ROM </a:t>
            </a:r>
            <a:r>
              <a:rPr lang="en-US" dirty="0" smtClean="0">
                <a:solidFill>
                  <a:schemeClr val="tx1"/>
                </a:solidFill>
              </a:rPr>
              <a:t>exercises helps restore strength and function. </a:t>
            </a:r>
          </a:p>
          <a:p>
            <a:pPr lvl="1"/>
            <a:r>
              <a:rPr lang="en-US" dirty="0" smtClean="0">
                <a:solidFill>
                  <a:schemeClr val="tx1"/>
                </a:solidFill>
              </a:rPr>
              <a:t>Helping maintain a patient’s hygiene helps prevent breakdown.</a:t>
            </a:r>
            <a:endParaRPr lang="en-US" dirty="0">
              <a:solidFill>
                <a:schemeClr val="tx1"/>
              </a:solidFill>
            </a:endParaRPr>
          </a:p>
          <a:p>
            <a:pPr algn="l"/>
            <a:endParaRPr lang="en-US" dirty="0">
              <a:latin typeface="Georgia"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Georgia" pitchFamily="18" charset="0"/>
              </a:rPr>
              <a:t>Development of Theory</a:t>
            </a:r>
            <a:endParaRPr lang="en-US" dirty="0">
              <a:latin typeface="Georgia" pitchFamily="18" charset="0"/>
            </a:endParaRPr>
          </a:p>
        </p:txBody>
      </p:sp>
      <p:sp>
        <p:nvSpPr>
          <p:cNvPr id="3" name="Content Placeholder 2"/>
          <p:cNvSpPr>
            <a:spLocks noGrp="1"/>
          </p:cNvSpPr>
          <p:nvPr>
            <p:ph idx="1"/>
          </p:nvPr>
        </p:nvSpPr>
        <p:spPr/>
        <p:txBody>
          <a:bodyPr>
            <a:normAutofit fontScale="92500" lnSpcReduction="20000"/>
          </a:bodyPr>
          <a:lstStyle/>
          <a:p>
            <a:r>
              <a:rPr lang="en-US" dirty="0" smtClean="0"/>
              <a:t>Myra Levine used her clinical background in medical-surgical nursing to develop her theory. </a:t>
            </a:r>
          </a:p>
          <a:p>
            <a:r>
              <a:rPr lang="en-US" dirty="0" smtClean="0"/>
              <a:t>Levine has said that </a:t>
            </a:r>
            <a:r>
              <a:rPr lang="en-US" dirty="0"/>
              <a:t>she did not set out to develop a “nursing theory” but had wanted to find a way to teach the major concepts in medical-surgical nursing </a:t>
            </a:r>
            <a:r>
              <a:rPr lang="en-US" dirty="0" smtClean="0"/>
              <a:t>and new approaches </a:t>
            </a:r>
            <a:r>
              <a:rPr lang="en-US" dirty="0"/>
              <a:t>for daily nursing activities. </a:t>
            </a:r>
            <a:endParaRPr lang="en-US" dirty="0" smtClean="0"/>
          </a:p>
          <a:p>
            <a:r>
              <a:rPr lang="en-US" dirty="0" smtClean="0"/>
              <a:t>Levine </a:t>
            </a:r>
            <a:r>
              <a:rPr lang="en-US" dirty="0"/>
              <a:t>also </a:t>
            </a:r>
            <a:r>
              <a:rPr lang="en-US" dirty="0" smtClean="0"/>
              <a:t>wanted </a:t>
            </a:r>
            <a:r>
              <a:rPr lang="en-US" dirty="0"/>
              <a:t>to move away from nursing education practices that were strongly procedurally oriented and refocus on active problem solving and individualized patient </a:t>
            </a:r>
            <a:r>
              <a:rPr lang="en-US" dirty="0" smtClean="0"/>
              <a:t>care. </a:t>
            </a:r>
            <a:endParaRPr lang="en-US" dirty="0">
              <a:latin typeface="Georgia"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smtClean="0"/>
              <a:t>Applications: What does this mean for nursing practice?</a:t>
            </a:r>
            <a:endParaRPr lang="en-US" dirty="0"/>
          </a:p>
        </p:txBody>
      </p:sp>
      <p:sp>
        <p:nvSpPr>
          <p:cNvPr id="5" name="Content Placeholder 4"/>
          <p:cNvSpPr>
            <a:spLocks noGrp="1"/>
          </p:cNvSpPr>
          <p:nvPr>
            <p:ph idx="1"/>
          </p:nvPr>
        </p:nvSpPr>
        <p:spPr/>
        <p:txBody>
          <a:bodyPr>
            <a:normAutofit fontScale="92500" lnSpcReduction="10000"/>
          </a:bodyPr>
          <a:lstStyle/>
          <a:p>
            <a:r>
              <a:rPr lang="en-US" dirty="0" smtClean="0"/>
              <a:t>Levine originally developed the theory as a way to teach students and provide more patient oriented care.</a:t>
            </a:r>
          </a:p>
          <a:p>
            <a:r>
              <a:rPr lang="en-US" dirty="0" smtClean="0"/>
              <a:t>This theory has had an impact on nursing practice, research and education.</a:t>
            </a:r>
          </a:p>
          <a:p>
            <a:r>
              <a:rPr lang="en-US" dirty="0" smtClean="0"/>
              <a:t>It can be directly applied to patient care and education of nurses.</a:t>
            </a:r>
          </a:p>
          <a:p>
            <a:r>
              <a:rPr lang="en-US" dirty="0" smtClean="0"/>
              <a:t>This theory also has impact on the nursing process…</a:t>
            </a:r>
            <a:r>
              <a:rPr lang="en-US" dirty="0"/>
              <a:t/>
            </a:r>
            <a:br>
              <a:rPr lang="en-US" dirty="0"/>
            </a:b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Applications to the Nursing Process</a:t>
            </a:r>
            <a:endParaRPr lang="en-US" dirty="0"/>
          </a:p>
        </p:txBody>
      </p:sp>
      <p:sp>
        <p:nvSpPr>
          <p:cNvPr id="3" name="Content Placeholder 2"/>
          <p:cNvSpPr>
            <a:spLocks noGrp="1"/>
          </p:cNvSpPr>
          <p:nvPr>
            <p:ph idx="1"/>
          </p:nvPr>
        </p:nvSpPr>
        <p:spPr>
          <a:xfrm>
            <a:off x="457200" y="1600200"/>
            <a:ext cx="8229600" cy="4876800"/>
          </a:xfrm>
        </p:spPr>
        <p:txBody>
          <a:bodyPr>
            <a:normAutofit fontScale="85000" lnSpcReduction="20000"/>
          </a:bodyPr>
          <a:lstStyle/>
          <a:p>
            <a:r>
              <a:rPr lang="en-US" dirty="0" smtClean="0"/>
              <a:t>Assessment: </a:t>
            </a:r>
            <a:r>
              <a:rPr lang="en-US" dirty="0"/>
              <a:t>The nurse will observe and speak with the patient, in </a:t>
            </a:r>
            <a:r>
              <a:rPr lang="en-US" dirty="0" smtClean="0"/>
              <a:t>addition to other information.  Patients are assessed for challenges to their external and internal environments that may impede their ability to achieve complete wellness and health.</a:t>
            </a:r>
            <a:endParaRPr lang="en-US" dirty="0"/>
          </a:p>
          <a:p>
            <a:r>
              <a:rPr lang="en-US" dirty="0" smtClean="0"/>
              <a:t>Judgment: Taking facts gathered during assessment and </a:t>
            </a:r>
            <a:r>
              <a:rPr lang="en-US" dirty="0"/>
              <a:t>organizing them in a </a:t>
            </a:r>
            <a:r>
              <a:rPr lang="en-US" dirty="0" smtClean="0"/>
              <a:t>logical way </a:t>
            </a:r>
            <a:r>
              <a:rPr lang="en-US" dirty="0"/>
              <a:t>to decide patient needs and possible nursing interventions. Using these judgments to decide about a patient’s needs is referred to as </a:t>
            </a:r>
            <a:r>
              <a:rPr lang="en-US" i="1" dirty="0" err="1"/>
              <a:t>trophicognosis</a:t>
            </a:r>
            <a:r>
              <a:rPr lang="en-US" dirty="0" smtClean="0"/>
              <a:t>.</a:t>
            </a:r>
          </a:p>
          <a:p>
            <a:r>
              <a:rPr lang="en-US" dirty="0" smtClean="0"/>
              <a:t>Hypothesis: Using the judgment, the nurse forms a hypothesis about </a:t>
            </a:r>
            <a:r>
              <a:rPr lang="en-US" dirty="0"/>
              <a:t>the problem and </a:t>
            </a:r>
            <a:r>
              <a:rPr lang="en-US" dirty="0" smtClean="0"/>
              <a:t>it’s </a:t>
            </a:r>
            <a:r>
              <a:rPr lang="en-US" dirty="0"/>
              <a:t>solution </a:t>
            </a:r>
            <a:r>
              <a:rPr lang="en-US" dirty="0" smtClean="0"/>
              <a:t>and will </a:t>
            </a:r>
            <a:r>
              <a:rPr lang="en-US" dirty="0"/>
              <a:t>eventually form </a:t>
            </a:r>
            <a:r>
              <a:rPr lang="en-US" dirty="0" smtClean="0"/>
              <a:t>a care plan </a:t>
            </a:r>
            <a:r>
              <a:rPr lang="en-US" dirty="0"/>
              <a:t>for the </a:t>
            </a:r>
            <a:r>
              <a:rPr lang="en-US" dirty="0" smtClean="0"/>
              <a:t>patient.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Applications to the Nursing Process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Interventions: The nurse puts tests the hypothesis and puts the plan of care into action, with the overall goal being promoting wholeness and adaptation.  The interventions address the four principles of conservation discussed and involve giving direct care to the patient.</a:t>
            </a:r>
          </a:p>
          <a:p>
            <a:r>
              <a:rPr lang="en-US" dirty="0" smtClean="0"/>
              <a:t>Evaluation: Assessing the client’s response to the nurse’s interventions. The evaluation considers both supportive outcomes, such as providing comfort, and therapeutic outcomes, such as improving the patient’s sense of wellness.</a:t>
            </a:r>
          </a:p>
          <a:p>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187</TotalTime>
  <Words>464</Words>
  <Application>Microsoft Office PowerPoint</Application>
  <PresentationFormat>On-screen Show (4:3)</PresentationFormat>
  <Paragraphs>27</Paragraphs>
  <Slides>5</Slides>
  <Notes>2</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Conservation of Structural Integrity</vt:lpstr>
      <vt:lpstr>Development of Theory</vt:lpstr>
      <vt:lpstr>Applications: What does this mean for nursing practice?</vt:lpstr>
      <vt:lpstr>Applications to the Nursing Process</vt:lpstr>
      <vt:lpstr>Applications to the Nursing Process</vt:lpstr>
    </vt:vector>
  </TitlesOfParts>
  <Company>Sony Electronics, Inc.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Morgan</dc:creator>
  <cp:lastModifiedBy>Morgan</cp:lastModifiedBy>
  <cp:revision>19</cp:revision>
  <dcterms:created xsi:type="dcterms:W3CDTF">2012-04-15T16:57:17Z</dcterms:created>
  <dcterms:modified xsi:type="dcterms:W3CDTF">2012-04-15T20:04:21Z</dcterms:modified>
</cp:coreProperties>
</file>