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68" r:id="rId4"/>
    <p:sldId id="269" r:id="rId5"/>
    <p:sldId id="261" r:id="rId6"/>
    <p:sldId id="259" r:id="rId7"/>
    <p:sldId id="258" r:id="rId8"/>
    <p:sldId id="260" r:id="rId9"/>
    <p:sldId id="263" r:id="rId10"/>
    <p:sldId id="271" r:id="rId11"/>
    <p:sldId id="264" r:id="rId12"/>
    <p:sldId id="272" r:id="rId13"/>
    <p:sldId id="265" r:id="rId14"/>
    <p:sldId id="273" r:id="rId15"/>
    <p:sldId id="266" r:id="rId16"/>
    <p:sldId id="274" r:id="rId17"/>
    <p:sldId id="267" r:id="rId18"/>
    <p:sldId id="275" r:id="rId19"/>
    <p:sldId id="270"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664"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F741F7-BCD1-2648-88E6-F1C0B355205E}" type="datetimeFigureOut">
              <a:rPr lang="en-US" smtClean="0"/>
              <a:t>11/25/12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374CD3-ED0E-544B-9EB8-830B46DAA8F7}" type="slidenum">
              <a:rPr lang="en-US" smtClean="0"/>
              <a:t>‹#›</a:t>
            </a:fld>
            <a:endParaRPr lang="en-US"/>
          </a:p>
        </p:txBody>
      </p:sp>
    </p:spTree>
    <p:extLst>
      <p:ext uri="{BB962C8B-B14F-4D97-AF65-F5344CB8AC3E}">
        <p14:creationId xmlns:p14="http://schemas.microsoft.com/office/powerpoint/2010/main" val="8752816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 inspiration came from her aunt who suffered from congenital heart disease. </a:t>
            </a:r>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3</a:t>
            </a:fld>
            <a:endParaRPr lang="en-US"/>
          </a:p>
        </p:txBody>
      </p:sp>
    </p:spTree>
    <p:extLst>
      <p:ext uri="{BB962C8B-B14F-4D97-AF65-F5344CB8AC3E}">
        <p14:creationId xmlns:p14="http://schemas.microsoft.com/office/powerpoint/2010/main" val="28303018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Goal of </a:t>
            </a:r>
            <a:r>
              <a:rPr lang="en-US" dirty="0" err="1" smtClean="0"/>
              <a:t>Leininger’s</a:t>
            </a:r>
            <a:r>
              <a:rPr lang="en-US" dirty="0" smtClean="0"/>
              <a:t> theory- </a:t>
            </a:r>
            <a:r>
              <a:rPr lang="en-US" u="heavy" dirty="0" smtClean="0"/>
              <a:t>IS TO PROVIDE CARE MEASURES THAT ARE IN HARMONY WITH AN INDIVIDUAL’S CULTURAL BELIEFS, PRACTICES AND VALUES.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u="heavy"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Addresses the cultural dynamics the influence the nurse-client relationship. </a:t>
            </a:r>
            <a:r>
              <a:rPr lang="en-US" u="heavy" cap="none" dirty="0" smtClean="0">
                <a:solidFill>
                  <a:srgbClr val="FF0000"/>
                </a:solidFill>
              </a:rPr>
              <a:t>WHEN A NURSE THAKES THE TIME TO LEARN</a:t>
            </a:r>
            <a:r>
              <a:rPr lang="en-US" u="heavy" cap="none" baseline="0" dirty="0" smtClean="0">
                <a:solidFill>
                  <a:srgbClr val="FF0000"/>
                </a:solidFill>
              </a:rPr>
              <a:t> ABOUT A PATIENTS CULTURE, BELIEFS AND VALUES, THIS STRENGTHENS THE NURSE-CLIENT RELATIONSHIP.</a:t>
            </a:r>
            <a:endParaRPr lang="en-US" u="heavy" cap="none" dirty="0" smtClean="0">
              <a:solidFill>
                <a:srgbClr val="FF0000"/>
              </a:solidFill>
            </a:endParaRP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err="1" smtClean="0"/>
              <a:t>Wholistic</a:t>
            </a:r>
            <a:r>
              <a:rPr lang="en-US" dirty="0" smtClean="0"/>
              <a:t> and comprehensive (understanding) approach. </a:t>
            </a:r>
            <a:r>
              <a:rPr lang="en-US" u="heavy" dirty="0" smtClean="0">
                <a:uFill>
                  <a:solidFill>
                    <a:schemeClr val="accent1"/>
                  </a:solidFill>
                </a:uFill>
              </a:rPr>
              <a:t>THIS APPROACHALLOWS ONE TO LOOKS AT THE “WHOLE OR BIGGER</a:t>
            </a:r>
            <a:r>
              <a:rPr lang="en-US" u="heavy" baseline="0" dirty="0" smtClean="0">
                <a:uFill>
                  <a:solidFill>
                    <a:schemeClr val="accent1"/>
                  </a:solidFill>
                </a:uFill>
              </a:rPr>
              <a:t> PICTURE”. </a:t>
            </a:r>
            <a:r>
              <a:rPr lang="en-US" u="heavy" dirty="0" smtClean="0">
                <a:uFill>
                  <a:solidFill>
                    <a:schemeClr val="accent1"/>
                  </a:solidFill>
                </a:uFill>
              </a:rPr>
              <a:t>WHICH HAS LED TO BROADER NURSING PRACTICE APPLICATIONS.</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7</a:t>
            </a:fld>
            <a:endParaRPr lang="en-US"/>
          </a:p>
        </p:txBody>
      </p:sp>
    </p:spTree>
    <p:extLst>
      <p:ext uri="{BB962C8B-B14F-4D97-AF65-F5344CB8AC3E}">
        <p14:creationId xmlns:p14="http://schemas.microsoft.com/office/powerpoint/2010/main" val="21079474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Incorporated into care plans. – </a:t>
            </a:r>
            <a:r>
              <a:rPr lang="en-US" u="heavy" dirty="0" smtClean="0"/>
              <a:t>CULTURALLY COMPETENT</a:t>
            </a:r>
            <a:r>
              <a:rPr lang="en-US" u="heavy" baseline="0" dirty="0" smtClean="0"/>
              <a:t> NURSING CARE CAN ONLY OCCUR WHEN CLIENT BELIEFS AND AND VALUES ARE THOUGHTFULLY </a:t>
            </a:r>
            <a:r>
              <a:rPr lang="en-US" baseline="0" dirty="0" smtClean="0"/>
              <a:t>incorporated into </a:t>
            </a:r>
            <a:r>
              <a:rPr lang="en-US" u="heavy" baseline="0" dirty="0" smtClean="0"/>
              <a:t>NURSING</a:t>
            </a:r>
            <a:r>
              <a:rPr lang="en-US" baseline="0" dirty="0" smtClean="0"/>
              <a:t> care </a:t>
            </a:r>
            <a:r>
              <a:rPr lang="en-US" baseline="0" smtClean="0"/>
              <a:t>plans.</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Nurses</a:t>
            </a:r>
            <a:r>
              <a:rPr lang="en-US" baseline="0" dirty="0" smtClean="0"/>
              <a:t> can influence p</a:t>
            </a:r>
            <a:r>
              <a:rPr lang="en-US" dirty="0" smtClean="0"/>
              <a:t>ositive changes- </a:t>
            </a:r>
            <a:r>
              <a:rPr lang="en-US" u="heavy" dirty="0" smtClean="0"/>
              <a:t>NURSES WHO VALUE AND UNDERSTAND CULTURALLY</a:t>
            </a:r>
            <a:r>
              <a:rPr lang="en-US" u="heavy" baseline="0" dirty="0" smtClean="0"/>
              <a:t> COMPETENT CARE</a:t>
            </a:r>
            <a:r>
              <a:rPr lang="en-US" baseline="0" dirty="0" smtClean="0"/>
              <a:t> can influence positive changes </a:t>
            </a:r>
            <a:r>
              <a:rPr lang="en-US" u="heavy" baseline="0" dirty="0" smtClean="0"/>
              <a:t>IN HEALTHCARE PRACTICES.</a:t>
            </a:r>
            <a:endParaRPr lang="en-US" u="heavy" dirty="0" smtClean="0"/>
          </a:p>
          <a:p>
            <a:endParaRPr lang="en-US" dirty="0"/>
          </a:p>
        </p:txBody>
      </p:sp>
      <p:sp>
        <p:nvSpPr>
          <p:cNvPr id="4" name="Slide Number Placeholder 3"/>
          <p:cNvSpPr>
            <a:spLocks noGrp="1"/>
          </p:cNvSpPr>
          <p:nvPr>
            <p:ph type="sldNum" sz="quarter" idx="10"/>
          </p:nvPr>
        </p:nvSpPr>
        <p:spPr/>
        <p:txBody>
          <a:bodyPr/>
          <a:lstStyle/>
          <a:p>
            <a:fld id="{74374CD3-ED0E-544B-9EB8-830B46DAA8F7}" type="slidenum">
              <a:rPr lang="en-US" smtClean="0"/>
              <a:t>8</a:t>
            </a:fld>
            <a:endParaRPr lang="en-US"/>
          </a:p>
        </p:txBody>
      </p:sp>
    </p:spTree>
    <p:extLst>
      <p:ext uri="{BB962C8B-B14F-4D97-AF65-F5344CB8AC3E}">
        <p14:creationId xmlns:p14="http://schemas.microsoft.com/office/powerpoint/2010/main" val="1617149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11/25/12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11/25/12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dirty="0" smtClean="0"/>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smtClean="0"/>
              <a:t>Click icon to add picture</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smtClean="0"/>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smtClean="0"/>
              <a:t>Click icon to add picture</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smtClean="0"/>
              <a:t>Click icon to add picture</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smtClean="0"/>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smtClean="0"/>
              <a:t>Click icon to add picture</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smtClean="0"/>
              <a:t>Click icon to add picture</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11/25/12</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11/25/12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slideLayout" Target="../slideLayouts/slideLayout20.xml"/><Relationship Id="rId21"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smtClean="0"/>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11/25/12</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ontemporarynurse.com/archives/vol/15/issue/3/article/631/madeleine-leininger" TargetMode="External"/><Relationship Id="rId3" Type="http://schemas.openxmlformats.org/officeDocument/2006/relationships/hyperlink" Target="http://www.reflectionsonnursingleadership.org/Pages/Vol38_3_Note_Leininger_obit.aspx"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96329" y="4624668"/>
            <a:ext cx="6542871" cy="559058"/>
          </a:xfrm>
        </p:spPr>
        <p:txBody>
          <a:bodyPr>
            <a:normAutofit/>
          </a:bodyPr>
          <a:lstStyle/>
          <a:p>
            <a:r>
              <a:rPr lang="en-US" dirty="0" smtClean="0"/>
              <a:t>Madeline </a:t>
            </a:r>
            <a:r>
              <a:rPr lang="en-US" dirty="0" err="1" smtClean="0"/>
              <a:t>Leininger</a:t>
            </a:r>
            <a:r>
              <a:rPr lang="en-US" dirty="0" smtClean="0"/>
              <a:t>: Transcultural Nursing</a:t>
            </a:r>
            <a:endParaRPr lang="en-US" dirty="0"/>
          </a:p>
        </p:txBody>
      </p:sp>
      <p:sp>
        <p:nvSpPr>
          <p:cNvPr id="3" name="Subtitle 2"/>
          <p:cNvSpPr>
            <a:spLocks noGrp="1"/>
          </p:cNvSpPr>
          <p:nvPr>
            <p:ph type="subTitle" idx="1"/>
          </p:nvPr>
        </p:nvSpPr>
        <p:spPr>
          <a:xfrm>
            <a:off x="3444494" y="5305492"/>
            <a:ext cx="5394706" cy="834962"/>
          </a:xfrm>
        </p:spPr>
        <p:txBody>
          <a:bodyPr>
            <a:normAutofit/>
          </a:bodyPr>
          <a:lstStyle/>
          <a:p>
            <a:pPr algn="ctr"/>
            <a:r>
              <a:rPr lang="en-US" sz="2000" dirty="0" smtClean="0"/>
              <a:t>Presented By: Danielle Dill, Lacy Halley, Chelsea </a:t>
            </a:r>
            <a:r>
              <a:rPr lang="en-US" sz="2000" dirty="0" err="1" smtClean="0"/>
              <a:t>Infante</a:t>
            </a:r>
            <a:r>
              <a:rPr lang="en-US" sz="2000" dirty="0" smtClean="0"/>
              <a:t>, Jerome </a:t>
            </a:r>
            <a:r>
              <a:rPr lang="en-US" sz="2000" dirty="0"/>
              <a:t>Jimenez</a:t>
            </a:r>
            <a:r>
              <a:rPr lang="en-US" sz="2000" dirty="0" smtClean="0"/>
              <a:t> &amp; Jessica Key</a:t>
            </a:r>
            <a:endParaRPr lang="en-US" sz="2000" dirty="0"/>
          </a:p>
        </p:txBody>
      </p:sp>
    </p:spTree>
    <p:extLst>
      <p:ext uri="{BB962C8B-B14F-4D97-AF65-F5344CB8AC3E}">
        <p14:creationId xmlns:p14="http://schemas.microsoft.com/office/powerpoint/2010/main" val="71739375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#1</a:t>
            </a:r>
            <a:endParaRPr lang="en-US" dirty="0"/>
          </a:p>
        </p:txBody>
      </p:sp>
      <p:sp>
        <p:nvSpPr>
          <p:cNvPr id="3" name="Content Placeholder 2"/>
          <p:cNvSpPr>
            <a:spLocks noGrp="1"/>
          </p:cNvSpPr>
          <p:nvPr>
            <p:ph idx="1"/>
          </p:nvPr>
        </p:nvSpPr>
        <p:spPr/>
        <p:txBody>
          <a:bodyPr/>
          <a:lstStyle/>
          <a:p>
            <a:r>
              <a:rPr lang="en-US" dirty="0"/>
              <a:t>1)   A Malaysian client is admitted to the health care facility with complaints of cramping pain in the abdomen and loose stools. Where should the nurse be seated when interviewing the client?</a:t>
            </a:r>
            <a:endParaRPr lang="en-US" sz="1800" dirty="0"/>
          </a:p>
          <a:p>
            <a:endParaRPr lang="en-US" dirty="0" smtClean="0"/>
          </a:p>
          <a:p>
            <a:endParaRPr lang="en-US" dirty="0"/>
          </a:p>
          <a:p>
            <a:endParaRPr lang="en-US" dirty="0" smtClean="0"/>
          </a:p>
          <a:p>
            <a:r>
              <a:rPr lang="en-US" dirty="0" smtClean="0"/>
              <a:t>D. At a distance greater than one arm’s length</a:t>
            </a:r>
            <a:endParaRPr lang="en-US" dirty="0"/>
          </a:p>
        </p:txBody>
      </p:sp>
    </p:spTree>
    <p:extLst>
      <p:ext uri="{BB962C8B-B14F-4D97-AF65-F5344CB8AC3E}">
        <p14:creationId xmlns:p14="http://schemas.microsoft.com/office/powerpoint/2010/main" val="274794781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#2</a:t>
            </a:r>
            <a:endParaRPr lang="en-US" dirty="0"/>
          </a:p>
        </p:txBody>
      </p:sp>
      <p:sp>
        <p:nvSpPr>
          <p:cNvPr id="3" name="Content Placeholder 2"/>
          <p:cNvSpPr>
            <a:spLocks noGrp="1"/>
          </p:cNvSpPr>
          <p:nvPr>
            <p:ph idx="1"/>
          </p:nvPr>
        </p:nvSpPr>
        <p:spPr/>
        <p:txBody>
          <a:bodyPr/>
          <a:lstStyle/>
          <a:p>
            <a:r>
              <a:rPr lang="en-US" dirty="0"/>
              <a:t>2) A nursing instructor has assigned a student to care for a patient of Asian descent. The instructor reminds the student that personal space considerations vary among cultures. What personal space preferences are important for the student to consider when caring for this patient</a:t>
            </a:r>
            <a:r>
              <a:rPr lang="en-US" dirty="0" smtClean="0"/>
              <a:t>?</a:t>
            </a:r>
          </a:p>
          <a:p>
            <a:endParaRPr lang="en-US" sz="1800" dirty="0"/>
          </a:p>
          <a:p>
            <a:pPr marL="571500" lvl="1" indent="-342900">
              <a:buFont typeface="+mj-lt"/>
              <a:buAutoNum type="alphaLcPeriod"/>
            </a:pPr>
            <a:r>
              <a:rPr lang="en-US" dirty="0"/>
              <a:t>They touch one another when sitting next to a familiar person</a:t>
            </a:r>
            <a:endParaRPr lang="en-US" sz="1600" dirty="0"/>
          </a:p>
          <a:p>
            <a:pPr marL="571500" lvl="1" indent="-342900">
              <a:buFont typeface="+mj-lt"/>
              <a:buAutoNum type="alphaLcPeriod"/>
            </a:pPr>
            <a:r>
              <a:rPr lang="en-US" dirty="0"/>
              <a:t>They prefer some distance between themselves and others</a:t>
            </a:r>
            <a:endParaRPr lang="en-US" sz="1600" dirty="0"/>
          </a:p>
          <a:p>
            <a:pPr marL="571500" lvl="1" indent="-342900">
              <a:buFont typeface="+mj-lt"/>
              <a:buAutoNum type="alphaLcPeriod"/>
            </a:pPr>
            <a:r>
              <a:rPr lang="en-US" dirty="0"/>
              <a:t>They sit at a distance of 18 inches</a:t>
            </a:r>
            <a:endParaRPr lang="en-US" sz="1600" dirty="0"/>
          </a:p>
          <a:p>
            <a:pPr marL="571500" lvl="1" indent="-342900">
              <a:buFont typeface="+mj-lt"/>
              <a:buAutoNum type="alphaLcPeriod"/>
            </a:pPr>
            <a:r>
              <a:rPr lang="en-US" dirty="0"/>
              <a:t>They have no restrictions when in contact with others</a:t>
            </a:r>
            <a:endParaRPr lang="en-US" sz="1600" dirty="0"/>
          </a:p>
          <a:p>
            <a:endParaRPr lang="en-US" dirty="0"/>
          </a:p>
        </p:txBody>
      </p:sp>
    </p:spTree>
    <p:extLst>
      <p:ext uri="{BB962C8B-B14F-4D97-AF65-F5344CB8AC3E}">
        <p14:creationId xmlns:p14="http://schemas.microsoft.com/office/powerpoint/2010/main" val="405610911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#2</a:t>
            </a:r>
            <a:endParaRPr lang="en-US" dirty="0"/>
          </a:p>
        </p:txBody>
      </p:sp>
      <p:sp>
        <p:nvSpPr>
          <p:cNvPr id="3" name="Content Placeholder 2"/>
          <p:cNvSpPr>
            <a:spLocks noGrp="1"/>
          </p:cNvSpPr>
          <p:nvPr>
            <p:ph idx="1"/>
          </p:nvPr>
        </p:nvSpPr>
        <p:spPr/>
        <p:txBody>
          <a:bodyPr/>
          <a:lstStyle/>
          <a:p>
            <a:r>
              <a:rPr lang="en-US" dirty="0"/>
              <a:t>2) A nursing instructor has assigned a student to care for a patient of Asian descent. The instructor reminds the student that personal space considerations vary among cultures. What personal space preferences are important for the student to consider when caring for this patient?</a:t>
            </a:r>
          </a:p>
          <a:p>
            <a:endParaRPr lang="en-US" dirty="0" smtClean="0"/>
          </a:p>
          <a:p>
            <a:pPr marL="228600" lvl="1">
              <a:spcBef>
                <a:spcPts val="2000"/>
              </a:spcBef>
              <a:buClr>
                <a:schemeClr val="accent1"/>
              </a:buClr>
            </a:pPr>
            <a:r>
              <a:rPr lang="en-US" dirty="0" smtClean="0"/>
              <a:t>B. </a:t>
            </a:r>
            <a:r>
              <a:rPr lang="en-US" dirty="0"/>
              <a:t>They prefer some distance between themselves and others</a:t>
            </a:r>
            <a:endParaRPr lang="en-US" sz="1600" dirty="0"/>
          </a:p>
          <a:p>
            <a:endParaRPr lang="en-US" dirty="0"/>
          </a:p>
        </p:txBody>
      </p:sp>
    </p:spTree>
    <p:extLst>
      <p:ext uri="{BB962C8B-B14F-4D97-AF65-F5344CB8AC3E}">
        <p14:creationId xmlns:p14="http://schemas.microsoft.com/office/powerpoint/2010/main" val="199538743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#3</a:t>
            </a:r>
            <a:endParaRPr lang="en-US" dirty="0"/>
          </a:p>
        </p:txBody>
      </p:sp>
      <p:sp>
        <p:nvSpPr>
          <p:cNvPr id="3" name="Content Placeholder 2"/>
          <p:cNvSpPr>
            <a:spLocks noGrp="1"/>
          </p:cNvSpPr>
          <p:nvPr>
            <p:ph idx="1"/>
          </p:nvPr>
        </p:nvSpPr>
        <p:spPr/>
        <p:txBody>
          <a:bodyPr/>
          <a:lstStyle/>
          <a:p>
            <a:r>
              <a:rPr lang="en-US" dirty="0"/>
              <a:t>3) A 36 year old woman has arrived in OB to deliver her first baby. The woman is followed by her husband and what she describes as her </a:t>
            </a:r>
            <a:r>
              <a:rPr lang="en-US" dirty="0" err="1"/>
              <a:t>Ohana</a:t>
            </a:r>
            <a:r>
              <a:rPr lang="en-US" dirty="0"/>
              <a:t>, or extended family. In what culture is it acceptable for extended family members to be jointly involved in child bearing?</a:t>
            </a:r>
          </a:p>
          <a:p>
            <a:pPr marL="457200" lvl="0" indent="-457200">
              <a:buFont typeface="+mj-lt"/>
              <a:buAutoNum type="alphaLcPeriod"/>
            </a:pPr>
            <a:r>
              <a:rPr lang="en-US" dirty="0"/>
              <a:t>Hawaiian</a:t>
            </a:r>
          </a:p>
          <a:p>
            <a:pPr marL="457200" lvl="0" indent="-457200">
              <a:buFont typeface="+mj-lt"/>
              <a:buAutoNum type="alphaLcPeriod"/>
            </a:pPr>
            <a:r>
              <a:rPr lang="en-US" dirty="0"/>
              <a:t>African American </a:t>
            </a:r>
          </a:p>
          <a:p>
            <a:pPr marL="457200" lvl="0" indent="-457200">
              <a:buFont typeface="+mj-lt"/>
              <a:buAutoNum type="alphaLcPeriod"/>
            </a:pPr>
            <a:r>
              <a:rPr lang="en-US" dirty="0"/>
              <a:t>Puerto Rican</a:t>
            </a:r>
          </a:p>
          <a:p>
            <a:pPr marL="457200" lvl="0" indent="-457200">
              <a:buFont typeface="+mj-lt"/>
              <a:buAutoNum type="alphaLcPeriod"/>
            </a:pPr>
            <a:r>
              <a:rPr lang="en-US" dirty="0"/>
              <a:t>Asian</a:t>
            </a:r>
          </a:p>
          <a:p>
            <a:endParaRPr lang="en-US" dirty="0"/>
          </a:p>
        </p:txBody>
      </p:sp>
    </p:spTree>
    <p:extLst>
      <p:ext uri="{BB962C8B-B14F-4D97-AF65-F5344CB8AC3E}">
        <p14:creationId xmlns:p14="http://schemas.microsoft.com/office/powerpoint/2010/main" val="1478378494"/>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#3</a:t>
            </a:r>
            <a:endParaRPr lang="en-US" dirty="0"/>
          </a:p>
        </p:txBody>
      </p:sp>
      <p:sp>
        <p:nvSpPr>
          <p:cNvPr id="3" name="Content Placeholder 2"/>
          <p:cNvSpPr>
            <a:spLocks noGrp="1"/>
          </p:cNvSpPr>
          <p:nvPr>
            <p:ph idx="1"/>
          </p:nvPr>
        </p:nvSpPr>
        <p:spPr/>
        <p:txBody>
          <a:bodyPr/>
          <a:lstStyle/>
          <a:p>
            <a:r>
              <a:rPr lang="en-US" dirty="0"/>
              <a:t>3) A 36 year old woman has arrived in OB to deliver her first baby. The woman is followed by her husband and what she describes as her </a:t>
            </a:r>
            <a:r>
              <a:rPr lang="en-US" dirty="0" err="1"/>
              <a:t>Ohana</a:t>
            </a:r>
            <a:r>
              <a:rPr lang="en-US" dirty="0"/>
              <a:t>, or extended family. In what culture is it acceptable for extended family members to be jointly involved in child bearing?</a:t>
            </a:r>
          </a:p>
          <a:p>
            <a:pPr lvl="0"/>
            <a:r>
              <a:rPr lang="en-US" dirty="0" smtClean="0"/>
              <a:t>A. Hawaiian</a:t>
            </a:r>
            <a:endParaRPr lang="en-US" dirty="0"/>
          </a:p>
          <a:p>
            <a:pPr marL="0" indent="0">
              <a:buNone/>
            </a:pPr>
            <a:endParaRPr lang="en-US" dirty="0"/>
          </a:p>
        </p:txBody>
      </p:sp>
    </p:spTree>
    <p:extLst>
      <p:ext uri="{BB962C8B-B14F-4D97-AF65-F5344CB8AC3E}">
        <p14:creationId xmlns:p14="http://schemas.microsoft.com/office/powerpoint/2010/main" val="414060072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#4</a:t>
            </a:r>
            <a:endParaRPr lang="en-US" dirty="0"/>
          </a:p>
        </p:txBody>
      </p:sp>
      <p:sp>
        <p:nvSpPr>
          <p:cNvPr id="3" name="Content Placeholder 2"/>
          <p:cNvSpPr>
            <a:spLocks noGrp="1"/>
          </p:cNvSpPr>
          <p:nvPr>
            <p:ph idx="1"/>
          </p:nvPr>
        </p:nvSpPr>
        <p:spPr/>
        <p:txBody>
          <a:bodyPr/>
          <a:lstStyle/>
          <a:p>
            <a:r>
              <a:rPr lang="en-US" dirty="0"/>
              <a:t>4) What culture believes that the secret to good health is to balance hot and cold within the body?</a:t>
            </a:r>
          </a:p>
          <a:p>
            <a:pPr marL="457200" lvl="0" indent="-457200">
              <a:buFont typeface="+mj-lt"/>
              <a:buAutoNum type="alphaLcPeriod"/>
            </a:pPr>
            <a:r>
              <a:rPr lang="en-US" dirty="0"/>
              <a:t>Appalachian </a:t>
            </a:r>
          </a:p>
          <a:p>
            <a:pPr marL="457200" lvl="0" indent="-457200">
              <a:buFont typeface="+mj-lt"/>
              <a:buAutoNum type="alphaLcPeriod"/>
            </a:pPr>
            <a:r>
              <a:rPr lang="en-US" dirty="0"/>
              <a:t>African American</a:t>
            </a:r>
          </a:p>
          <a:p>
            <a:pPr marL="457200" lvl="0" indent="-457200">
              <a:buFont typeface="+mj-lt"/>
              <a:buAutoNum type="alphaLcPeriod"/>
            </a:pPr>
            <a:r>
              <a:rPr lang="en-US" dirty="0"/>
              <a:t>Hispanic</a:t>
            </a:r>
          </a:p>
          <a:p>
            <a:pPr marL="457200" lvl="0" indent="-457200">
              <a:buFont typeface="+mj-lt"/>
              <a:buAutoNum type="alphaLcPeriod"/>
            </a:pPr>
            <a:r>
              <a:rPr lang="en-US" dirty="0"/>
              <a:t>Native American</a:t>
            </a:r>
          </a:p>
          <a:p>
            <a:endParaRPr lang="en-US" dirty="0"/>
          </a:p>
        </p:txBody>
      </p:sp>
    </p:spTree>
    <p:extLst>
      <p:ext uri="{BB962C8B-B14F-4D97-AF65-F5344CB8AC3E}">
        <p14:creationId xmlns:p14="http://schemas.microsoft.com/office/powerpoint/2010/main" val="38080226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#4</a:t>
            </a:r>
            <a:endParaRPr lang="en-US" dirty="0"/>
          </a:p>
        </p:txBody>
      </p:sp>
      <p:sp>
        <p:nvSpPr>
          <p:cNvPr id="3" name="Content Placeholder 2"/>
          <p:cNvSpPr>
            <a:spLocks noGrp="1"/>
          </p:cNvSpPr>
          <p:nvPr>
            <p:ph idx="1"/>
          </p:nvPr>
        </p:nvSpPr>
        <p:spPr/>
        <p:txBody>
          <a:bodyPr/>
          <a:lstStyle/>
          <a:p>
            <a:r>
              <a:rPr lang="en-US" dirty="0"/>
              <a:t>4) What culture believes that the secret to good health is to balance hot and cold within the body?</a:t>
            </a:r>
          </a:p>
          <a:p>
            <a:endParaRPr lang="en-US" dirty="0" smtClean="0"/>
          </a:p>
          <a:p>
            <a:endParaRPr lang="en-US" dirty="0"/>
          </a:p>
          <a:p>
            <a:r>
              <a:rPr lang="en-US" dirty="0" smtClean="0"/>
              <a:t>C. Hispanic</a:t>
            </a:r>
            <a:endParaRPr lang="en-US" dirty="0"/>
          </a:p>
        </p:txBody>
      </p:sp>
    </p:spTree>
    <p:extLst>
      <p:ext uri="{BB962C8B-B14F-4D97-AF65-F5344CB8AC3E}">
        <p14:creationId xmlns:p14="http://schemas.microsoft.com/office/powerpoint/2010/main" val="4148584540"/>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#5</a:t>
            </a:r>
            <a:endParaRPr lang="en-US" dirty="0"/>
          </a:p>
        </p:txBody>
      </p:sp>
      <p:sp>
        <p:nvSpPr>
          <p:cNvPr id="3" name="Content Placeholder 2"/>
          <p:cNvSpPr>
            <a:spLocks noGrp="1"/>
          </p:cNvSpPr>
          <p:nvPr>
            <p:ph idx="1"/>
          </p:nvPr>
        </p:nvSpPr>
        <p:spPr/>
        <p:txBody>
          <a:bodyPr/>
          <a:lstStyle/>
          <a:p>
            <a:r>
              <a:rPr lang="en-US" dirty="0"/>
              <a:t>5) What culture believes that blood is the bodies life source and cannot be regenerated?</a:t>
            </a:r>
          </a:p>
          <a:p>
            <a:pPr marL="228600" lvl="1" indent="0">
              <a:buNone/>
            </a:pPr>
            <a:endParaRPr lang="en-US" sz="2000" dirty="0" smtClean="0"/>
          </a:p>
          <a:p>
            <a:pPr marL="228600" lvl="1" indent="0">
              <a:buNone/>
            </a:pPr>
            <a:endParaRPr lang="en-US" sz="2000" dirty="0"/>
          </a:p>
          <a:p>
            <a:pPr marL="571500" lvl="1" indent="-342900">
              <a:buFont typeface="+mj-lt"/>
              <a:buAutoNum type="alphaLcPeriod"/>
            </a:pPr>
            <a:r>
              <a:rPr lang="en-US" sz="2000" dirty="0" smtClean="0"/>
              <a:t>Asian</a:t>
            </a:r>
            <a:endParaRPr lang="en-US" sz="2000" dirty="0"/>
          </a:p>
          <a:p>
            <a:pPr marL="571500" lvl="1" indent="-342900">
              <a:buFont typeface="+mj-lt"/>
              <a:buAutoNum type="alphaLcPeriod"/>
            </a:pPr>
            <a:r>
              <a:rPr lang="en-US" sz="2000" dirty="0"/>
              <a:t>Hawaiian</a:t>
            </a:r>
          </a:p>
          <a:p>
            <a:pPr marL="571500" lvl="1" indent="-342900">
              <a:buFont typeface="+mj-lt"/>
              <a:buAutoNum type="alphaLcPeriod"/>
            </a:pPr>
            <a:r>
              <a:rPr lang="en-US" sz="2000" dirty="0"/>
              <a:t>Hispanic</a:t>
            </a:r>
          </a:p>
          <a:p>
            <a:pPr marL="571500" lvl="1" indent="-342900">
              <a:buFont typeface="+mj-lt"/>
              <a:buAutoNum type="alphaLcPeriod"/>
            </a:pPr>
            <a:r>
              <a:rPr lang="en-US" sz="2000" dirty="0"/>
              <a:t>Native American</a:t>
            </a:r>
          </a:p>
          <a:p>
            <a:endParaRPr lang="en-US" dirty="0"/>
          </a:p>
        </p:txBody>
      </p:sp>
    </p:spTree>
    <p:extLst>
      <p:ext uri="{BB962C8B-B14F-4D97-AF65-F5344CB8AC3E}">
        <p14:creationId xmlns:p14="http://schemas.microsoft.com/office/powerpoint/2010/main" val="343374229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#5</a:t>
            </a:r>
            <a:endParaRPr lang="en-US" dirty="0"/>
          </a:p>
        </p:txBody>
      </p:sp>
      <p:sp>
        <p:nvSpPr>
          <p:cNvPr id="3" name="Content Placeholder 2"/>
          <p:cNvSpPr>
            <a:spLocks noGrp="1"/>
          </p:cNvSpPr>
          <p:nvPr>
            <p:ph idx="1"/>
          </p:nvPr>
        </p:nvSpPr>
        <p:spPr/>
        <p:txBody>
          <a:bodyPr/>
          <a:lstStyle/>
          <a:p>
            <a:r>
              <a:rPr lang="en-US" dirty="0"/>
              <a:t>5) What culture believes that blood is the bodies life source and cannot be regenerated?</a:t>
            </a:r>
          </a:p>
          <a:p>
            <a:endParaRPr lang="en-US" dirty="0" smtClean="0"/>
          </a:p>
          <a:p>
            <a:r>
              <a:rPr lang="en-US" dirty="0" smtClean="0"/>
              <a:t>A. Asian</a:t>
            </a:r>
            <a:endParaRPr lang="en-US" dirty="0"/>
          </a:p>
        </p:txBody>
      </p:sp>
    </p:spTree>
    <p:extLst>
      <p:ext uri="{BB962C8B-B14F-4D97-AF65-F5344CB8AC3E}">
        <p14:creationId xmlns:p14="http://schemas.microsoft.com/office/powerpoint/2010/main" val="155972616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314760"/>
            <a:ext cx="7556313" cy="1116106"/>
          </a:xfrm>
        </p:spPr>
        <p:txBody>
          <a:bodyPr/>
          <a:lstStyle/>
          <a:p>
            <a:r>
              <a:rPr lang="en-US" dirty="0" smtClean="0"/>
              <a:t>References</a:t>
            </a:r>
            <a:endParaRPr lang="en-US" dirty="0"/>
          </a:p>
        </p:txBody>
      </p:sp>
      <p:sp>
        <p:nvSpPr>
          <p:cNvPr id="3" name="Content Placeholder 2"/>
          <p:cNvSpPr>
            <a:spLocks noGrp="1"/>
          </p:cNvSpPr>
          <p:nvPr>
            <p:ph idx="1"/>
          </p:nvPr>
        </p:nvSpPr>
        <p:spPr>
          <a:xfrm>
            <a:off x="498474" y="999068"/>
            <a:ext cx="7556313" cy="5621866"/>
          </a:xfrm>
        </p:spPr>
        <p:txBody>
          <a:bodyPr>
            <a:normAutofit fontScale="55000" lnSpcReduction="20000"/>
          </a:bodyPr>
          <a:lstStyle/>
          <a:p>
            <a:pPr marL="0" indent="0">
              <a:lnSpc>
                <a:spcPct val="220000"/>
              </a:lnSpc>
              <a:buNone/>
            </a:pPr>
            <a:r>
              <a:rPr lang="en-US" dirty="0"/>
              <a:t>Bailey, D. (2009). Caring defined: a comparison and analysis. </a:t>
            </a:r>
            <a:r>
              <a:rPr lang="en-US" i="1" dirty="0"/>
              <a:t>International Journal For Human Caring, </a:t>
            </a:r>
            <a:r>
              <a:rPr lang="en-US" i="1" dirty="0" smtClean="0"/>
              <a:t>13</a:t>
            </a:r>
            <a:r>
              <a:rPr lang="en-US" dirty="0"/>
              <a:t>(1), 16-31.</a:t>
            </a:r>
            <a:endParaRPr lang="en-US" dirty="0" smtClean="0"/>
          </a:p>
          <a:p>
            <a:pPr marL="0" indent="0">
              <a:lnSpc>
                <a:spcPct val="220000"/>
              </a:lnSpc>
              <a:buNone/>
            </a:pPr>
            <a:r>
              <a:rPr lang="en-US" dirty="0" err="1" smtClean="0"/>
              <a:t>Oriá</a:t>
            </a:r>
            <a:r>
              <a:rPr lang="en-US" dirty="0"/>
              <a:t>, M., </a:t>
            </a:r>
            <a:r>
              <a:rPr lang="en-US" dirty="0" err="1"/>
              <a:t>Ximenes</a:t>
            </a:r>
            <a:r>
              <a:rPr lang="en-US" dirty="0"/>
              <a:t>, L., &amp; </a:t>
            </a:r>
            <a:r>
              <a:rPr lang="en-US" dirty="0" err="1"/>
              <a:t>Alves</a:t>
            </a:r>
            <a:r>
              <a:rPr lang="en-US" dirty="0"/>
              <a:t>, M. (2005). Madeleine </a:t>
            </a:r>
            <a:r>
              <a:rPr lang="en-US" dirty="0" err="1"/>
              <a:t>Leininger</a:t>
            </a:r>
            <a:r>
              <a:rPr lang="en-US" dirty="0"/>
              <a:t> and </a:t>
            </a:r>
            <a:r>
              <a:rPr lang="en-US" dirty="0" smtClean="0"/>
              <a:t>the theory </a:t>
            </a:r>
            <a:r>
              <a:rPr lang="en-US" dirty="0"/>
              <a:t>of the cultural care </a:t>
            </a:r>
            <a:r>
              <a:rPr lang="en-US" dirty="0" smtClean="0"/>
              <a:t>diversity </a:t>
            </a:r>
            <a:r>
              <a:rPr lang="en-US" dirty="0"/>
              <a:t>and universality</a:t>
            </a:r>
            <a:r>
              <a:rPr lang="en-US" i="1" dirty="0"/>
              <a:t>. Online </a:t>
            </a:r>
            <a:r>
              <a:rPr lang="en-US" i="1" dirty="0" smtClean="0"/>
              <a:t>	Brazilian </a:t>
            </a:r>
            <a:r>
              <a:rPr lang="en-US" i="1" dirty="0"/>
              <a:t>Journal Of Nursing</a:t>
            </a:r>
            <a:r>
              <a:rPr lang="en-US" dirty="0"/>
              <a:t>, </a:t>
            </a:r>
            <a:r>
              <a:rPr lang="en-US" i="1" dirty="0"/>
              <a:t>4</a:t>
            </a:r>
            <a:r>
              <a:rPr lang="en-US" dirty="0"/>
              <a:t>(2)</a:t>
            </a:r>
            <a:r>
              <a:rPr lang="en-US" dirty="0" smtClean="0"/>
              <a:t>.</a:t>
            </a:r>
          </a:p>
          <a:p>
            <a:pPr marL="0" indent="0">
              <a:lnSpc>
                <a:spcPct val="220000"/>
              </a:lnSpc>
              <a:buNone/>
            </a:pPr>
            <a:r>
              <a:rPr lang="en-US" dirty="0" err="1"/>
              <a:t>Suliman</a:t>
            </a:r>
            <a:r>
              <a:rPr lang="en-US" dirty="0"/>
              <a:t>, W., </a:t>
            </a:r>
            <a:r>
              <a:rPr lang="en-US" dirty="0" err="1"/>
              <a:t>Welmann</a:t>
            </a:r>
            <a:r>
              <a:rPr lang="en-US" dirty="0"/>
              <a:t>, E., Omer, T., &amp; Thomas, L. (2009). Applying Watson’s nursing theory to assess </a:t>
            </a:r>
            <a:r>
              <a:rPr lang="en-US" dirty="0" smtClean="0"/>
              <a:t>patient </a:t>
            </a:r>
            <a:r>
              <a:rPr lang="en-US" dirty="0"/>
              <a:t>perceptions of </a:t>
            </a:r>
            <a:r>
              <a:rPr lang="en-US" dirty="0" smtClean="0"/>
              <a:t>	being </a:t>
            </a:r>
            <a:r>
              <a:rPr lang="en-US" dirty="0"/>
              <a:t>cared for in a multi cultural environment. </a:t>
            </a:r>
            <a:r>
              <a:rPr lang="en-US" i="1" dirty="0"/>
              <a:t>Journal of Nursing </a:t>
            </a:r>
            <a:r>
              <a:rPr lang="en-US" i="1" dirty="0" smtClean="0"/>
              <a:t>Research </a:t>
            </a:r>
            <a:r>
              <a:rPr lang="en-US" i="1" dirty="0"/>
              <a:t>(Taiwan Nurses Association), 17</a:t>
            </a:r>
            <a:r>
              <a:rPr lang="en-US" dirty="0"/>
              <a:t>(14), </a:t>
            </a:r>
            <a:r>
              <a:rPr lang="en-US" dirty="0" smtClean="0"/>
              <a:t>	doi</a:t>
            </a:r>
            <a:r>
              <a:rPr lang="en-US" dirty="0"/>
              <a:t>:10.1097/JNR.</a:t>
            </a:r>
            <a:r>
              <a:rPr lang="en-US" dirty="0" smtClean="0"/>
              <a:t>0b013e3181c122a3</a:t>
            </a:r>
          </a:p>
          <a:p>
            <a:pPr marL="0" indent="0">
              <a:lnSpc>
                <a:spcPct val="220000"/>
              </a:lnSpc>
              <a:buNone/>
            </a:pPr>
            <a:r>
              <a:rPr lang="en-US" dirty="0"/>
              <a:t>Taylor, C., Lillis, C., </a:t>
            </a:r>
            <a:r>
              <a:rPr lang="en-US" dirty="0" err="1"/>
              <a:t>LeMone</a:t>
            </a:r>
            <a:r>
              <a:rPr lang="en-US" dirty="0"/>
              <a:t>, P., &amp; Lynn, P. (2011). Fundamentals of nursing: The art </a:t>
            </a:r>
            <a:r>
              <a:rPr lang="en-US" dirty="0" smtClean="0"/>
              <a:t>and science </a:t>
            </a:r>
            <a:r>
              <a:rPr lang="en-US" dirty="0"/>
              <a:t>of </a:t>
            </a:r>
            <a:r>
              <a:rPr lang="en-US" dirty="0" smtClean="0"/>
              <a:t>nursing </a:t>
            </a:r>
            <a:r>
              <a:rPr lang="en-US" dirty="0"/>
              <a:t>care. (7th ed., pp. 43). </a:t>
            </a:r>
            <a:r>
              <a:rPr lang="en-US" dirty="0" smtClean="0"/>
              <a:t>	Philadelphia</a:t>
            </a:r>
            <a:r>
              <a:rPr lang="en-US" dirty="0"/>
              <a:t>, PA: Lippincott, Williams &amp; Wilkins</a:t>
            </a:r>
            <a:endParaRPr lang="en-US" dirty="0" smtClean="0"/>
          </a:p>
          <a:p>
            <a:pPr marL="0" indent="0">
              <a:lnSpc>
                <a:spcPct val="220000"/>
              </a:lnSpc>
              <a:buNone/>
            </a:pPr>
            <a:r>
              <a:rPr lang="en-US" dirty="0">
                <a:hlinkClick r:id="rId2"/>
              </a:rPr>
              <a:t>http://www.contemporarynurse.com/archives/vol/15/issue/3/article/631/madeleine-leininger</a:t>
            </a:r>
            <a:endParaRPr lang="en-US" dirty="0"/>
          </a:p>
          <a:p>
            <a:pPr marL="0" indent="0">
              <a:lnSpc>
                <a:spcPct val="220000"/>
              </a:lnSpc>
              <a:buNone/>
            </a:pPr>
            <a:r>
              <a:rPr lang="en-US" dirty="0">
                <a:hlinkClick r:id="rId3"/>
              </a:rPr>
              <a:t>http://www.reflectionsonnursingleadership.org/Pages/Vol38_3_Note_Leininger_obit.aspx</a:t>
            </a:r>
            <a:endParaRPr lang="en-US" dirty="0"/>
          </a:p>
          <a:p>
            <a:pPr marL="0" indent="0">
              <a:lnSpc>
                <a:spcPct val="220000"/>
              </a:lnSpc>
              <a:buNone/>
            </a:pPr>
            <a:r>
              <a:rPr lang="en-US" dirty="0"/>
              <a:t>http://</a:t>
            </a:r>
            <a:r>
              <a:rPr lang="en-US" dirty="0" err="1"/>
              <a:t>nursing.jbpub.com</a:t>
            </a:r>
            <a:r>
              <a:rPr lang="en-US" dirty="0"/>
              <a:t>/</a:t>
            </a:r>
            <a:r>
              <a:rPr lang="en-US" dirty="0" err="1"/>
              <a:t>sitzman</a:t>
            </a:r>
            <a:r>
              <a:rPr lang="en-US" dirty="0"/>
              <a:t>/ch15pdf.pdf</a:t>
            </a:r>
          </a:p>
          <a:p>
            <a:endParaRPr lang="en-US" dirty="0"/>
          </a:p>
        </p:txBody>
      </p:sp>
    </p:spTree>
    <p:extLst>
      <p:ext uri="{BB962C8B-B14F-4D97-AF65-F5344CB8AC3E}">
        <p14:creationId xmlns:p14="http://schemas.microsoft.com/office/powerpoint/2010/main" val="165871737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is Madeline </a:t>
            </a:r>
            <a:r>
              <a:rPr lang="en-US" dirty="0" err="1" smtClean="0"/>
              <a:t>Leininger</a:t>
            </a:r>
            <a:r>
              <a:rPr lang="en-US" dirty="0" smtClean="0"/>
              <a:t>?</a:t>
            </a:r>
            <a:endParaRPr lang="en-US" dirty="0"/>
          </a:p>
        </p:txBody>
      </p:sp>
      <p:sp>
        <p:nvSpPr>
          <p:cNvPr id="3" name="Content Placeholder 2"/>
          <p:cNvSpPr>
            <a:spLocks noGrp="1"/>
          </p:cNvSpPr>
          <p:nvPr>
            <p:ph idx="1"/>
          </p:nvPr>
        </p:nvSpPr>
        <p:spPr>
          <a:xfrm>
            <a:off x="498474" y="1981199"/>
            <a:ext cx="4215959" cy="4555067"/>
          </a:xfrm>
        </p:spPr>
        <p:txBody>
          <a:bodyPr>
            <a:normAutofit fontScale="70000" lnSpcReduction="20000"/>
          </a:bodyPr>
          <a:lstStyle/>
          <a:p>
            <a:pPr>
              <a:lnSpc>
                <a:spcPct val="200000"/>
              </a:lnSpc>
            </a:pPr>
            <a:r>
              <a:rPr lang="en-US" sz="2400" dirty="0" smtClean="0">
                <a:solidFill>
                  <a:srgbClr val="595959"/>
                </a:solidFill>
              </a:rPr>
              <a:t>Born: </a:t>
            </a:r>
            <a:r>
              <a:rPr lang="en-US" sz="2400" dirty="0">
                <a:solidFill>
                  <a:srgbClr val="595959"/>
                </a:solidFill>
              </a:rPr>
              <a:t>July 13, 1925</a:t>
            </a:r>
          </a:p>
          <a:p>
            <a:pPr>
              <a:lnSpc>
                <a:spcPct val="200000"/>
              </a:lnSpc>
            </a:pPr>
            <a:r>
              <a:rPr lang="en-US" sz="2400" dirty="0">
                <a:solidFill>
                  <a:srgbClr val="595959"/>
                </a:solidFill>
              </a:rPr>
              <a:t>Died: August 10, 2012</a:t>
            </a:r>
          </a:p>
          <a:p>
            <a:pPr>
              <a:lnSpc>
                <a:spcPct val="200000"/>
              </a:lnSpc>
            </a:pPr>
            <a:r>
              <a:rPr lang="en-US" sz="2400" dirty="0">
                <a:solidFill>
                  <a:srgbClr val="595959"/>
                </a:solidFill>
              </a:rPr>
              <a:t>Education: University of </a:t>
            </a:r>
            <a:r>
              <a:rPr lang="en-US" sz="2400" dirty="0" smtClean="0">
                <a:solidFill>
                  <a:srgbClr val="595959"/>
                </a:solidFill>
              </a:rPr>
              <a:t>Washington</a:t>
            </a:r>
          </a:p>
          <a:p>
            <a:pPr>
              <a:lnSpc>
                <a:spcPct val="200000"/>
              </a:lnSpc>
            </a:pPr>
            <a:r>
              <a:rPr lang="en-US" sz="2400" dirty="0">
                <a:solidFill>
                  <a:srgbClr val="595959"/>
                </a:solidFill>
              </a:rPr>
              <a:t>She developed the concept of Transcultural Nursing.</a:t>
            </a:r>
          </a:p>
          <a:p>
            <a:pPr>
              <a:lnSpc>
                <a:spcPct val="200000"/>
              </a:lnSpc>
            </a:pPr>
            <a:r>
              <a:rPr lang="en-US" sz="2400" dirty="0" smtClean="0">
                <a:solidFill>
                  <a:srgbClr val="595959"/>
                </a:solidFill>
              </a:rPr>
              <a:t>She was raised on a farm with four brothers and sisters.</a:t>
            </a:r>
            <a:endParaRPr lang="en-US" sz="2400" dirty="0">
              <a:solidFill>
                <a:srgbClr val="595959"/>
              </a:solidFill>
            </a:endParaRPr>
          </a:p>
          <a:p>
            <a:endParaRPr lang="en-US" dirty="0"/>
          </a:p>
        </p:txBody>
      </p:sp>
      <p:pic>
        <p:nvPicPr>
          <p:cNvPr id="4" name="Picture 3" descr="Madeleine_Leininger.png"/>
          <p:cNvPicPr>
            <a:picLocks noChangeAspect="1"/>
          </p:cNvPicPr>
          <p:nvPr/>
        </p:nvPicPr>
        <p:blipFill>
          <a:blip r:embed="rId2"/>
          <a:stretch>
            <a:fillRect/>
          </a:stretch>
        </p:blipFill>
        <p:spPr>
          <a:xfrm>
            <a:off x="5005826" y="2172189"/>
            <a:ext cx="3209639" cy="3866089"/>
          </a:xfrm>
          <a:prstGeom prst="rect">
            <a:avLst/>
          </a:prstGeom>
        </p:spPr>
      </p:pic>
    </p:spTree>
    <p:extLst>
      <p:ext uri="{BB962C8B-B14F-4D97-AF65-F5344CB8AC3E}">
        <p14:creationId xmlns:p14="http://schemas.microsoft.com/office/powerpoint/2010/main" val="284651363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About Madeline </a:t>
            </a:r>
            <a:r>
              <a:rPr lang="en-US" dirty="0" err="1" smtClean="0"/>
              <a:t>Leininger</a:t>
            </a:r>
            <a:endParaRPr lang="en-US" dirty="0"/>
          </a:p>
        </p:txBody>
      </p:sp>
      <p:sp>
        <p:nvSpPr>
          <p:cNvPr id="3" name="Content Placeholder 2"/>
          <p:cNvSpPr>
            <a:spLocks noGrp="1"/>
          </p:cNvSpPr>
          <p:nvPr>
            <p:ph idx="1"/>
          </p:nvPr>
        </p:nvSpPr>
        <p:spPr>
          <a:xfrm>
            <a:off x="498474" y="1600200"/>
            <a:ext cx="7556313" cy="4144963"/>
          </a:xfrm>
        </p:spPr>
        <p:txBody>
          <a:bodyPr/>
          <a:lstStyle/>
          <a:p>
            <a:pPr lvl="0">
              <a:lnSpc>
                <a:spcPct val="200000"/>
              </a:lnSpc>
            </a:pPr>
            <a:r>
              <a:rPr lang="en-US" dirty="0"/>
              <a:t>Madeleine </a:t>
            </a:r>
            <a:r>
              <a:rPr lang="en-US" dirty="0" err="1"/>
              <a:t>Leininger</a:t>
            </a:r>
            <a:r>
              <a:rPr lang="en-US" dirty="0"/>
              <a:t> was inspired by her aunt to pursue her career in </a:t>
            </a:r>
            <a:r>
              <a:rPr lang="en-US" dirty="0" smtClean="0"/>
              <a:t>nursing. </a:t>
            </a:r>
            <a:endParaRPr lang="en-US" dirty="0"/>
          </a:p>
          <a:p>
            <a:pPr lvl="0">
              <a:lnSpc>
                <a:spcPct val="200000"/>
              </a:lnSpc>
            </a:pPr>
            <a:r>
              <a:rPr lang="en-US" dirty="0"/>
              <a:t>She identified the importance of “care” early in her career. </a:t>
            </a:r>
          </a:p>
          <a:p>
            <a:pPr>
              <a:lnSpc>
                <a:spcPct val="200000"/>
              </a:lnSpc>
            </a:pPr>
            <a:r>
              <a:rPr lang="en-US" dirty="0"/>
              <a:t> </a:t>
            </a:r>
            <a:r>
              <a:rPr lang="en-US" dirty="0" smtClean="0"/>
              <a:t>Her </a:t>
            </a:r>
            <a:r>
              <a:rPr lang="en-US" dirty="0"/>
              <a:t>main focus and motivation to specialize in “care” was a result of feedback and appreciation that came from her patients. </a:t>
            </a:r>
          </a:p>
          <a:p>
            <a:endParaRPr lang="en-US" dirty="0"/>
          </a:p>
        </p:txBody>
      </p:sp>
    </p:spTree>
    <p:extLst>
      <p:ext uri="{BB962C8B-B14F-4D97-AF65-F5344CB8AC3E}">
        <p14:creationId xmlns:p14="http://schemas.microsoft.com/office/powerpoint/2010/main" val="38982344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t>
            </a:r>
            <a:r>
              <a:rPr lang="en-US" dirty="0"/>
              <a:t>S</a:t>
            </a:r>
            <a:r>
              <a:rPr lang="en-US" dirty="0" smtClean="0"/>
              <a:t>he </a:t>
            </a:r>
            <a:r>
              <a:rPr lang="en-US" dirty="0"/>
              <a:t>D</a:t>
            </a:r>
            <a:r>
              <a:rPr lang="en-US" dirty="0" smtClean="0"/>
              <a:t>eveloped </a:t>
            </a:r>
            <a:r>
              <a:rPr lang="en-US" dirty="0"/>
              <a:t>H</a:t>
            </a:r>
            <a:r>
              <a:rPr lang="en-US" dirty="0" smtClean="0"/>
              <a:t>er Theory</a:t>
            </a:r>
            <a:endParaRPr lang="en-US" dirty="0"/>
          </a:p>
        </p:txBody>
      </p:sp>
      <p:sp>
        <p:nvSpPr>
          <p:cNvPr id="3" name="Content Placeholder 2"/>
          <p:cNvSpPr>
            <a:spLocks noGrp="1"/>
          </p:cNvSpPr>
          <p:nvPr>
            <p:ph idx="1"/>
          </p:nvPr>
        </p:nvSpPr>
        <p:spPr/>
        <p:txBody>
          <a:bodyPr/>
          <a:lstStyle/>
          <a:p>
            <a:pPr lvl="0"/>
            <a:r>
              <a:rPr lang="en-US" dirty="0"/>
              <a:t>In 1950’s </a:t>
            </a:r>
            <a:r>
              <a:rPr lang="en-US" dirty="0" err="1"/>
              <a:t>Leininger</a:t>
            </a:r>
            <a:r>
              <a:rPr lang="en-US" dirty="0"/>
              <a:t> experienced cultural shock (recurrent behavioral patterns in children appeared to have culture basis) while working in a children’s guidance home. </a:t>
            </a:r>
          </a:p>
          <a:p>
            <a:pPr marL="0" indent="0">
              <a:buNone/>
            </a:pPr>
            <a:endParaRPr lang="en-US" dirty="0"/>
          </a:p>
          <a:p>
            <a:pPr lvl="0"/>
            <a:r>
              <a:rPr lang="en-US" dirty="0"/>
              <a:t>She realized a major deficit in nursing comprehension of differential needs and requirements for patient </a:t>
            </a:r>
            <a:r>
              <a:rPr lang="en-US" dirty="0" smtClean="0"/>
              <a:t>care.</a:t>
            </a:r>
            <a:endParaRPr lang="en-US" dirty="0"/>
          </a:p>
          <a:p>
            <a:pPr marL="0" indent="0">
              <a:buNone/>
            </a:pPr>
            <a:endParaRPr lang="en-US" dirty="0"/>
          </a:p>
          <a:p>
            <a:pPr lvl="0"/>
            <a:r>
              <a:rPr lang="en-US" dirty="0"/>
              <a:t>Then she realized the </a:t>
            </a:r>
            <a:r>
              <a:rPr lang="en-US" dirty="0" smtClean="0"/>
              <a:t>missing </a:t>
            </a:r>
            <a:r>
              <a:rPr lang="en-US" dirty="0"/>
              <a:t>link is the lack of knowledge regarding the cultural aspects of care. </a:t>
            </a:r>
          </a:p>
          <a:p>
            <a:pPr marL="0" indent="0">
              <a:buNone/>
            </a:pPr>
            <a:endParaRPr lang="en-US" dirty="0"/>
          </a:p>
        </p:txBody>
      </p:sp>
    </p:spTree>
    <p:extLst>
      <p:ext uri="{BB962C8B-B14F-4D97-AF65-F5344CB8AC3E}">
        <p14:creationId xmlns:p14="http://schemas.microsoft.com/office/powerpoint/2010/main" val="38808467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3"/>
            <a:ext cx="7556313" cy="1497107"/>
          </a:xfrm>
        </p:spPr>
        <p:txBody>
          <a:bodyPr/>
          <a:lstStyle/>
          <a:p>
            <a:r>
              <a:rPr lang="en-US" dirty="0"/>
              <a:t>Theory of Culture Care Diversity and </a:t>
            </a:r>
            <a:r>
              <a:rPr lang="en-US" dirty="0" smtClean="0"/>
              <a:t>Universality- basic concepts</a:t>
            </a:r>
            <a:endParaRPr lang="en-US" dirty="0"/>
          </a:p>
        </p:txBody>
      </p:sp>
      <p:sp>
        <p:nvSpPr>
          <p:cNvPr id="3" name="Content Placeholder 2"/>
          <p:cNvSpPr>
            <a:spLocks noGrp="1"/>
          </p:cNvSpPr>
          <p:nvPr>
            <p:ph idx="1"/>
          </p:nvPr>
        </p:nvSpPr>
        <p:spPr>
          <a:xfrm>
            <a:off x="498474" y="1981200"/>
            <a:ext cx="7556313" cy="2906809"/>
          </a:xfrm>
        </p:spPr>
        <p:txBody>
          <a:bodyPr>
            <a:normAutofit fontScale="92500" lnSpcReduction="10000"/>
          </a:bodyPr>
          <a:lstStyle/>
          <a:p>
            <a:pPr>
              <a:lnSpc>
                <a:spcPct val="200000"/>
              </a:lnSpc>
            </a:pPr>
            <a:r>
              <a:rPr lang="en-US" sz="2400" dirty="0" smtClean="0"/>
              <a:t>Ethno nursing </a:t>
            </a:r>
            <a:r>
              <a:rPr lang="en-US" sz="2400" dirty="0"/>
              <a:t>methodology</a:t>
            </a:r>
          </a:p>
          <a:p>
            <a:pPr lvl="1">
              <a:lnSpc>
                <a:spcPct val="200000"/>
              </a:lnSpc>
            </a:pPr>
            <a:r>
              <a:rPr lang="en-US" sz="2400" dirty="0"/>
              <a:t>To assist the </a:t>
            </a:r>
            <a:r>
              <a:rPr lang="en-US" sz="2400" dirty="0" smtClean="0"/>
              <a:t>career </a:t>
            </a:r>
            <a:r>
              <a:rPr lang="en-US" sz="2400" dirty="0"/>
              <a:t>in discovery of data</a:t>
            </a:r>
          </a:p>
          <a:p>
            <a:pPr lvl="1">
              <a:lnSpc>
                <a:spcPct val="200000"/>
              </a:lnSpc>
            </a:pPr>
            <a:r>
              <a:rPr lang="en-US" sz="2400" dirty="0"/>
              <a:t>Patient perception </a:t>
            </a:r>
            <a:r>
              <a:rPr lang="en-US" sz="2400" dirty="0" smtClean="0"/>
              <a:t>vs. </a:t>
            </a:r>
            <a:r>
              <a:rPr lang="en-US" sz="2400" dirty="0"/>
              <a:t>Nurse perception</a:t>
            </a:r>
          </a:p>
          <a:p>
            <a:pPr lvl="2">
              <a:lnSpc>
                <a:spcPct val="200000"/>
              </a:lnSpc>
            </a:pPr>
            <a:r>
              <a:rPr lang="en-US" sz="2400" dirty="0"/>
              <a:t>Perceptions of caring varies with cultural background</a:t>
            </a:r>
          </a:p>
          <a:p>
            <a:endParaRPr lang="en-US" dirty="0"/>
          </a:p>
        </p:txBody>
      </p:sp>
    </p:spTree>
    <p:extLst>
      <p:ext uri="{BB962C8B-B14F-4D97-AF65-F5344CB8AC3E}">
        <p14:creationId xmlns:p14="http://schemas.microsoft.com/office/powerpoint/2010/main" val="97475161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84093"/>
            <a:ext cx="3328741" cy="820535"/>
          </a:xfrm>
        </p:spPr>
        <p:txBody>
          <a:bodyPr/>
          <a:lstStyle/>
          <a:p>
            <a:r>
              <a:rPr lang="en-US" dirty="0" smtClean="0"/>
              <a:t>Sunrise Model</a:t>
            </a:r>
            <a:endParaRPr lang="en-US" dirty="0"/>
          </a:p>
        </p:txBody>
      </p:sp>
      <p:sp>
        <p:nvSpPr>
          <p:cNvPr id="3" name="Content Placeholder 2"/>
          <p:cNvSpPr>
            <a:spLocks noGrp="1"/>
          </p:cNvSpPr>
          <p:nvPr>
            <p:ph idx="1"/>
          </p:nvPr>
        </p:nvSpPr>
        <p:spPr>
          <a:xfrm>
            <a:off x="498474" y="1981200"/>
            <a:ext cx="3328741" cy="4144963"/>
          </a:xfrm>
        </p:spPr>
        <p:txBody>
          <a:bodyPr>
            <a:normAutofit/>
          </a:bodyPr>
          <a:lstStyle/>
          <a:p>
            <a:pPr lvl="0">
              <a:lnSpc>
                <a:spcPct val="200000"/>
              </a:lnSpc>
            </a:pPr>
            <a:r>
              <a:rPr lang="en-US" sz="2400" dirty="0"/>
              <a:t>Nursing </a:t>
            </a:r>
            <a:r>
              <a:rPr lang="en-US" sz="2400" dirty="0" smtClean="0"/>
              <a:t>Care</a:t>
            </a:r>
          </a:p>
          <a:p>
            <a:pPr marL="0" lvl="0" indent="0">
              <a:lnSpc>
                <a:spcPct val="200000"/>
              </a:lnSpc>
              <a:buNone/>
            </a:pPr>
            <a:endParaRPr lang="en-US" sz="2400" dirty="0"/>
          </a:p>
          <a:p>
            <a:r>
              <a:rPr lang="en-US" sz="2400" dirty="0"/>
              <a:t>Involves generic (emic) and professional (etic) care systems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084334" y="1061098"/>
            <a:ext cx="3970453" cy="5200123"/>
          </a:xfrm>
          <a:prstGeom prst="rect">
            <a:avLst/>
          </a:prstGeom>
          <a:noFill/>
          <a:ln>
            <a:noFill/>
          </a:ln>
        </p:spPr>
      </p:pic>
    </p:spTree>
    <p:extLst>
      <p:ext uri="{BB962C8B-B14F-4D97-AF65-F5344CB8AC3E}">
        <p14:creationId xmlns:p14="http://schemas.microsoft.com/office/powerpoint/2010/main" val="42028701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798688"/>
            <a:ext cx="7556313" cy="629189"/>
          </a:xfrm>
        </p:spPr>
        <p:txBody>
          <a:bodyPr/>
          <a:lstStyle/>
          <a:p>
            <a:r>
              <a:rPr lang="en-US" dirty="0" smtClean="0"/>
              <a:t>Transcultural Nursing and Patient Care</a:t>
            </a:r>
            <a:endParaRPr lang="en-US" dirty="0"/>
          </a:p>
        </p:txBody>
      </p:sp>
      <p:sp>
        <p:nvSpPr>
          <p:cNvPr id="3" name="Content Placeholder 2"/>
          <p:cNvSpPr>
            <a:spLocks noGrp="1"/>
          </p:cNvSpPr>
          <p:nvPr>
            <p:ph idx="1"/>
          </p:nvPr>
        </p:nvSpPr>
        <p:spPr>
          <a:xfrm>
            <a:off x="498474" y="2572633"/>
            <a:ext cx="7556313" cy="2767650"/>
          </a:xfrm>
        </p:spPr>
        <p:txBody>
          <a:bodyPr/>
          <a:lstStyle/>
          <a:p>
            <a:r>
              <a:rPr lang="en-US" sz="2400" dirty="0"/>
              <a:t>Goal of </a:t>
            </a:r>
            <a:r>
              <a:rPr lang="en-US" sz="2400" dirty="0" err="1"/>
              <a:t>Leininger’s</a:t>
            </a:r>
            <a:r>
              <a:rPr lang="en-US" sz="2400" dirty="0"/>
              <a:t> theory- harmonious care measures.</a:t>
            </a:r>
          </a:p>
          <a:p>
            <a:r>
              <a:rPr lang="en-US" sz="2400" dirty="0" smtClean="0"/>
              <a:t>Addresses the cultural differences that influence the nurse-client relationship.</a:t>
            </a:r>
          </a:p>
          <a:p>
            <a:pPr>
              <a:lnSpc>
                <a:spcPct val="200000"/>
              </a:lnSpc>
            </a:pPr>
            <a:r>
              <a:rPr lang="en-US" sz="2400" dirty="0" err="1" smtClean="0"/>
              <a:t>Wholistic</a:t>
            </a:r>
            <a:r>
              <a:rPr lang="en-US" sz="2400" dirty="0" smtClean="0"/>
              <a:t> and understanding approach.</a:t>
            </a:r>
          </a:p>
          <a:p>
            <a:pPr marL="0" indent="0">
              <a:buNone/>
            </a:pPr>
            <a:endParaRPr lang="en-US" dirty="0"/>
          </a:p>
        </p:txBody>
      </p:sp>
    </p:spTree>
    <p:extLst>
      <p:ext uri="{BB962C8B-B14F-4D97-AF65-F5344CB8AC3E}">
        <p14:creationId xmlns:p14="http://schemas.microsoft.com/office/powerpoint/2010/main" val="81949047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865094"/>
            <a:ext cx="7556313" cy="1116106"/>
          </a:xfrm>
        </p:spPr>
        <p:txBody>
          <a:bodyPr/>
          <a:lstStyle/>
          <a:p>
            <a:r>
              <a:rPr lang="en-US" dirty="0" smtClean="0"/>
              <a:t>What does this mean for nursing?</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a:t>Incorporated into care </a:t>
            </a:r>
            <a:r>
              <a:rPr lang="en-US" sz="2400" dirty="0" smtClean="0"/>
              <a:t>plans = </a:t>
            </a:r>
            <a:r>
              <a:rPr lang="en-US" sz="2400" smtClean="0"/>
              <a:t>Better care.</a:t>
            </a:r>
            <a:endParaRPr lang="en-US" sz="2400" dirty="0"/>
          </a:p>
          <a:p>
            <a:pPr>
              <a:lnSpc>
                <a:spcPct val="200000"/>
              </a:lnSpc>
            </a:pPr>
            <a:r>
              <a:rPr lang="en-US" sz="2400" dirty="0" smtClean="0"/>
              <a:t>Nurses can influence positive changes.</a:t>
            </a:r>
          </a:p>
        </p:txBody>
      </p:sp>
    </p:spTree>
    <p:extLst>
      <p:ext uri="{BB962C8B-B14F-4D97-AF65-F5344CB8AC3E}">
        <p14:creationId xmlns:p14="http://schemas.microsoft.com/office/powerpoint/2010/main" val="366689053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question #1</a:t>
            </a:r>
            <a:endParaRPr lang="en-US" dirty="0"/>
          </a:p>
        </p:txBody>
      </p:sp>
      <p:sp>
        <p:nvSpPr>
          <p:cNvPr id="3" name="Content Placeholder 2"/>
          <p:cNvSpPr>
            <a:spLocks noGrp="1"/>
          </p:cNvSpPr>
          <p:nvPr>
            <p:ph idx="1"/>
          </p:nvPr>
        </p:nvSpPr>
        <p:spPr/>
        <p:txBody>
          <a:bodyPr/>
          <a:lstStyle/>
          <a:p>
            <a:r>
              <a:rPr lang="en-US" dirty="0"/>
              <a:t>1)   A Malaysian client is admitted to the health care facility with complaints of cramping pain in the abdomen and loose stools. Where should the nurse be seated when interviewing the client?</a:t>
            </a:r>
            <a:endParaRPr lang="en-US" sz="1800" dirty="0"/>
          </a:p>
          <a:p>
            <a:pPr lvl="1"/>
            <a:endParaRPr lang="en-US" dirty="0" smtClean="0"/>
          </a:p>
          <a:p>
            <a:pPr lvl="1"/>
            <a:endParaRPr lang="en-US" dirty="0"/>
          </a:p>
          <a:p>
            <a:pPr marL="571500" lvl="1" indent="-342900">
              <a:buFont typeface="+mj-lt"/>
              <a:buAutoNum type="alphaLcPeriod"/>
            </a:pPr>
            <a:r>
              <a:rPr lang="en-US" dirty="0" smtClean="0"/>
              <a:t>In </a:t>
            </a:r>
            <a:r>
              <a:rPr lang="en-US" dirty="0"/>
              <a:t>a chair at the door</a:t>
            </a:r>
            <a:endParaRPr lang="en-US" sz="1600" dirty="0"/>
          </a:p>
          <a:p>
            <a:pPr marL="571500" lvl="1" indent="-342900">
              <a:buFont typeface="+mj-lt"/>
              <a:buAutoNum type="alphaLcPeriod"/>
            </a:pPr>
            <a:r>
              <a:rPr lang="en-US" dirty="0"/>
              <a:t>On the bed</a:t>
            </a:r>
            <a:endParaRPr lang="en-US" sz="1600" dirty="0"/>
          </a:p>
          <a:p>
            <a:pPr marL="571500" lvl="1" indent="-342900">
              <a:buFont typeface="+mj-lt"/>
              <a:buAutoNum type="alphaLcPeriod"/>
            </a:pPr>
            <a:r>
              <a:rPr lang="en-US" dirty="0"/>
              <a:t>At the </a:t>
            </a:r>
            <a:r>
              <a:rPr lang="en-US" dirty="0" smtClean="0"/>
              <a:t>bedside</a:t>
            </a:r>
            <a:endParaRPr lang="en-US" sz="1600" dirty="0"/>
          </a:p>
          <a:p>
            <a:pPr marL="571500" lvl="1" indent="-342900">
              <a:buFont typeface="+mj-lt"/>
              <a:buAutoNum type="alphaLcPeriod"/>
            </a:pPr>
            <a:r>
              <a:rPr lang="en-US" dirty="0" smtClean="0"/>
              <a:t>At </a:t>
            </a:r>
            <a:r>
              <a:rPr lang="en-US" dirty="0"/>
              <a:t>a distance of </a:t>
            </a:r>
            <a:r>
              <a:rPr lang="en-US" dirty="0" smtClean="0"/>
              <a:t>greater </a:t>
            </a:r>
            <a:r>
              <a:rPr lang="en-US" dirty="0"/>
              <a:t>than one arm’s length</a:t>
            </a:r>
            <a:endParaRPr lang="en-US" sz="1600" dirty="0"/>
          </a:p>
          <a:p>
            <a:endParaRPr lang="en-US" dirty="0"/>
          </a:p>
        </p:txBody>
      </p:sp>
    </p:spTree>
    <p:extLst>
      <p:ext uri="{BB962C8B-B14F-4D97-AF65-F5344CB8AC3E}">
        <p14:creationId xmlns:p14="http://schemas.microsoft.com/office/powerpoint/2010/main" val="313832170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Advantag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323</TotalTime>
  <Words>977</Words>
  <Application>Microsoft Macintosh PowerPoint</Application>
  <PresentationFormat>On-screen Show (4:3)</PresentationFormat>
  <Paragraphs>113</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Advantage</vt:lpstr>
      <vt:lpstr>Madeline Leininger: Transcultural Nursing</vt:lpstr>
      <vt:lpstr>Who is Madeline Leininger?</vt:lpstr>
      <vt:lpstr>About Madeline Leininger</vt:lpstr>
      <vt:lpstr>How She Developed Her Theory</vt:lpstr>
      <vt:lpstr>Theory of Culture Care Diversity and Universality- basic concepts</vt:lpstr>
      <vt:lpstr>Sunrise Model</vt:lpstr>
      <vt:lpstr>Transcultural Nursing and Patient Care</vt:lpstr>
      <vt:lpstr>What does this mean for nursing?</vt:lpstr>
      <vt:lpstr>Quiz question #1</vt:lpstr>
      <vt:lpstr>Answer #1</vt:lpstr>
      <vt:lpstr>Quiz question #2</vt:lpstr>
      <vt:lpstr>Answer #2</vt:lpstr>
      <vt:lpstr>Quiz question #3</vt:lpstr>
      <vt:lpstr>Answer #3</vt:lpstr>
      <vt:lpstr>Quiz question #4</vt:lpstr>
      <vt:lpstr>Answer #4</vt:lpstr>
      <vt:lpstr>Quiz question #5</vt:lpstr>
      <vt:lpstr>Answer #5</vt:lpstr>
      <vt:lpstr>References</vt:lpstr>
    </vt:vector>
  </TitlesOfParts>
  <Company>All Source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Madeline Leininger: Transcultural Nursing</dc:title>
  <dc:creator>Jessica Key</dc:creator>
  <cp:lastModifiedBy>Jessica Key</cp:lastModifiedBy>
  <cp:revision>25</cp:revision>
  <dcterms:created xsi:type="dcterms:W3CDTF">2012-11-13T01:50:04Z</dcterms:created>
  <dcterms:modified xsi:type="dcterms:W3CDTF">2012-11-26T05:30:16Z</dcterms:modified>
</cp:coreProperties>
</file>