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7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37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76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32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0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8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7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31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15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19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28000"/>
                    </a14:imgEffect>
                    <a14:imgEffect>
                      <a14:saturation sat="33000"/>
                    </a14:imgEffect>
                    <a14:imgEffect>
                      <a14:brightnessContrast bright="-27000" contrast="-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6A49-583B-490B-B720-886504A96EF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F455-4C4F-4396-AF5B-C8CDF6FFF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98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tacus.schoolnet.co.uk/REnightingale.htm" TargetMode="External"/><Relationship Id="rId2" Type="http://schemas.openxmlformats.org/officeDocument/2006/relationships/hyperlink" Target="http://www.buzzle.com/articles/hand-washing-fac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tientsafetyfocus.com/patient-safety-current-s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975" y="381000"/>
            <a:ext cx="7294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Florence Nightingale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(1820-1910)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t3.gstatic.com/images?q=tbn:ANd9GcQ06SuiAPi_UBq5DIaPLONJ6wlALNC5BQnV1FMSnaGyLMYprK5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029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Qc7Ok4Tk8EJzY2ZTI-VXtFczCAfqmUJskirVakV2_Sr07kG5dy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029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4124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Jenna Kreke, Lindsay Rhodes, Nichole Spencer, Amanda Harrison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6318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3543" y="295870"/>
            <a:ext cx="6076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  <a:alpha val="61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Florence Nightingale</a:t>
            </a:r>
            <a:endParaRPr lang="en-US" sz="5400" b="1" cap="none" spc="0" dirty="0">
              <a:ln w="17780" cmpd="sng">
                <a:solidFill>
                  <a:schemeClr val="tx1">
                    <a:lumMod val="95000"/>
                    <a:lumOff val="5000"/>
                    <a:alpha val="61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7315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Born in 1820 in Florence, Italy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Born into a wealthy family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At age 17 she had a calling from God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Studied Nursing when she was 31 years old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62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does this mean for us today?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Official </a:t>
            </a:r>
            <a:r>
              <a:rPr lang="en-US" dirty="0" smtClean="0">
                <a:solidFill>
                  <a:srgbClr val="FFFF00"/>
                </a:solidFill>
              </a:rPr>
              <a:t>records show that by February 1855, the mortality rate had fallen from 60% to 42.7% and then, once a fresh water supply was introduced, it dropped further to 2.2</a:t>
            </a:r>
            <a:r>
              <a:rPr lang="en-US" dirty="0" smtClean="0">
                <a:solidFill>
                  <a:srgbClr val="FFFF00"/>
                </a:solidFill>
              </a:rPr>
              <a:t>%.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Between 5 and 10 percent of the patients who are admitted to U.S. acute-care hospitals acquire one or more infections there, and the risks have steadily increased in recent decades, according to a February 2003 article in The New England Journal of Medicine.</a:t>
            </a:r>
            <a:endParaRPr lang="en-US" b="1" dirty="0" smtClean="0">
              <a:solidFill>
                <a:srgbClr val="FF00FF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Hand washing and Infections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↘"/>
            </a:pPr>
            <a:r>
              <a:rPr lang="en-US" dirty="0" smtClean="0"/>
              <a:t>     </a:t>
            </a:r>
            <a:r>
              <a:rPr lang="en-US" sz="3600" b="1" dirty="0" smtClean="0">
                <a:solidFill>
                  <a:srgbClr val="FFFF00"/>
                </a:solidFill>
                <a:latin typeface="Bradley Hand ITC" pitchFamily="66" charset="0"/>
              </a:rPr>
              <a:t>99,000 associated deaths each year  </a:t>
            </a:r>
          </a:p>
          <a:p>
            <a:pPr>
              <a:buFont typeface="Calibri" pitchFamily="34" charset="0"/>
              <a:buChar char="↘"/>
            </a:pPr>
            <a:r>
              <a:rPr lang="en-US" sz="3600" b="1" dirty="0" smtClean="0">
                <a:latin typeface="Bradley Hand ITC" pitchFamily="66" charset="0"/>
              </a:rPr>
              <a:t> </a:t>
            </a:r>
            <a:r>
              <a:rPr lang="en-US" sz="3600" b="1" dirty="0" smtClean="0">
                <a:latin typeface="Bradley Hand ITC" pitchFamily="66" charset="0"/>
              </a:rPr>
              <a:t>     </a:t>
            </a:r>
            <a:r>
              <a:rPr lang="en-US" sz="3600" b="1" dirty="0" smtClean="0">
                <a:solidFill>
                  <a:srgbClr val="FFFF00"/>
                </a:solidFill>
                <a:latin typeface="Bradley Hand ITC" pitchFamily="66" charset="0"/>
              </a:rPr>
              <a:t>32% are UTI infections</a:t>
            </a:r>
          </a:p>
          <a:p>
            <a:pPr>
              <a:buFont typeface="Calibri" pitchFamily="34" charset="0"/>
              <a:buChar char="↘"/>
            </a:pPr>
            <a:r>
              <a:rPr lang="en-US" sz="3600" b="1" dirty="0" smtClean="0">
                <a:latin typeface="Bradley Hand ITC" pitchFamily="66" charset="0"/>
              </a:rPr>
              <a:t> </a:t>
            </a:r>
            <a:r>
              <a:rPr lang="en-US" sz="3600" b="1" dirty="0" smtClean="0">
                <a:latin typeface="Bradley Hand ITC" pitchFamily="66" charset="0"/>
              </a:rPr>
              <a:t>     </a:t>
            </a:r>
            <a:r>
              <a:rPr lang="en-US" sz="3600" b="1" dirty="0" smtClean="0">
                <a:solidFill>
                  <a:srgbClr val="FFFF00"/>
                </a:solidFill>
                <a:latin typeface="Bradley Hand ITC" pitchFamily="66" charset="0"/>
              </a:rPr>
              <a:t>22% are surgical infections</a:t>
            </a:r>
          </a:p>
          <a:p>
            <a:pPr>
              <a:buFont typeface="Calibri" pitchFamily="34" charset="0"/>
              <a:buChar char="↘"/>
            </a:pPr>
            <a:r>
              <a:rPr lang="en-US" sz="3600" b="1" dirty="0" smtClean="0">
                <a:latin typeface="Bradley Hand ITC" pitchFamily="66" charset="0"/>
              </a:rPr>
              <a:t> </a:t>
            </a:r>
            <a:r>
              <a:rPr lang="en-US" sz="3600" b="1" dirty="0" smtClean="0">
                <a:latin typeface="Bradley Hand ITC" pitchFamily="66" charset="0"/>
              </a:rPr>
              <a:t>     </a:t>
            </a:r>
            <a:r>
              <a:rPr lang="en-US" sz="3600" b="1" dirty="0" smtClean="0">
                <a:solidFill>
                  <a:srgbClr val="FFFF00"/>
                </a:solidFill>
                <a:latin typeface="Bradley Hand ITC" pitchFamily="66" charset="0"/>
              </a:rPr>
              <a:t>15% lung infections</a:t>
            </a:r>
          </a:p>
          <a:p>
            <a:pPr>
              <a:buFont typeface="Calibri" pitchFamily="34" charset="0"/>
              <a:buChar char="↘"/>
            </a:pPr>
            <a:r>
              <a:rPr lang="en-US" sz="3600" b="1" dirty="0" smtClean="0">
                <a:latin typeface="Bradley Hand ITC" pitchFamily="66" charset="0"/>
              </a:rPr>
              <a:t> </a:t>
            </a:r>
            <a:r>
              <a:rPr lang="en-US" sz="3600" b="1" dirty="0" smtClean="0">
                <a:latin typeface="Bradley Hand ITC" pitchFamily="66" charset="0"/>
              </a:rPr>
              <a:t>      </a:t>
            </a:r>
            <a:r>
              <a:rPr lang="en-US" sz="3600" b="1" dirty="0" smtClean="0">
                <a:solidFill>
                  <a:srgbClr val="FFFF00"/>
                </a:solidFill>
                <a:latin typeface="Bradley Hand ITC" pitchFamily="66" charset="0"/>
              </a:rPr>
              <a:t>14% are blood infection     </a:t>
            </a:r>
            <a:endParaRPr lang="en-US" sz="3600" b="1" dirty="0">
              <a:solidFill>
                <a:srgbClr val="FFFF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4512"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Fun Facts about hand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washing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Around two-ten million bacteria can be found on your hands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If your hands are wet or damp germs can spread thousands times more than dry.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Millions of germs can accumulate under bracelets, watches and rings.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People who are right handed wash their hands </a:t>
            </a:r>
            <a:r>
              <a:rPr lang="en-US" b="1" dirty="0" err="1" smtClean="0">
                <a:solidFill>
                  <a:srgbClr val="FFFF00"/>
                </a:solidFill>
              </a:rPr>
              <a:t>thorghly</a:t>
            </a:r>
            <a:r>
              <a:rPr lang="en-US" b="1" dirty="0" smtClean="0">
                <a:solidFill>
                  <a:srgbClr val="FFFF00"/>
                </a:solidFill>
              </a:rPr>
              <a:t> than left handed people.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CDC quotes 80% of all infections get transmitted by hands</a:t>
            </a: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References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www.buzzle.com/articles/hand-washing-facts.html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www.spartacus.schoolnet.co.uk/REnightingale.htm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  <a:hlinkClick r:id="rId4"/>
              </a:rPr>
              <a:t>http</a:t>
            </a:r>
            <a:r>
              <a:rPr lang="en-US" smtClean="0">
                <a:solidFill>
                  <a:srgbClr val="FFFF00"/>
                </a:solidFill>
                <a:hlinkClick r:id="rId4"/>
              </a:rPr>
              <a:t>://</a:t>
            </a:r>
            <a:r>
              <a:rPr lang="en-US" smtClean="0">
                <a:solidFill>
                  <a:srgbClr val="FFFF00"/>
                </a:solidFill>
                <a:hlinkClick r:id="rId4"/>
              </a:rPr>
              <a:t>www.patientsafetyfocus.com/patient-safety-current-st.html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249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What does this mean for us today?</vt:lpstr>
      <vt:lpstr>Hand washing and Infections </vt:lpstr>
      <vt:lpstr>Fun Facts about hand washing</vt:lpstr>
      <vt:lpstr>References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Owner</cp:lastModifiedBy>
  <cp:revision>13</cp:revision>
  <dcterms:created xsi:type="dcterms:W3CDTF">2012-04-02T18:52:58Z</dcterms:created>
  <dcterms:modified xsi:type="dcterms:W3CDTF">2012-04-09T19:38:29Z</dcterms:modified>
</cp:coreProperties>
</file>