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7" r:id="rId10"/>
    <p:sldId id="268" r:id="rId11"/>
    <p:sldId id="269" r:id="rId12"/>
    <p:sldId id="270" r:id="rId13"/>
    <p:sldId id="272" r:id="rId14"/>
    <p:sldId id="271" r:id="rId15"/>
    <p:sldId id="266" r:id="rId16"/>
    <p:sldId id="264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Amish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Carolyn Horin, Jenna </a:t>
            </a:r>
            <a:r>
              <a:rPr lang="en-US" dirty="0" err="1" smtClean="0"/>
              <a:t>Kreke</a:t>
            </a:r>
            <a:r>
              <a:rPr lang="en-US" dirty="0" smtClean="0"/>
              <a:t>, Erica Ochs, &amp; Lindsay Rhodes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511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religious restrictions to immunizations</a:t>
            </a:r>
          </a:p>
          <a:p>
            <a:r>
              <a:rPr lang="en-US" dirty="0" smtClean="0"/>
              <a:t>Only 16-26% of children receive immunizations</a:t>
            </a:r>
          </a:p>
          <a:p>
            <a:r>
              <a:rPr lang="en-US" dirty="0" smtClean="0"/>
              <a:t>Do not believe in birth control </a:t>
            </a:r>
          </a:p>
          <a:p>
            <a:r>
              <a:rPr lang="en-US" dirty="0" smtClean="0"/>
              <a:t>Reject preventative medicine-believe to be due to low educational status</a:t>
            </a:r>
          </a:p>
          <a:p>
            <a:r>
              <a:rPr lang="en-US" dirty="0" smtClean="0"/>
              <a:t>Believe in herbs and healthy eating from local Amish grocery stores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Preventative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use any modern birth control practices</a:t>
            </a:r>
          </a:p>
          <a:p>
            <a:r>
              <a:rPr lang="en-US" dirty="0" smtClean="0"/>
              <a:t>Reject typical prenatal vitamins and care (more modern Amish cultures do practice prenatal care)</a:t>
            </a:r>
          </a:p>
          <a:p>
            <a:r>
              <a:rPr lang="en-US" dirty="0" smtClean="0"/>
              <a:t>Large support from other females in the Amish community during pregnancy and birth</a:t>
            </a:r>
          </a:p>
          <a:p>
            <a:r>
              <a:rPr lang="en-US" dirty="0" smtClean="0"/>
              <a:t>Females give birth to an average of 7 babies in their lifetime</a:t>
            </a:r>
          </a:p>
          <a:p>
            <a:r>
              <a:rPr lang="en-US" dirty="0" smtClean="0"/>
              <a:t>Life expectancy of females is less than that of male due to high number of births per female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Pregnancy and Birth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Majority of children are born at home</a:t>
            </a:r>
          </a:p>
          <a:p>
            <a:r>
              <a:rPr lang="en-US" dirty="0" smtClean="0"/>
              <a:t>Amish midwives from the community assist with delivery</a:t>
            </a:r>
          </a:p>
          <a:p>
            <a:r>
              <a:rPr lang="en-US" dirty="0" smtClean="0"/>
              <a:t>Allows for all of the family to be present</a:t>
            </a:r>
            <a:endParaRPr lang="en-US" dirty="0" smtClean="0"/>
          </a:p>
          <a:p>
            <a:r>
              <a:rPr lang="en-US" dirty="0" smtClean="0"/>
              <a:t>Convenient </a:t>
            </a:r>
          </a:p>
          <a:p>
            <a:r>
              <a:rPr lang="en-US" dirty="0" smtClean="0"/>
              <a:t> Comfort</a:t>
            </a:r>
          </a:p>
          <a:p>
            <a:r>
              <a:rPr lang="en-US" dirty="0" smtClean="0"/>
              <a:t>Less expensive</a:t>
            </a:r>
          </a:p>
          <a:p>
            <a:r>
              <a:rPr lang="en-US" dirty="0" smtClean="0"/>
              <a:t>Birthing centers is larger communities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Childbirth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medical support at home</a:t>
            </a:r>
          </a:p>
          <a:p>
            <a:r>
              <a:rPr lang="en-US" dirty="0" smtClean="0"/>
              <a:t>Midwives are not always licensed </a:t>
            </a:r>
          </a:p>
          <a:p>
            <a:r>
              <a:rPr lang="en-US" dirty="0" smtClean="0"/>
              <a:t>No monitoring of baby during pregnancy</a:t>
            </a:r>
          </a:p>
          <a:p>
            <a:r>
              <a:rPr lang="en-US" dirty="0" smtClean="0"/>
              <a:t>Cannot predetermine complications or problems</a:t>
            </a:r>
          </a:p>
          <a:p>
            <a:r>
              <a:rPr lang="en-US" dirty="0" smtClean="0"/>
              <a:t>Have a higher prevalence of genetic disorders</a:t>
            </a:r>
          </a:p>
          <a:p>
            <a:r>
              <a:rPr lang="en-US" dirty="0" smtClean="0"/>
              <a:t>Forbid abortions even if life-threatening to the mother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Facts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talked about among the community</a:t>
            </a:r>
          </a:p>
          <a:p>
            <a:r>
              <a:rPr lang="en-US" dirty="0" smtClean="0"/>
              <a:t>Many women suffer from post-partum depression</a:t>
            </a:r>
          </a:p>
          <a:p>
            <a:r>
              <a:rPr lang="en-US" dirty="0" smtClean="0"/>
              <a:t>Not diagnosed because of stereotype</a:t>
            </a:r>
          </a:p>
          <a:p>
            <a:r>
              <a:rPr lang="en-US" dirty="0" smtClean="0"/>
              <a:t>Overall, less depression among this culture compared to other cultures</a:t>
            </a:r>
          </a:p>
          <a:p>
            <a:r>
              <a:rPr lang="en-US" dirty="0" smtClean="0"/>
              <a:t>Non-pharmaceutical remedies used to reduce stress and depression</a:t>
            </a:r>
          </a:p>
          <a:p>
            <a:pPr lvl="1"/>
            <a:r>
              <a:rPr lang="en-US" dirty="0" smtClean="0"/>
              <a:t>Ex: Herbal teas, relaxation techniques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Amish are not allowed to marry their first cousins but are allowed to marry their second and third cousins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incest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8945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Means “running around” in the Pennsylvania German Dialect</a:t>
            </a:r>
          </a:p>
          <a:p>
            <a:r>
              <a:rPr lang="en-US" dirty="0" smtClean="0"/>
              <a:t>Beginning at age 16, youth socialize with their friends on weekends</a:t>
            </a:r>
          </a:p>
          <a:p>
            <a:r>
              <a:rPr lang="en-US" dirty="0" smtClean="0"/>
              <a:t>Between age 16-mid-twenties, youth decide whether or not they will be baptized and join the church or leave the Amish community</a:t>
            </a:r>
          </a:p>
          <a:p>
            <a:r>
              <a:rPr lang="en-US" dirty="0" smtClean="0"/>
              <a:t>Over half of the Amish community is under the age of 18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Rumspringa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3992319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Etown.edu. (2012). </a:t>
            </a:r>
            <a:r>
              <a:rPr lang="en-US" i="1" dirty="0" smtClean="0"/>
              <a:t>Amish Studies.</a:t>
            </a:r>
            <a:r>
              <a:rPr lang="en-US" dirty="0" smtClean="0"/>
              <a:t> </a:t>
            </a:r>
            <a:r>
              <a:rPr lang="en-US" dirty="0"/>
              <a:t>Retrieved from http://www2.etown.edu/amishstudies/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1017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 Christian Church that trace its roots back to the Protestant Reformation in sixteenth century Europe</a:t>
            </a:r>
          </a:p>
          <a:p>
            <a:r>
              <a:rPr lang="en-US" dirty="0" smtClean="0"/>
              <a:t>Accept basic Christian beliefs but also have special interpretations that have been emerged throughout their history</a:t>
            </a:r>
          </a:p>
          <a:p>
            <a:r>
              <a:rPr lang="en-US" dirty="0" smtClean="0"/>
              <a:t>Migrated from Europe to North America in the 18</a:t>
            </a:r>
            <a:r>
              <a:rPr lang="en-US" baseline="30000" dirty="0" smtClean="0"/>
              <a:t>th</a:t>
            </a:r>
            <a:r>
              <a:rPr lang="en-US" dirty="0" smtClean="0"/>
              <a:t> and 19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Amish (Roots)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06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beliefs the Amish have are currently shaped by their interpretation of the bible as well as several written sources </a:t>
            </a:r>
          </a:p>
          <a:p>
            <a:r>
              <a:rPr lang="en-US" dirty="0" smtClean="0"/>
              <a:t>In addition to Luther’s </a:t>
            </a:r>
            <a:r>
              <a:rPr lang="en-US" dirty="0"/>
              <a:t>German bible, the  Martyrs Mirror, the </a:t>
            </a:r>
            <a:r>
              <a:rPr lang="en-US" dirty="0" err="1"/>
              <a:t>Ausbund</a:t>
            </a:r>
            <a:r>
              <a:rPr lang="en-US" dirty="0"/>
              <a:t>, and the Dordrecht Confession of Faith are key sources for their </a:t>
            </a:r>
            <a:r>
              <a:rPr lang="en-US" dirty="0" smtClean="0"/>
              <a:t>beliefs</a:t>
            </a:r>
          </a:p>
          <a:p>
            <a:r>
              <a:rPr lang="en-US" dirty="0" smtClean="0"/>
              <a:t>The Amish are more concerned with practicing their faith than teaching formal theological doctrines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65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Seek to follow the teaching of Jesus in daily life by loving their enemies and forgiving insults</a:t>
            </a:r>
          </a:p>
          <a:p>
            <a:r>
              <a:rPr lang="en-US" dirty="0" smtClean="0"/>
              <a:t>Have been shaped by a martyr tradition: many of their forefathers were persecuted for their religion</a:t>
            </a:r>
          </a:p>
          <a:p>
            <a:r>
              <a:rPr lang="en-US" dirty="0" smtClean="0"/>
              <a:t>The 1,100 page </a:t>
            </a:r>
            <a:r>
              <a:rPr lang="en-US" i="1" dirty="0" smtClean="0"/>
              <a:t>Martyrs Mirror</a:t>
            </a:r>
            <a:r>
              <a:rPr lang="en-US" dirty="0" smtClean="0"/>
              <a:t> records the religious persecution and martyr stories continue to influence the Amish today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804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Amish emphasize the teaching of mutual aid, urging church members to help each other in times of need</a:t>
            </a:r>
          </a:p>
          <a:p>
            <a:r>
              <a:rPr lang="en-US" dirty="0" smtClean="0"/>
              <a:t>Thus, they do not participate in </a:t>
            </a:r>
            <a:r>
              <a:rPr lang="en-US" dirty="0"/>
              <a:t>S</a:t>
            </a:r>
            <a:r>
              <a:rPr lang="en-US" dirty="0" smtClean="0"/>
              <a:t>ocial Security and commercial insurance coverage</a:t>
            </a:r>
          </a:p>
          <a:p>
            <a:r>
              <a:rPr lang="en-US" dirty="0" smtClean="0"/>
              <a:t>They believe this to be undermining their faith in God and dependence on the church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cont’d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09498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core value of the Amish is </a:t>
            </a:r>
            <a:r>
              <a:rPr lang="en-US" dirty="0"/>
              <a:t>captured </a:t>
            </a:r>
            <a:r>
              <a:rPr lang="en-US" dirty="0" smtClean="0"/>
              <a:t>in </a:t>
            </a:r>
            <a:r>
              <a:rPr lang="en-US" dirty="0" err="1" smtClean="0"/>
              <a:t>oneword</a:t>
            </a:r>
            <a:r>
              <a:rPr lang="en-US" dirty="0"/>
              <a:t>: </a:t>
            </a:r>
            <a:r>
              <a:rPr lang="en-US" dirty="0" err="1"/>
              <a:t>Gelassenheit</a:t>
            </a:r>
            <a:r>
              <a:rPr lang="en-US" dirty="0"/>
              <a:t> (</a:t>
            </a:r>
            <a:r>
              <a:rPr lang="en-US" dirty="0" smtClean="0"/>
              <a:t>Gay-la-</a:t>
            </a:r>
            <a:r>
              <a:rPr lang="en-US" dirty="0" err="1" smtClean="0"/>
              <a:t>sen</a:t>
            </a:r>
            <a:r>
              <a:rPr lang="en-US" dirty="0" smtClean="0"/>
              <a:t>-</a:t>
            </a:r>
            <a:r>
              <a:rPr lang="en-US" dirty="0" err="1" smtClean="0"/>
              <a:t>hite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Amish harbor pride: </a:t>
            </a:r>
            <a:r>
              <a:rPr lang="en-US" dirty="0" err="1" smtClean="0"/>
              <a:t>attidudes</a:t>
            </a:r>
            <a:r>
              <a:rPr lang="en-US" dirty="0" smtClean="0"/>
              <a:t> and actions that </a:t>
            </a:r>
            <a:r>
              <a:rPr lang="en-US" dirty="0" err="1" smtClean="0"/>
              <a:t>clamour</a:t>
            </a:r>
            <a:r>
              <a:rPr lang="en-US" dirty="0" smtClean="0"/>
              <a:t> for attention and recognition, and at the same time teach humility</a:t>
            </a:r>
          </a:p>
          <a:p>
            <a:r>
              <a:rPr lang="en-US" dirty="0" smtClean="0"/>
              <a:t>Humility and obedience are twin virtues in the Amish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9774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Welfare of the community ranks above an individual’s rights and choices</a:t>
            </a:r>
          </a:p>
          <a:p>
            <a:r>
              <a:rPr lang="en-US" dirty="0" smtClean="0"/>
              <a:t>Communal wisdom (accumulated over the decades) is more valued over the knowledge of one person</a:t>
            </a:r>
          </a:p>
          <a:p>
            <a:r>
              <a:rPr lang="en-US" dirty="0" smtClean="0"/>
              <a:t>Traditional beliefs are practices are esteemed over scientific findings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&amp; Tradition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010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use modern medicine and services of hospitals, but tend to stay away from high risk or expensive medical procedures</a:t>
            </a:r>
          </a:p>
          <a:p>
            <a:r>
              <a:rPr lang="en-US" dirty="0" smtClean="0"/>
              <a:t>Members of the more traditional societies prefer homeopathic or alternative forms of medical treatment</a:t>
            </a:r>
          </a:p>
          <a:p>
            <a:r>
              <a:rPr lang="en-US" dirty="0" smtClean="0"/>
              <a:t>There are no religious restrictions against any certain type of medicine or procedure; the variability of healthcare varies from family to family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Beliefs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227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Exempt from social security benefits</a:t>
            </a:r>
          </a:p>
          <a:p>
            <a:r>
              <a:rPr lang="en-US" dirty="0" smtClean="0"/>
              <a:t>Exempt from </a:t>
            </a:r>
            <a:r>
              <a:rPr lang="en-US" dirty="0" err="1" smtClean="0"/>
              <a:t>medicare</a:t>
            </a:r>
            <a:r>
              <a:rPr lang="en-US" dirty="0" smtClean="0"/>
              <a:t>/</a:t>
            </a:r>
            <a:r>
              <a:rPr lang="en-US" dirty="0" err="1" smtClean="0"/>
              <a:t>medicaid</a:t>
            </a:r>
            <a:r>
              <a:rPr lang="en-US" dirty="0" smtClean="0"/>
              <a:t> benefits</a:t>
            </a:r>
          </a:p>
          <a:p>
            <a:r>
              <a:rPr lang="en-US" dirty="0" smtClean="0"/>
              <a:t>Reject health insurance</a:t>
            </a:r>
          </a:p>
          <a:p>
            <a:r>
              <a:rPr lang="en-US" dirty="0" smtClean="0"/>
              <a:t>Live in rural areas with little access to modern medicine facilities</a:t>
            </a:r>
          </a:p>
          <a:p>
            <a:r>
              <a:rPr lang="en-US" dirty="0" smtClean="0"/>
              <a:t>Believe in caring for themselves and others at home not in modern doctors’ offices or hospitals (some do seek treatment at these facilities)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and Healthcare Access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147</TotalTime>
  <Words>753</Words>
  <Application>Microsoft Office PowerPoint</Application>
  <PresentationFormat>On-screen Show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Hardcover</vt:lpstr>
      <vt:lpstr>The Amish</vt:lpstr>
      <vt:lpstr>The Amish (Roots)</vt:lpstr>
      <vt:lpstr>Beliefs</vt:lpstr>
      <vt:lpstr>Beliefs cont’d</vt:lpstr>
      <vt:lpstr>Beliefs cont’d</vt:lpstr>
      <vt:lpstr>Values</vt:lpstr>
      <vt:lpstr>Community &amp; Tradition</vt:lpstr>
      <vt:lpstr>Health Beliefs</vt:lpstr>
      <vt:lpstr>Insurance and Healthcare Access</vt:lpstr>
      <vt:lpstr>Preventative</vt:lpstr>
      <vt:lpstr>Pregnancy and Birth</vt:lpstr>
      <vt:lpstr>Childbirth</vt:lpstr>
      <vt:lpstr>Birth Facts</vt:lpstr>
      <vt:lpstr>Depression</vt:lpstr>
      <vt:lpstr>Problems with incest</vt:lpstr>
      <vt:lpstr>Rumspringa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Amish</dc:title>
  <dc:creator>Carolyn</dc:creator>
  <cp:lastModifiedBy>User</cp:lastModifiedBy>
  <cp:revision>17</cp:revision>
  <dcterms:created xsi:type="dcterms:W3CDTF">2012-06-28T17:59:48Z</dcterms:created>
  <dcterms:modified xsi:type="dcterms:W3CDTF">2012-06-28T21:20:51Z</dcterms:modified>
</cp:coreProperties>
</file>