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6" r:id="rId4"/>
    <p:sldId id="267" r:id="rId5"/>
    <p:sldId id="268" r:id="rId6"/>
    <p:sldId id="258" r:id="rId7"/>
    <p:sldId id="261" r:id="rId8"/>
    <p:sldId id="262" r:id="rId9"/>
    <p:sldId id="263" r:id="rId10"/>
    <p:sldId id="264"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A484BE-532A-48B8-8253-FF280A63D7D4}" type="datetimeFigureOut">
              <a:rPr lang="en-US" smtClean="0"/>
              <a:pPr/>
              <a:t>11/1/2010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3E286-2495-4EF1-AF0C-C85C4369A55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B3E286-2495-4EF1-AF0C-C85C4369A55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00671CF-A0F3-423E-9C77-B42AB629B182}" type="datetimeFigureOut">
              <a:rPr lang="en-US" smtClean="0"/>
              <a:pPr/>
              <a:t>11/1/2010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EA7690E-A6CF-432E-80DC-0666301077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0671CF-A0F3-423E-9C77-B42AB629B182}"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A7690E-A6CF-432E-80DC-0666301077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00671CF-A0F3-423E-9C77-B42AB629B182}" type="datetimeFigureOut">
              <a:rPr lang="en-US" smtClean="0"/>
              <a:pPr/>
              <a:t>11/1/2010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EA7690E-A6CF-432E-80DC-06663010772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00671CF-A0F3-423E-9C77-B42AB629B182}"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EA7690E-A6CF-432E-80DC-066630107727}"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00671CF-A0F3-423E-9C77-B42AB629B182}" type="datetimeFigureOut">
              <a:rPr lang="en-US" smtClean="0"/>
              <a:pPr/>
              <a:t>11/1/2010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EA7690E-A6CF-432E-80DC-066630107727}"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00671CF-A0F3-423E-9C77-B42AB629B182}" type="datetimeFigureOut">
              <a:rPr lang="en-US" smtClean="0"/>
              <a:pPr/>
              <a:t>11/1/2010</a:t>
            </a:fld>
            <a:endParaRPr lang="en-US"/>
          </a:p>
        </p:txBody>
      </p:sp>
      <p:sp>
        <p:nvSpPr>
          <p:cNvPr id="10" name="Slide Number Placeholder 9"/>
          <p:cNvSpPr>
            <a:spLocks noGrp="1"/>
          </p:cNvSpPr>
          <p:nvPr>
            <p:ph type="sldNum" sz="quarter" idx="16"/>
          </p:nvPr>
        </p:nvSpPr>
        <p:spPr/>
        <p:txBody>
          <a:bodyPr rtlCol="0"/>
          <a:lstStyle/>
          <a:p>
            <a:fld id="{3EA7690E-A6CF-432E-80DC-066630107727}"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00671CF-A0F3-423E-9C77-B42AB629B182}" type="datetimeFigureOut">
              <a:rPr lang="en-US" smtClean="0"/>
              <a:pPr/>
              <a:t>11/1/2010</a:t>
            </a:fld>
            <a:endParaRPr lang="en-US"/>
          </a:p>
        </p:txBody>
      </p:sp>
      <p:sp>
        <p:nvSpPr>
          <p:cNvPr id="12" name="Slide Number Placeholder 11"/>
          <p:cNvSpPr>
            <a:spLocks noGrp="1"/>
          </p:cNvSpPr>
          <p:nvPr>
            <p:ph type="sldNum" sz="quarter" idx="16"/>
          </p:nvPr>
        </p:nvSpPr>
        <p:spPr/>
        <p:txBody>
          <a:bodyPr rtlCol="0"/>
          <a:lstStyle/>
          <a:p>
            <a:fld id="{3EA7690E-A6CF-432E-80DC-066630107727}"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00671CF-A0F3-423E-9C77-B42AB629B182}" type="datetimeFigureOut">
              <a:rPr lang="en-US" smtClean="0"/>
              <a:pPr/>
              <a:t>11/1/2010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EA7690E-A6CF-432E-80DC-0666301077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0671CF-A0F3-423E-9C77-B42AB629B182}" type="datetimeFigureOut">
              <a:rPr lang="en-US" smtClean="0"/>
              <a:pPr/>
              <a:t>11/1/2010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EA7690E-A6CF-432E-80DC-0666301077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0671CF-A0F3-423E-9C77-B42AB629B182}" type="datetimeFigureOut">
              <a:rPr lang="en-US" smtClean="0"/>
              <a:pPr/>
              <a:t>11/1/2010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EA7690E-A6CF-432E-80DC-066630107727}"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E00671CF-A0F3-423E-9C77-B42AB629B182}" type="datetimeFigureOut">
              <a:rPr lang="en-US" smtClean="0"/>
              <a:pPr/>
              <a:t>11/1/2010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EA7690E-A6CF-432E-80DC-066630107727}"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00671CF-A0F3-423E-9C77-B42AB629B182}" type="datetimeFigureOut">
              <a:rPr lang="en-US" smtClean="0"/>
              <a:pPr/>
              <a:t>11/1/2010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EA7690E-A6CF-432E-80DC-06663010772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hyperlink" Target="http://www.novelguide.com/a/discover/genh_0002_0002_0/genh_0002_0002_0_00412.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enursescribe.com/Henderso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www.nurses.info/nursing_theory" TargetMode="External"/><Relationship Id="rId4" Type="http://schemas.openxmlformats.org/officeDocument/2006/relationships/hyperlink" Target="http://www.library.vcu.edu/tml/speccoll/vnf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half" idx="2"/>
          </p:nvPr>
        </p:nvSpPr>
        <p:spPr/>
        <p:txBody>
          <a:bodyPr>
            <a:normAutofit/>
          </a:bodyPr>
          <a:lstStyle/>
          <a:p>
            <a:r>
              <a:rPr lang="en-US" dirty="0" smtClean="0"/>
              <a:t>By: Leslie Williams, Danielle Stafford, &amp; Cynthia </a:t>
            </a:r>
            <a:r>
              <a:rPr lang="en-US" smtClean="0"/>
              <a:t>Quagrainie</a:t>
            </a:r>
            <a:r>
              <a:rPr lang="en-US" dirty="0" smtClean="0"/>
              <a:t> </a:t>
            </a:r>
            <a:endParaRPr lang="en-US" dirty="0"/>
          </a:p>
        </p:txBody>
      </p:sp>
      <p:sp>
        <p:nvSpPr>
          <p:cNvPr id="2" name="Title 1"/>
          <p:cNvSpPr>
            <a:spLocks noGrp="1"/>
          </p:cNvSpPr>
          <p:nvPr>
            <p:ph type="title"/>
          </p:nvPr>
        </p:nvSpPr>
        <p:spPr/>
        <p:txBody>
          <a:bodyPr>
            <a:normAutofit/>
          </a:bodyPr>
          <a:lstStyle/>
          <a:p>
            <a:pPr algn="ctr"/>
            <a:r>
              <a:rPr lang="en-US" dirty="0" smtClean="0"/>
              <a:t>The Life and Theory of Virginia Henderson</a:t>
            </a:r>
            <a:endParaRPr lang="en-US" dirty="0"/>
          </a:p>
        </p:txBody>
      </p:sp>
      <p:sp>
        <p:nvSpPr>
          <p:cNvPr id="14" name="Picture Placeholder 13"/>
          <p:cNvSpPr>
            <a:spLocks noGrp="1"/>
          </p:cNvSpPr>
          <p:nvPr>
            <p:ph type="pic" idx="1"/>
          </p:nvPr>
        </p:nvSpPr>
        <p:spPr/>
      </p:sp>
      <p:pic>
        <p:nvPicPr>
          <p:cNvPr id="3077" name="Picture 5"/>
          <p:cNvPicPr>
            <a:picLocks noChangeAspect="1" noChangeArrowheads="1"/>
          </p:cNvPicPr>
          <p:nvPr/>
        </p:nvPicPr>
        <p:blipFill>
          <a:blip r:embed="rId3" cstate="print"/>
          <a:srcRect/>
          <a:stretch>
            <a:fillRect/>
          </a:stretch>
        </p:blipFill>
        <p:spPr bwMode="auto">
          <a:xfrm>
            <a:off x="3040569" y="381000"/>
            <a:ext cx="4348735"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References</a:t>
            </a:r>
            <a:endParaRPr lang="en-US" dirty="0"/>
          </a:p>
        </p:txBody>
      </p:sp>
      <p:sp>
        <p:nvSpPr>
          <p:cNvPr id="6" name="Content Placeholder 5"/>
          <p:cNvSpPr>
            <a:spLocks noGrp="1"/>
          </p:cNvSpPr>
          <p:nvPr>
            <p:ph sz="quarter" idx="1"/>
          </p:nvPr>
        </p:nvSpPr>
        <p:spPr>
          <a:xfrm>
            <a:off x="533400" y="1600200"/>
            <a:ext cx="8153400" cy="4495800"/>
          </a:xfrm>
        </p:spPr>
        <p:txBody>
          <a:bodyPr>
            <a:normAutofit fontScale="47500" lnSpcReduction="20000"/>
          </a:bodyPr>
          <a:lstStyle/>
          <a:p>
            <a:pPr>
              <a:lnSpc>
                <a:spcPct val="220000"/>
              </a:lnSpc>
              <a:buNone/>
            </a:pPr>
            <a:r>
              <a:rPr lang="en-US" dirty="0" smtClean="0"/>
              <a:t>Chitty, K. K. &amp; Black, B. P. (2007). Nursing Theory: The Basis of Professional Theory. </a:t>
            </a:r>
            <a:r>
              <a:rPr lang="en-US" i="1" dirty="0" smtClean="0"/>
              <a:t>Professional Nursing Concepts and Challenges, Fifth Edition,</a:t>
            </a:r>
            <a:r>
              <a:rPr lang="en-US" dirty="0" smtClean="0"/>
              <a:t> St. Louis, MO: Saunders, Elsevier Inc.</a:t>
            </a:r>
          </a:p>
          <a:p>
            <a:pPr>
              <a:lnSpc>
                <a:spcPct val="220000"/>
              </a:lnSpc>
              <a:buNone/>
            </a:pPr>
            <a:r>
              <a:rPr lang="en-US" dirty="0" smtClean="0"/>
              <a:t>Henderson, V (1966), The Nature of Nursing; A Definition and Its Implications, Practice, Research, </a:t>
            </a:r>
            <a:r>
              <a:rPr lang="en-US" dirty="0" smtClean="0"/>
              <a:t>an d </a:t>
            </a:r>
            <a:r>
              <a:rPr lang="en-US" dirty="0" smtClean="0"/>
              <a:t>Education.  New York, Macmillan Company.</a:t>
            </a:r>
          </a:p>
          <a:p>
            <a:pPr>
              <a:lnSpc>
                <a:spcPct val="220000"/>
              </a:lnSpc>
              <a:buNone/>
            </a:pPr>
            <a:r>
              <a:rPr lang="en-US" dirty="0" err="1" smtClean="0"/>
              <a:t>Novelguide</a:t>
            </a:r>
            <a:r>
              <a:rPr lang="en-US" dirty="0" smtClean="0"/>
              <a:t>-Henderson Theory of Nursing (</a:t>
            </a:r>
            <a:r>
              <a:rPr lang="en-US" dirty="0" err="1" smtClean="0"/>
              <a:t>n.d</a:t>
            </a:r>
            <a:r>
              <a:rPr lang="en-US" dirty="0" smtClean="0"/>
              <a:t>.). </a:t>
            </a:r>
            <a:r>
              <a:rPr lang="en-US" i="1" dirty="0" smtClean="0"/>
              <a:t>Novel Guide-Henderson Theory of Nursing. </a:t>
            </a:r>
            <a:r>
              <a:rPr lang="en-US" dirty="0" smtClean="0"/>
              <a:t>Retrieved October 10, 2010, from </a:t>
            </a:r>
            <a:r>
              <a:rPr lang="en-US" dirty="0" smtClean="0">
                <a:hlinkClick r:id="rId3"/>
              </a:rPr>
              <a:t>http://www.novelguide.com/a/discover/genh_0002_0002_0/genh_0002_0002_0_00412.html</a:t>
            </a:r>
            <a:r>
              <a:rPr lang="en-US" dirty="0" smtClean="0"/>
              <a:t> </a:t>
            </a:r>
          </a:p>
          <a:p>
            <a:pPr>
              <a:buNone/>
            </a:pP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Continued</a:t>
            </a:r>
            <a:endParaRPr lang="en-US" dirty="0"/>
          </a:p>
        </p:txBody>
      </p:sp>
      <p:sp>
        <p:nvSpPr>
          <p:cNvPr id="3" name="Content Placeholder 2"/>
          <p:cNvSpPr>
            <a:spLocks noGrp="1"/>
          </p:cNvSpPr>
          <p:nvPr>
            <p:ph sz="quarter" idx="1"/>
          </p:nvPr>
        </p:nvSpPr>
        <p:spPr/>
        <p:txBody>
          <a:bodyPr>
            <a:normAutofit fontScale="47500" lnSpcReduction="20000"/>
          </a:bodyPr>
          <a:lstStyle/>
          <a:p>
            <a:pPr>
              <a:lnSpc>
                <a:spcPct val="210000"/>
              </a:lnSpc>
              <a:buNone/>
            </a:pPr>
            <a:r>
              <a:rPr lang="en-US" dirty="0" err="1" smtClean="0"/>
              <a:t>NurseScribe</a:t>
            </a:r>
            <a:r>
              <a:rPr lang="en-US" dirty="0" smtClean="0"/>
              <a:t> - Lifelong Learning Resources for Nursing Students, Staff Nurses, Nurse Educators, and Nurse Authors. (</a:t>
            </a:r>
            <a:r>
              <a:rPr lang="en-US" dirty="0" err="1" smtClean="0"/>
              <a:t>n.d</a:t>
            </a:r>
            <a:r>
              <a:rPr lang="en-US" dirty="0" smtClean="0"/>
              <a:t>.).  </a:t>
            </a:r>
            <a:r>
              <a:rPr lang="en-US" i="1" dirty="0" err="1" smtClean="0"/>
              <a:t>NurseScribe</a:t>
            </a:r>
            <a:r>
              <a:rPr lang="en-US" i="1" dirty="0" smtClean="0"/>
              <a:t> - Lifelong Learning Resources for Nursing Students, Staff Nurses, Nurse Educators, and Nurse Authors</a:t>
            </a:r>
            <a:r>
              <a:rPr lang="en-US" dirty="0" smtClean="0"/>
              <a:t>. Retrieved October 29, 2010, from </a:t>
            </a:r>
            <a:r>
              <a:rPr lang="en-US" u="sng" dirty="0" smtClean="0">
                <a:hlinkClick r:id="rId3"/>
              </a:rPr>
              <a:t>http://www.enursescribe.com/Henderson</a:t>
            </a:r>
            <a:r>
              <a:rPr lang="en-US" dirty="0" smtClean="0"/>
              <a:t>  </a:t>
            </a:r>
          </a:p>
          <a:p>
            <a:pPr>
              <a:lnSpc>
                <a:spcPct val="210000"/>
              </a:lnSpc>
              <a:buNone/>
            </a:pPr>
            <a:r>
              <a:rPr lang="en-US" dirty="0" smtClean="0"/>
              <a:t>The </a:t>
            </a:r>
            <a:r>
              <a:rPr lang="en-US" dirty="0" smtClean="0"/>
              <a:t>American Heritage Dictionary of the English Language, 4th Edition, 2009 Houghton Mifflin Company. </a:t>
            </a:r>
          </a:p>
          <a:p>
            <a:pPr>
              <a:lnSpc>
                <a:spcPct val="210000"/>
              </a:lnSpc>
              <a:buNone/>
            </a:pPr>
            <a:r>
              <a:rPr lang="en-US" i="1" dirty="0" smtClean="0"/>
              <a:t>Virginia </a:t>
            </a:r>
            <a:r>
              <a:rPr lang="en-US" i="1" dirty="0" err="1" smtClean="0"/>
              <a:t>Avernal</a:t>
            </a:r>
            <a:r>
              <a:rPr lang="en-US" i="1" dirty="0" smtClean="0"/>
              <a:t> Henderson</a:t>
            </a:r>
            <a:r>
              <a:rPr lang="en-US" dirty="0" smtClean="0"/>
              <a:t>. (</a:t>
            </a:r>
            <a:r>
              <a:rPr lang="en-US" dirty="0" smtClean="0"/>
              <a:t>2009). </a:t>
            </a:r>
            <a:r>
              <a:rPr lang="en-US" dirty="0" smtClean="0"/>
              <a:t>Retrieved </a:t>
            </a:r>
            <a:r>
              <a:rPr lang="en-US" dirty="0" smtClean="0"/>
              <a:t>from </a:t>
            </a:r>
            <a:r>
              <a:rPr lang="en-US" dirty="0" smtClean="0">
                <a:hlinkClick r:id="rId4"/>
              </a:rPr>
              <a:t>http</a:t>
            </a:r>
            <a:r>
              <a:rPr lang="en-US" dirty="0" smtClean="0">
                <a:hlinkClick r:id="rId4"/>
              </a:rPr>
              <a:t>://</a:t>
            </a:r>
            <a:r>
              <a:rPr lang="en-US" dirty="0" smtClean="0">
                <a:hlinkClick r:id="rId4"/>
              </a:rPr>
              <a:t>www.library.vcu.edu/tml/speccoll/vnfa</a:t>
            </a:r>
            <a:r>
              <a:rPr lang="en-US" dirty="0" smtClean="0"/>
              <a:t>me/hendersonbio.html</a:t>
            </a:r>
          </a:p>
          <a:p>
            <a:pPr>
              <a:lnSpc>
                <a:spcPct val="210000"/>
              </a:lnSpc>
              <a:buNone/>
            </a:pPr>
            <a:r>
              <a:rPr lang="en-US" dirty="0" smtClean="0"/>
              <a:t>Virginia </a:t>
            </a:r>
            <a:r>
              <a:rPr lang="en-US" dirty="0" err="1" smtClean="0"/>
              <a:t>Avernal</a:t>
            </a:r>
            <a:r>
              <a:rPr lang="en-US" dirty="0" smtClean="0"/>
              <a:t> Henderson. (</a:t>
            </a:r>
            <a:r>
              <a:rPr lang="en-US" dirty="0" err="1" smtClean="0"/>
              <a:t>n.d</a:t>
            </a:r>
            <a:r>
              <a:rPr lang="en-US" dirty="0" smtClean="0"/>
              <a:t>.). </a:t>
            </a:r>
            <a:r>
              <a:rPr lang="en-US" i="1" dirty="0" smtClean="0"/>
              <a:t>Nurses.info</a:t>
            </a:r>
            <a:r>
              <a:rPr lang="en-US" dirty="0" smtClean="0"/>
              <a:t>. Retrieved October 29, 2010, from </a:t>
            </a:r>
            <a:r>
              <a:rPr lang="en-US" dirty="0" smtClean="0">
                <a:hlinkClick r:id="rId5"/>
              </a:rPr>
              <a:t>http://www.nurses.info/nursing_theory</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Personal Life</a:t>
            </a:r>
            <a:endParaRPr lang="en-US" dirty="0"/>
          </a:p>
        </p:txBody>
      </p:sp>
      <p:sp>
        <p:nvSpPr>
          <p:cNvPr id="3" name="Content Placeholder 2"/>
          <p:cNvSpPr>
            <a:spLocks noGrp="1"/>
          </p:cNvSpPr>
          <p:nvPr>
            <p:ph sz="quarter" idx="1"/>
          </p:nvPr>
        </p:nvSpPr>
        <p:spPr/>
        <p:txBody>
          <a:bodyPr/>
          <a:lstStyle/>
          <a:p>
            <a:r>
              <a:rPr lang="en-US" dirty="0" smtClean="0"/>
              <a:t>Virginia Henderson was born November 30, 1897 in Kansas City, Missouri</a:t>
            </a:r>
            <a:r>
              <a:rPr lang="en-US" dirty="0" smtClean="0"/>
              <a:t>.</a:t>
            </a:r>
          </a:p>
          <a:p>
            <a:r>
              <a:rPr lang="en-US" dirty="0" smtClean="0"/>
              <a:t>She was the fifth of eight children, her parents were </a:t>
            </a:r>
            <a:r>
              <a:rPr lang="en-US" dirty="0" smtClean="0"/>
              <a:t>Daniel B. and Lucy A. Henderson </a:t>
            </a:r>
            <a:r>
              <a:rPr lang="en-US" dirty="0" smtClean="0"/>
              <a:t>.</a:t>
            </a:r>
          </a:p>
          <a:p>
            <a:r>
              <a:rPr lang="en-US" dirty="0" smtClean="0"/>
              <a:t>She died March 19, 1996 in Branford, Connecticut.</a:t>
            </a:r>
          </a:p>
          <a:p>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Nursing</a:t>
            </a:r>
            <a:r>
              <a:rPr lang="en-US" dirty="0" smtClean="0"/>
              <a:t> Education</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Began her nursing education in the U. S. Army School of Nursing during World War I and graduated in 1921.</a:t>
            </a:r>
          </a:p>
          <a:p>
            <a:r>
              <a:rPr lang="en-US" dirty="0" smtClean="0"/>
              <a:t>She worked for two years in the Henry Street Visiting Nurse Service after graduation.</a:t>
            </a:r>
          </a:p>
          <a:p>
            <a:r>
              <a:rPr lang="en-US" dirty="0" smtClean="0"/>
              <a:t>In 1923 she accepted the position of teaching at the Norfolk Protestant Hospital in Virginia, where she remained for several years.</a:t>
            </a:r>
          </a:p>
          <a:p>
            <a:r>
              <a:rPr lang="en-US" dirty="0" smtClean="0"/>
              <a:t>Received her Bachelors in the Science of Nursing in 1932.</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Nursing Education </a:t>
            </a:r>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She got her Master’s in 1934 from Teacher’s College, Columbia University.</a:t>
            </a:r>
          </a:p>
          <a:p>
            <a:r>
              <a:rPr lang="en-US" dirty="0" smtClean="0"/>
              <a:t>After she got her Master’s at Colu</a:t>
            </a:r>
            <a:r>
              <a:rPr lang="en-US" dirty="0" smtClean="0"/>
              <a:t>mbia College, she joined the faculty and remained there till 1948.</a:t>
            </a:r>
          </a:p>
          <a:p>
            <a:r>
              <a:rPr lang="en-US" dirty="0" smtClean="0"/>
              <a:t>Since 1953, she has been a research associate at the Yale University.</a:t>
            </a:r>
          </a:p>
          <a:p>
            <a:r>
              <a:rPr lang="en-US" dirty="0" smtClean="0"/>
              <a:t>She has received honorary Doctoral degrees from the Catholic University of America, Pace University, University of Rochester, University of Western Ontario, and Yale University.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Honors</a:t>
            </a:r>
            <a:endParaRPr lang="en-US" dirty="0"/>
          </a:p>
        </p:txBody>
      </p:sp>
      <p:sp>
        <p:nvSpPr>
          <p:cNvPr id="3" name="Content Placeholder 2"/>
          <p:cNvSpPr>
            <a:spLocks noGrp="1"/>
          </p:cNvSpPr>
          <p:nvPr>
            <p:ph sz="quarter" idx="1"/>
          </p:nvPr>
        </p:nvSpPr>
        <p:spPr/>
        <p:txBody>
          <a:bodyPr>
            <a:noAutofit/>
          </a:bodyPr>
          <a:lstStyle/>
          <a:p>
            <a:r>
              <a:rPr lang="en-US" sz="2300" dirty="0" smtClean="0"/>
              <a:t>Virginia has been called the Nightingale of Modern Nursing and the “First Lady of Nursing”.</a:t>
            </a:r>
          </a:p>
          <a:p>
            <a:r>
              <a:rPr lang="en-US" sz="2300" dirty="0" smtClean="0"/>
              <a:t>She was the first international nurse and her research and theories have changed the world of nursing and care-giving as we know it.  </a:t>
            </a:r>
          </a:p>
          <a:p>
            <a:r>
              <a:rPr lang="en-US" sz="2300" dirty="0" smtClean="0"/>
              <a:t>In 1988, the Virginia Historical Nurse Leadership Award was presented to her by the Virginia Nurses Association.</a:t>
            </a:r>
          </a:p>
          <a:p>
            <a:r>
              <a:rPr lang="en-US" sz="2300" dirty="0" smtClean="0"/>
              <a:t>She has been recognized as one of 51 Pioneer Nurses in Virginia by the Virginia Nurses Association in 2000.</a:t>
            </a:r>
          </a:p>
          <a:p>
            <a:r>
              <a:rPr lang="en-US" sz="2300" dirty="0" smtClean="0"/>
              <a:t>The Sigma Theta Tau International Library was named in her honor by the American Nurses Association Hall of Fame.  </a:t>
            </a:r>
            <a:endParaRPr lang="en-US" sz="23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by Henderson</a:t>
            </a:r>
            <a:endParaRPr lang="en-US" dirty="0"/>
          </a:p>
        </p:txBody>
      </p:sp>
      <p:sp>
        <p:nvSpPr>
          <p:cNvPr id="3" name="Content Placeholder 2"/>
          <p:cNvSpPr>
            <a:spLocks noGrp="1"/>
          </p:cNvSpPr>
          <p:nvPr>
            <p:ph sz="quarter" idx="1"/>
          </p:nvPr>
        </p:nvSpPr>
        <p:spPr/>
        <p:txBody>
          <a:bodyPr>
            <a:normAutofit fontScale="25000" lnSpcReduction="20000"/>
          </a:bodyPr>
          <a:lstStyle/>
          <a:p>
            <a:r>
              <a:rPr lang="en-US" sz="8000" dirty="0" smtClean="0"/>
              <a:t>Nursing is: "assisting </a:t>
            </a:r>
            <a:r>
              <a:rPr lang="en-US" sz="8000" dirty="0"/>
              <a:t>individuals to gain independence in relation to the performance of activities contributing to health or its </a:t>
            </a:r>
            <a:r>
              <a:rPr lang="en-US" sz="8000" dirty="0" smtClean="0"/>
              <a:t>recovery“.</a:t>
            </a:r>
            <a:endParaRPr lang="en-US" sz="8000" dirty="0"/>
          </a:p>
          <a:p>
            <a:r>
              <a:rPr lang="en-US" sz="8000" dirty="0"/>
              <a:t> </a:t>
            </a:r>
            <a:r>
              <a:rPr lang="en-US" sz="8000" dirty="0" smtClean="0"/>
              <a:t>Nurses do not just follow Physician’s orders; </a:t>
            </a:r>
            <a:r>
              <a:rPr lang="en-US" sz="8000" dirty="0"/>
              <a:t>"The unique function of the nurse is to assist the individual, sick or well, in the performance of those activities contributing to health or its recovery (or to peaceful death) that he would perform unaided if he had the necessary strength, will or knowledge.  And to do this in such a way as to help him gain independence as rapidly as possible". </a:t>
            </a:r>
          </a:p>
          <a:p>
            <a:endParaRPr lang="en-US" dirty="0" smtClean="0"/>
          </a:p>
          <a:p>
            <a:endParaRPr lang="en-US" dirty="0"/>
          </a:p>
          <a:p>
            <a:endParaRPr lang="en-US" dirty="0"/>
          </a:p>
        </p:txBody>
      </p:sp>
      <p:pic>
        <p:nvPicPr>
          <p:cNvPr id="1026" name="Picture 2"/>
          <p:cNvPicPr>
            <a:picLocks noGrp="1" noChangeAspect="1" noChangeArrowheads="1"/>
          </p:cNvPicPr>
          <p:nvPr>
            <p:ph sz="quarter" idx="2"/>
          </p:nvPr>
        </p:nvPicPr>
        <p:blipFill>
          <a:blip r:embed="rId3" cstate="print"/>
          <a:srcRect/>
          <a:stretch>
            <a:fillRect/>
          </a:stretch>
        </p:blipFill>
        <p:spPr bwMode="auto">
          <a:xfrm>
            <a:off x="4572000" y="1752600"/>
            <a:ext cx="4343400" cy="3257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2000" dirty="0" smtClean="0"/>
              <a:t>Nurse's roles: </a:t>
            </a:r>
            <a:r>
              <a:rPr lang="en-US" sz="2000" i="1" dirty="0" smtClean="0"/>
              <a:t>Substitutive</a:t>
            </a:r>
            <a:r>
              <a:rPr lang="en-US" sz="2000" dirty="0" smtClean="0"/>
              <a:t> (doing for the person), </a:t>
            </a:r>
            <a:r>
              <a:rPr lang="en-US" sz="2000" i="1" dirty="0" smtClean="0"/>
              <a:t>supplementary</a:t>
            </a:r>
            <a:r>
              <a:rPr lang="en-US" sz="2000" dirty="0" smtClean="0"/>
              <a:t> (helping the person), or </a:t>
            </a:r>
            <a:r>
              <a:rPr lang="en-US" sz="2000" i="1" dirty="0" smtClean="0"/>
              <a:t>complementary</a:t>
            </a:r>
            <a:r>
              <a:rPr lang="en-US" sz="2000" dirty="0" smtClean="0"/>
              <a:t> (working with the person)</a:t>
            </a:r>
            <a:br>
              <a:rPr lang="en-US" sz="2000" dirty="0" smtClean="0"/>
            </a:br>
            <a:r>
              <a:rPr lang="en-US" sz="2000" dirty="0" smtClean="0"/>
              <a:t>14 Fundamental Needs:</a:t>
            </a:r>
            <a:br>
              <a:rPr lang="en-US" sz="2000" dirty="0" smtClean="0"/>
            </a:br>
            <a:endParaRPr lang="en-US" sz="2000" dirty="0"/>
          </a:p>
        </p:txBody>
      </p:sp>
      <p:sp>
        <p:nvSpPr>
          <p:cNvPr id="5" name="Content Placeholder 4"/>
          <p:cNvSpPr>
            <a:spLocks noGrp="1"/>
          </p:cNvSpPr>
          <p:nvPr>
            <p:ph sz="quarter" idx="1"/>
          </p:nvPr>
        </p:nvSpPr>
        <p:spPr/>
        <p:txBody>
          <a:bodyPr>
            <a:normAutofit fontScale="62500" lnSpcReduction="20000"/>
          </a:bodyPr>
          <a:lstStyle/>
          <a:p>
            <a:pPr>
              <a:buNone/>
            </a:pPr>
            <a:r>
              <a:rPr lang="en-US" dirty="0" smtClean="0"/>
              <a:t>1. Breathing normally</a:t>
            </a:r>
          </a:p>
          <a:p>
            <a:pPr>
              <a:buNone/>
            </a:pPr>
            <a:r>
              <a:rPr lang="en-US" dirty="0" smtClean="0"/>
              <a:t>2.  Eating and drinking adequately</a:t>
            </a:r>
          </a:p>
          <a:p>
            <a:pPr>
              <a:buNone/>
            </a:pPr>
            <a:r>
              <a:rPr lang="en-US" dirty="0" smtClean="0"/>
              <a:t>3.  Eliminating body wastes</a:t>
            </a:r>
          </a:p>
          <a:p>
            <a:pPr>
              <a:buNone/>
            </a:pPr>
            <a:r>
              <a:rPr lang="en-US" dirty="0" smtClean="0"/>
              <a:t>4.  Moving and maintaining a desirable position</a:t>
            </a:r>
          </a:p>
          <a:p>
            <a:pPr>
              <a:buNone/>
            </a:pPr>
            <a:r>
              <a:rPr lang="en-US" dirty="0" smtClean="0"/>
              <a:t>5.  Sleeping and resting</a:t>
            </a:r>
          </a:p>
          <a:p>
            <a:pPr>
              <a:buNone/>
            </a:pPr>
            <a:r>
              <a:rPr lang="en-US" dirty="0" smtClean="0"/>
              <a:t>6.  Selecting suitable clothes</a:t>
            </a:r>
          </a:p>
          <a:p>
            <a:pPr>
              <a:buNone/>
            </a:pPr>
            <a:r>
              <a:rPr lang="en-US" dirty="0" smtClean="0"/>
              <a:t>7.  Maintaining body temperature…by adjusting clothing and modifying the environment</a:t>
            </a:r>
          </a:p>
          <a:p>
            <a:pPr>
              <a:buNone/>
            </a:pPr>
            <a:r>
              <a:rPr lang="en-US" dirty="0" smtClean="0"/>
              <a:t>8.  Keeping the body clean and well-groomed…</a:t>
            </a:r>
          </a:p>
          <a:p>
            <a:pPr>
              <a:buNone/>
            </a:pPr>
            <a:endParaRPr lang="en-US" dirty="0"/>
          </a:p>
        </p:txBody>
      </p:sp>
      <p:sp>
        <p:nvSpPr>
          <p:cNvPr id="6" name="Content Placeholder 5"/>
          <p:cNvSpPr>
            <a:spLocks noGrp="1"/>
          </p:cNvSpPr>
          <p:nvPr>
            <p:ph sz="quarter" idx="2"/>
          </p:nvPr>
        </p:nvSpPr>
        <p:spPr/>
        <p:txBody>
          <a:bodyPr>
            <a:normAutofit fontScale="62500" lnSpcReduction="20000"/>
          </a:bodyPr>
          <a:lstStyle/>
          <a:p>
            <a:pPr>
              <a:buNone/>
            </a:pPr>
            <a:r>
              <a:rPr lang="en-US" dirty="0" smtClean="0"/>
              <a:t>9.  Avoiding dangers in the environment and avoiding injuring others</a:t>
            </a:r>
          </a:p>
          <a:p>
            <a:pPr>
              <a:buNone/>
            </a:pPr>
            <a:r>
              <a:rPr lang="en-US" dirty="0" smtClean="0"/>
              <a:t>10.  Communicating with others in expressing emotions, needs, fears, or opinions</a:t>
            </a:r>
          </a:p>
          <a:p>
            <a:pPr>
              <a:buNone/>
            </a:pPr>
            <a:r>
              <a:rPr lang="en-US" dirty="0" smtClean="0"/>
              <a:t>11.  Worshipping according to one’s faith</a:t>
            </a:r>
          </a:p>
          <a:p>
            <a:pPr>
              <a:buNone/>
            </a:pPr>
            <a:r>
              <a:rPr lang="en-US" dirty="0" smtClean="0"/>
              <a:t>12.  Working in such a way that one feels a sense of accomplishment</a:t>
            </a:r>
          </a:p>
          <a:p>
            <a:pPr>
              <a:buNone/>
            </a:pPr>
            <a:r>
              <a:rPr lang="en-US" dirty="0" smtClean="0"/>
              <a:t>13.  Playing or participating in various forms of recreation</a:t>
            </a:r>
          </a:p>
          <a:p>
            <a:pPr>
              <a:buNone/>
            </a:pPr>
            <a:r>
              <a:rPr lang="en-US" dirty="0" smtClean="0"/>
              <a:t>14.  Learning, discovering, or satisfying the curiosity that leads to normal development and health, and using available health</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3050"/>
            <a:ext cx="3008313" cy="1174750"/>
          </a:xfrm>
        </p:spPr>
        <p:txBody>
          <a:bodyPr>
            <a:noAutofit/>
          </a:bodyPr>
          <a:lstStyle/>
          <a:p>
            <a:pPr algn="ctr"/>
            <a:r>
              <a:rPr lang="en-US" sz="3600" dirty="0" smtClean="0"/>
              <a:t>Impact on Patient Care</a:t>
            </a:r>
            <a:endParaRPr lang="en-US" sz="3600" dirty="0"/>
          </a:p>
        </p:txBody>
      </p:sp>
      <p:sp>
        <p:nvSpPr>
          <p:cNvPr id="6" name="Text Placeholder 5"/>
          <p:cNvSpPr>
            <a:spLocks noGrp="1"/>
          </p:cNvSpPr>
          <p:nvPr>
            <p:ph type="body" idx="2"/>
          </p:nvPr>
        </p:nvSpPr>
        <p:spPr>
          <a:xfrm>
            <a:off x="609600" y="1752600"/>
            <a:ext cx="2590800" cy="4572000"/>
          </a:xfrm>
        </p:spPr>
        <p:txBody>
          <a:bodyPr>
            <a:normAutofit fontScale="85000" lnSpcReduction="20000"/>
          </a:bodyPr>
          <a:lstStyle/>
          <a:p>
            <a:pPr>
              <a:buFont typeface="Arial" pitchFamily="34" charset="0"/>
              <a:buChar char="•"/>
            </a:pPr>
            <a:r>
              <a:rPr lang="en-US" sz="1800" dirty="0" smtClean="0"/>
              <a:t> Henderson left behind a large amount of work that has become the soul of modern nursing.  </a:t>
            </a:r>
          </a:p>
          <a:p>
            <a:pPr>
              <a:buFont typeface="Arial" pitchFamily="34" charset="0"/>
              <a:buChar char="•"/>
            </a:pPr>
            <a:r>
              <a:rPr lang="en-US" sz="1800" dirty="0" smtClean="0"/>
              <a:t> Henderson’s definition of nursing has become the internationally adopted statement of who nurses are.  </a:t>
            </a:r>
          </a:p>
          <a:p>
            <a:pPr>
              <a:buFont typeface="Arial" pitchFamily="34" charset="0"/>
              <a:buChar char="•"/>
            </a:pPr>
            <a:r>
              <a:rPr lang="en-US" sz="1800" dirty="0" smtClean="0"/>
              <a:t> Her book </a:t>
            </a:r>
            <a:r>
              <a:rPr lang="en-US" sz="1800" i="1" dirty="0" smtClean="0"/>
              <a:t>Principles and Practice of Nursing</a:t>
            </a:r>
            <a:r>
              <a:rPr lang="en-US" sz="1800" dirty="0" smtClean="0"/>
              <a:t> elaborated on the knowledge nurses should possess and act upon.</a:t>
            </a:r>
          </a:p>
          <a:p>
            <a:pPr>
              <a:buFont typeface="Arial" pitchFamily="34" charset="0"/>
              <a:buChar char="•"/>
            </a:pPr>
            <a:r>
              <a:rPr lang="en-US" sz="1800" dirty="0"/>
              <a:t> </a:t>
            </a:r>
            <a:r>
              <a:rPr lang="en-US" sz="1800" dirty="0" smtClean="0"/>
              <a:t>She did not just study nurses but studied the differences that nurses can make in peoples lives.</a:t>
            </a:r>
            <a:endParaRPr lang="en-US" sz="1800" dirty="0"/>
          </a:p>
        </p:txBody>
      </p:sp>
      <p:pic>
        <p:nvPicPr>
          <p:cNvPr id="2052" name="Picture 4"/>
          <p:cNvPicPr>
            <a:picLocks noGrp="1" noChangeAspect="1" noChangeArrowheads="1"/>
          </p:cNvPicPr>
          <p:nvPr>
            <p:ph sz="quarter" idx="1"/>
          </p:nvPr>
        </p:nvPicPr>
        <p:blipFill>
          <a:blip r:embed="rId3" cstate="print"/>
          <a:srcRect/>
          <a:stretch>
            <a:fillRect/>
          </a:stretch>
        </p:blipFill>
        <p:spPr bwMode="auto">
          <a:xfrm>
            <a:off x="4114800" y="1695450"/>
            <a:ext cx="4114800" cy="5162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Meaning for Nursing</a:t>
            </a:r>
            <a:endParaRPr lang="en-US" dirty="0"/>
          </a:p>
        </p:txBody>
      </p:sp>
      <p:sp>
        <p:nvSpPr>
          <p:cNvPr id="6" name="Content Placeholder 5"/>
          <p:cNvSpPr>
            <a:spLocks noGrp="1"/>
          </p:cNvSpPr>
          <p:nvPr>
            <p:ph sz="quarter" idx="1"/>
          </p:nvPr>
        </p:nvSpPr>
        <p:spPr/>
        <p:txBody>
          <a:bodyPr>
            <a:normAutofit fontScale="70000" lnSpcReduction="20000"/>
          </a:bodyPr>
          <a:lstStyle/>
          <a:p>
            <a:r>
              <a:rPr lang="en-US" dirty="0" smtClean="0"/>
              <a:t>Henderson </a:t>
            </a:r>
            <a:r>
              <a:rPr lang="en-US" dirty="0"/>
              <a:t>describes nursing roles in relation to patient needs instead of a general theory of nursing</a:t>
            </a:r>
          </a:p>
          <a:p>
            <a:r>
              <a:rPr lang="en-US" dirty="0"/>
              <a:t> </a:t>
            </a:r>
            <a:r>
              <a:rPr lang="en-US" dirty="0" smtClean="0"/>
              <a:t>Because </a:t>
            </a:r>
            <a:r>
              <a:rPr lang="en-US" dirty="0"/>
              <a:t>Henderson’s work is practical and based on her own nursing experience, it is useful in all different nations and cultures.</a:t>
            </a:r>
          </a:p>
          <a:p>
            <a:r>
              <a:rPr lang="en-US" dirty="0"/>
              <a:t> </a:t>
            </a:r>
            <a:r>
              <a:rPr lang="en-US" dirty="0" smtClean="0"/>
              <a:t>Nurses </a:t>
            </a:r>
            <a:r>
              <a:rPr lang="en-US" dirty="0"/>
              <a:t>are the primary health care, diagnosing and treating when a doctor is not available.</a:t>
            </a:r>
          </a:p>
          <a:p>
            <a:r>
              <a:rPr lang="en-US" dirty="0"/>
              <a:t> </a:t>
            </a:r>
            <a:r>
              <a:rPr lang="en-US" dirty="0" smtClean="0"/>
              <a:t>Nurses </a:t>
            </a:r>
            <a:r>
              <a:rPr lang="en-US" dirty="0"/>
              <a:t>are the general practitioners of tomorrow.</a:t>
            </a:r>
          </a:p>
          <a:p>
            <a:endParaRPr lang="en-US" dirty="0"/>
          </a:p>
        </p:txBody>
      </p:sp>
      <p:sp>
        <p:nvSpPr>
          <p:cNvPr id="7" name="Content Placeholder 6"/>
          <p:cNvSpPr>
            <a:spLocks noGrp="1"/>
          </p:cNvSpPr>
          <p:nvPr>
            <p:ph sz="quarter" idx="2"/>
          </p:nvPr>
        </p:nvSpPr>
        <p:spPr/>
        <p:txBody>
          <a:bodyPr>
            <a:normAutofit fontScale="70000" lnSpcReduction="20000"/>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485</TotalTime>
  <Words>759</Words>
  <Application>Microsoft Office PowerPoint</Application>
  <PresentationFormat>On-screen Show (4:3)</PresentationFormat>
  <Paragraphs>72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Median</vt:lpstr>
      <vt:lpstr>The Life and Theory of Virginia Henderson</vt:lpstr>
      <vt:lpstr>Personal Life</vt:lpstr>
      <vt:lpstr>Nursing Education</vt:lpstr>
      <vt:lpstr>Nursing Education Continued</vt:lpstr>
      <vt:lpstr>Honors</vt:lpstr>
      <vt:lpstr>Definitions by Henderson</vt:lpstr>
      <vt:lpstr>Nurse's roles: Substitutive (doing for the person), supplementary (helping the person), or complementary (working with the person) 14 Fundamental Needs: </vt:lpstr>
      <vt:lpstr>Impact on Patient Care</vt:lpstr>
      <vt:lpstr>Meaning for Nursing</vt:lpstr>
      <vt:lpstr>References</vt:lpstr>
      <vt:lpstr>References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and Theory of Virginia Henderson</dc:title>
  <dc:creator>Leslie Brooke Williams</dc:creator>
  <cp:lastModifiedBy>Leslie Brooke Williams</cp:lastModifiedBy>
  <cp:revision>28</cp:revision>
  <dcterms:created xsi:type="dcterms:W3CDTF">2010-10-31T14:36:06Z</dcterms:created>
  <dcterms:modified xsi:type="dcterms:W3CDTF">2010-11-02T02:19:43Z</dcterms:modified>
</cp:coreProperties>
</file>