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1" r:id="rId3"/>
    <p:sldId id="262" r:id="rId4"/>
    <p:sldId id="263" r:id="rId5"/>
    <p:sldId id="266" r:id="rId6"/>
    <p:sldId id="257" r:id="rId7"/>
    <p:sldId id="258" r:id="rId8"/>
    <p:sldId id="259" r:id="rId9"/>
    <p:sldId id="265" r:id="rId10"/>
    <p:sldId id="264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98" autoAdjust="0"/>
  </p:normalViewPr>
  <p:slideViewPr>
    <p:cSldViewPr>
      <p:cViewPr>
        <p:scale>
          <a:sx n="90" d="100"/>
          <a:sy n="90" d="100"/>
        </p:scale>
        <p:origin x="-89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8A9A6-8DD6-4E6D-93D7-725DDAD5C0CA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B03462-B94A-4C58-BB27-14753997F6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4527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82874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Probably</a:t>
            </a:r>
            <a:r>
              <a:rPr lang="en-US" baseline="0" dirty="0" smtClean="0"/>
              <a:t> the biggest moral distress was the nurses participation in the withdrawal of artificial nutrition.  Although nurses have an obligation to provide compassionate and palliative care, the nurse also has a right to withdraw from treating and caring for a dying patient as long as another nurse has assumed that patient’s care.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5035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6006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4116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0650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3732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Schindlers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had unsuccessfully argued several contentions: that Terri’s condition had changed from a PVS to a minimally conscious state; that PVS is often misdiagnosed; that prior medical evaluations of Terri’s condition had become outdated; and a new neurologic test, the functional magnetic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resonance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imaing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fMRI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now available that could be used to see if Terri was in a minimally conscious state rather than PVS. Judge Greer cited a medical affidavit that had stated that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fMRI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was an experimental procedure not yet suitable for widespread diagnostic use.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97046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7010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Nurses face</a:t>
            </a:r>
            <a:r>
              <a:rPr lang="en-US" baseline="0" dirty="0" smtClean="0"/>
              <a:t> moral conflicts and distress.  Should they keep giving such things as a morphine infusion that can cause respiratory depression?  Fear of hastening death.</a:t>
            </a:r>
          </a:p>
          <a:p>
            <a:r>
              <a:rPr lang="en-US" baseline="0" dirty="0" smtClean="0"/>
              <a:t>Should they assist in withdrawal or withholding of artificial nutrition and hydration?  Some may feel it is cruel and killing patients.</a:t>
            </a:r>
          </a:p>
          <a:p>
            <a:r>
              <a:rPr lang="en-US" baseline="0" dirty="0" smtClean="0"/>
              <a:t>Allow nurses the ability to cry and express own feelings of grief with family.  (Butts &amp; Rich, 2008)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4137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Death can be a positive experience with compassionate acts.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034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7AB72-B29B-4662-85D5-5A777BE3B3B0}" type="datetimeFigureOut">
              <a:rPr lang="en-US" smtClean="0"/>
              <a:pPr/>
              <a:t>11/13/2011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A29C0F-37FF-4792-A682-6FFA11561AD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915400" cy="33809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Terri </a:t>
            </a:r>
            <a:r>
              <a:rPr lang="en-US" dirty="0" err="1" smtClean="0"/>
              <a:t>Schiavo</a:t>
            </a:r>
            <a:r>
              <a:rPr lang="en-US" dirty="0" smtClean="0"/>
              <a:t>: Parent’s Perspective</a:t>
            </a:r>
          </a:p>
          <a:p>
            <a:pPr algn="ctr"/>
            <a:r>
              <a:rPr lang="en-US" dirty="0" smtClean="0"/>
              <a:t>Alicia </a:t>
            </a:r>
            <a:r>
              <a:rPr lang="en-US" dirty="0" err="1" smtClean="0"/>
              <a:t>Northen</a:t>
            </a:r>
            <a:r>
              <a:rPr lang="en-US" dirty="0" smtClean="0"/>
              <a:t>, </a:t>
            </a:r>
            <a:r>
              <a:rPr lang="en-US" dirty="0" err="1" smtClean="0"/>
              <a:t>Tenika</a:t>
            </a:r>
            <a:r>
              <a:rPr lang="en-US" dirty="0" smtClean="0"/>
              <a:t> </a:t>
            </a:r>
            <a:r>
              <a:rPr lang="en-US" dirty="0" err="1" smtClean="0"/>
              <a:t>McMillian</a:t>
            </a:r>
            <a:r>
              <a:rPr lang="en-US" dirty="0" smtClean="0"/>
              <a:t>, Sheila Roth, Lori Turner</a:t>
            </a:r>
          </a:p>
          <a:p>
            <a:pPr algn="ctr"/>
            <a:r>
              <a:rPr lang="en-US" dirty="0" smtClean="0"/>
              <a:t>Lakeview College of Nursing</a:t>
            </a:r>
          </a:p>
          <a:p>
            <a:pPr algn="ctr"/>
            <a:r>
              <a:rPr lang="en-US" dirty="0" smtClean="0"/>
              <a:t>RN407</a:t>
            </a:r>
          </a:p>
          <a:p>
            <a:pPr algn="ctr"/>
            <a:r>
              <a:rPr lang="en-US" dirty="0" smtClean="0"/>
              <a:t>November 16,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Terri </a:t>
            </a:r>
            <a:r>
              <a:rPr lang="en-US" dirty="0" err="1" smtClean="0"/>
              <a:t>Schiavo</a:t>
            </a:r>
            <a:r>
              <a:rPr lang="en-US" dirty="0" smtClean="0"/>
              <a:t> Case:                           </a:t>
            </a:r>
          </a:p>
          <a:p>
            <a:pPr marL="0" indent="0" algn="ctr">
              <a:buNone/>
            </a:pPr>
            <a:r>
              <a:rPr lang="en-US" smtClean="0"/>
              <a:t> Moral distress </a:t>
            </a:r>
          </a:p>
          <a:p>
            <a:r>
              <a:rPr lang="en-US" dirty="0" smtClean="0"/>
              <a:t>regarding withholding/withdrawal of nutrition and hydration.</a:t>
            </a:r>
          </a:p>
          <a:p>
            <a:r>
              <a:rPr lang="en-US" dirty="0" smtClean="0"/>
              <a:t>Feeding tube removed</a:t>
            </a:r>
          </a:p>
          <a:p>
            <a:r>
              <a:rPr lang="en-US" dirty="0" smtClean="0"/>
              <a:t>14 days later died from starvation and dehydration.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2717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fontScale="85000" lnSpcReduction="20000"/>
          </a:bodyPr>
          <a:lstStyle/>
          <a:p>
            <a:r>
              <a:rPr lang="en-US" i="1" dirty="0" smtClean="0"/>
              <a:t>Theresa Marie </a:t>
            </a:r>
            <a:r>
              <a:rPr lang="en-US" i="1" dirty="0" err="1" smtClean="0"/>
              <a:t>Schiavo</a:t>
            </a:r>
            <a:r>
              <a:rPr lang="en-US" i="1" dirty="0" smtClean="0"/>
              <a:t>,</a:t>
            </a:r>
          </a:p>
          <a:p>
            <a:r>
              <a:rPr lang="en-US" dirty="0" smtClean="0"/>
              <a:t>commonly known as Terri</a:t>
            </a:r>
          </a:p>
          <a:p>
            <a:r>
              <a:rPr lang="en-US" dirty="0" smtClean="0"/>
              <a:t>born on December 3, 1963</a:t>
            </a:r>
          </a:p>
          <a:p>
            <a:r>
              <a:rPr lang="en-US" dirty="0" smtClean="0"/>
              <a:t>raised outside of Philadelphia, Pennsylvania </a:t>
            </a:r>
          </a:p>
          <a:p>
            <a:r>
              <a:rPr lang="en-US" dirty="0" smtClean="0"/>
              <a:t>struggled with obesity childhood and adolescence,</a:t>
            </a:r>
          </a:p>
          <a:p>
            <a:r>
              <a:rPr lang="en-US" dirty="0" smtClean="0"/>
              <a:t>weighed 250 pounds 5 feet 3 inches tall- 1981 senior year </a:t>
            </a:r>
          </a:p>
          <a:p>
            <a:r>
              <a:rPr lang="en-US" dirty="0" smtClean="0"/>
              <a:t>Catholic high </a:t>
            </a:r>
            <a:r>
              <a:rPr lang="en-US" dirty="0" smtClean="0"/>
              <a:t>school</a:t>
            </a:r>
            <a:endParaRPr lang="en-US" dirty="0" smtClean="0"/>
          </a:p>
          <a:p>
            <a:r>
              <a:rPr lang="en-US" dirty="0" smtClean="0"/>
              <a:t>Lost 100 pounds on a </a:t>
            </a:r>
            <a:r>
              <a:rPr lang="en-US" dirty="0" err="1" smtClean="0"/>
              <a:t>NutriSystem</a:t>
            </a:r>
            <a:r>
              <a:rPr lang="en-US" dirty="0" smtClean="0"/>
              <a:t> diet </a:t>
            </a:r>
          </a:p>
          <a:p>
            <a:r>
              <a:rPr lang="en-US" dirty="0" smtClean="0"/>
              <a:t>Married Michael </a:t>
            </a:r>
            <a:r>
              <a:rPr lang="en-US" dirty="0" err="1" smtClean="0"/>
              <a:t>Schiavo</a:t>
            </a:r>
            <a:r>
              <a:rPr lang="en-US" dirty="0" smtClean="0"/>
              <a:t> November 3, 1984</a:t>
            </a:r>
          </a:p>
          <a:p>
            <a:r>
              <a:rPr lang="en-US" dirty="0" smtClean="0"/>
              <a:t>happily married by most court documents </a:t>
            </a:r>
          </a:p>
          <a:p>
            <a:r>
              <a:rPr lang="en-US" dirty="0" smtClean="0"/>
              <a:t>Some accounts allege marital discord before her collapse</a:t>
            </a:r>
          </a:p>
          <a:p>
            <a:r>
              <a:rPr lang="en-US" dirty="0" smtClean="0"/>
              <a:t>Infertility treatment</a:t>
            </a:r>
          </a:p>
          <a:p>
            <a:r>
              <a:rPr lang="en-US" dirty="0" smtClean="0"/>
              <a:t>Lost an additional 40 pounds during treatment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4040188" cy="445532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February 25, 1990, a cardiac arrest at home 5:30 am</a:t>
            </a:r>
          </a:p>
          <a:p>
            <a:r>
              <a:rPr lang="en-US" dirty="0" smtClean="0"/>
              <a:t>a cardiac </a:t>
            </a:r>
            <a:r>
              <a:rPr lang="en-US" dirty="0" err="1" smtClean="0"/>
              <a:t>arrthymia</a:t>
            </a:r>
            <a:r>
              <a:rPr lang="en-US" dirty="0" smtClean="0"/>
              <a:t> arising from </a:t>
            </a:r>
            <a:r>
              <a:rPr lang="en-US" dirty="0" err="1" smtClean="0"/>
              <a:t>hypokalemia</a:t>
            </a:r>
            <a:endParaRPr lang="en-US" dirty="0" smtClean="0"/>
          </a:p>
          <a:p>
            <a:r>
              <a:rPr lang="en-US" dirty="0" smtClean="0"/>
              <a:t>Reports state there is possibility from administration of epinephrine during resuscitation</a:t>
            </a:r>
          </a:p>
          <a:p>
            <a:r>
              <a:rPr lang="en-US" dirty="0" smtClean="0"/>
              <a:t>June 18, 1990, the Circuit Court of the Sixth Judicial Court of Florida appointed Michael </a:t>
            </a:r>
            <a:r>
              <a:rPr lang="en-US" dirty="0" err="1" smtClean="0"/>
              <a:t>Schiavo</a:t>
            </a:r>
            <a:r>
              <a:rPr lang="en-US" dirty="0" smtClean="0"/>
              <a:t> legal guardian</a:t>
            </a:r>
          </a:p>
          <a:p>
            <a:r>
              <a:rPr lang="en-US" dirty="0" smtClean="0"/>
              <a:t>Determined incapacitated due to coma and anoxic encephalopathy</a:t>
            </a:r>
          </a:p>
          <a:p>
            <a:r>
              <a:rPr lang="en-US" dirty="0" smtClean="0"/>
              <a:t> For 3 years, Terri continued to receive rehab in skilled nursing facilities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44553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During this time, </a:t>
            </a:r>
            <a:r>
              <a:rPr lang="en-US" dirty="0" err="1" smtClean="0"/>
              <a:t>Schindlers</a:t>
            </a:r>
            <a:r>
              <a:rPr lang="en-US" dirty="0" smtClean="0"/>
              <a:t> enjoyed an “amicable” relationship with Michael </a:t>
            </a:r>
            <a:r>
              <a:rPr lang="en-US" dirty="0" err="1" smtClean="0"/>
              <a:t>Schiavo</a:t>
            </a:r>
            <a:endParaRPr lang="en-US" dirty="0" smtClean="0"/>
          </a:p>
          <a:p>
            <a:r>
              <a:rPr lang="en-US" dirty="0" smtClean="0"/>
              <a:t>January 1993, settled a malpractice case against obstetrician for failure to diagnose eating disorder </a:t>
            </a:r>
          </a:p>
          <a:p>
            <a:r>
              <a:rPr lang="en-US" dirty="0" smtClean="0"/>
              <a:t>Michael </a:t>
            </a:r>
            <a:r>
              <a:rPr lang="en-US" dirty="0" err="1" smtClean="0"/>
              <a:t>Schiavo</a:t>
            </a:r>
            <a:r>
              <a:rPr lang="en-US" dirty="0" smtClean="0"/>
              <a:t> received $750,000 in placed in a trust for Terri’s care</a:t>
            </a:r>
          </a:p>
          <a:p>
            <a:r>
              <a:rPr lang="en-US" dirty="0" smtClean="0"/>
              <a:t>Husband received $300,000 personally for losses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Facts-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81200"/>
            <a:ext cx="4040188" cy="4379120"/>
          </a:xfrm>
        </p:spPr>
        <p:txBody>
          <a:bodyPr>
            <a:no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February 1993, after the malpractice  suit,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challenged Michael’s guardianship for the first time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court designated John H.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an attorney from Tampa, as Terri’s Guardian Ad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Early 1994, Michael’s attitude about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Terri’s prognosis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began to change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Transferred to an extended care facility in Largo, Florida,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Terri developed a urinary tract infection, and Michael changed her code status to do-not resuscitate (DNR)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Extended care facility’s staff objected to this, Michael revoked the DNR order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Transferred Terri to a different long-term facility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On March 1, 1994, John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released his Guardian Ad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report, and it described no inappropriate actions by Michael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Two more years of litigation, then the guardianship court dismissed the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’ actions to remove Michael as Terri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Schiavo’s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guardian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Three years later (7 years after her collapse) Michael began to plan legal action to withdraw Terri’s life support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81200"/>
            <a:ext cx="4041775" cy="437912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May 1998, Michael submitted the first court petition to withdraw Terri’s life support.</a:t>
            </a:r>
          </a:p>
          <a:p>
            <a:pPr>
              <a:lnSpc>
                <a:spcPct val="120000"/>
              </a:lnSpc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On June 11, 1998, the court appointed a new Guardian Ad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, Richard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endParaRPr lang="en-US" sz="105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On December 29, 1998,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released his report and confirmed persistent vegetative state</a:t>
            </a:r>
          </a:p>
          <a:p>
            <a:pPr>
              <a:lnSpc>
                <a:spcPct val="120000"/>
              </a:lnSpc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Pearse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recommended denial of Michael’s petition for withdrawal unless more evidence of Terri’s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wishes</a:t>
            </a:r>
          </a:p>
          <a:p>
            <a:pPr>
              <a:lnSpc>
                <a:spcPct val="120000"/>
              </a:lnSpc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In June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1999, Pearce removed from guardian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dut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ies</a:t>
            </a:r>
            <a:endParaRPr lang="en-US" sz="105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Michael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Schiavo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renamed Terri’s guardian</a:t>
            </a:r>
          </a:p>
          <a:p>
            <a:pPr>
              <a:lnSpc>
                <a:spcPct val="120000"/>
              </a:lnSpc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took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legal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actions to against Michael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as Terri’s guardian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and petition for removal of life support</a:t>
            </a:r>
          </a:p>
          <a:p>
            <a:pPr>
              <a:lnSpc>
                <a:spcPct val="120000"/>
              </a:lnSpc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January 2000 -March 2001 first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order to remove artificial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feeding by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the Circuit Court of the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Sixth Judicial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Court of Florida in Pinellas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County</a:t>
            </a:r>
            <a:endParaRPr lang="en-US" sz="105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appealed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Judge Greer’s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court order for removal of Terri’s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artificial feeding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to the Florida 2nd District Court of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Appeal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Lakeland,Florida</a:t>
            </a:r>
            <a:endParaRPr lang="en-US" sz="105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On January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24, 2001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, this appellate court issued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ruling “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The evidence [was]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overwhelming that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Theresa was in a permanent or </a:t>
            </a:r>
            <a:r>
              <a:rPr lang="en-US" sz="1050" dirty="0" err="1" smtClean="0">
                <a:latin typeface="Times New Roman" pitchFamily="18" charset="0"/>
                <a:cs typeface="Times New Roman" pitchFamily="18" charset="0"/>
              </a:rPr>
              <a:t>persistentvegetative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state” that allowed for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withdrawal of </a:t>
            </a:r>
            <a:r>
              <a:rPr lang="en-US" sz="1050" dirty="0" smtClean="0">
                <a:latin typeface="Times New Roman" pitchFamily="18" charset="0"/>
                <a:cs typeface="Times New Roman" pitchFamily="18" charset="0"/>
              </a:rPr>
              <a:t>life prolonging procedures</a:t>
            </a:r>
            <a:endParaRPr lang="en-US" sz="105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Facts-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On February 24, 2005, at the request of Governor Jeb Bush, Florida DCF investigating allegations of physical abuse by Michael against Terri </a:t>
            </a:r>
            <a:r>
              <a:rPr lang="en-US" dirty="0" err="1" smtClean="0"/>
              <a:t>Schiavo</a:t>
            </a:r>
            <a:r>
              <a:rPr lang="en-US" dirty="0" smtClean="0"/>
              <a:t> by </a:t>
            </a:r>
            <a:r>
              <a:rPr lang="en-US" dirty="0" err="1" smtClean="0"/>
              <a:t>Schindlers</a:t>
            </a:r>
            <a:endParaRPr lang="en-US" dirty="0" smtClean="0"/>
          </a:p>
          <a:p>
            <a:r>
              <a:rPr lang="en-US" dirty="0" smtClean="0"/>
              <a:t>March 8, 2005, Judge Greer denied </a:t>
            </a:r>
            <a:r>
              <a:rPr lang="en-US" dirty="0" err="1" smtClean="0"/>
              <a:t>Schindlers</a:t>
            </a:r>
            <a:r>
              <a:rPr lang="en-US" dirty="0" smtClean="0"/>
              <a:t>’ motion to allow Terri to receive fluids and nutrition orally</a:t>
            </a:r>
          </a:p>
          <a:p>
            <a:r>
              <a:rPr lang="en-US" dirty="0" smtClean="0"/>
              <a:t>March 19, 2005, the U. S. Supreme Court denied, the Schindler’s motion to reinsert Terri’s feeding tube</a:t>
            </a:r>
          </a:p>
          <a:p>
            <a:r>
              <a:rPr lang="en-US" dirty="0" smtClean="0"/>
              <a:t>March 2005 the U. S. Congress and President enter the conflict</a:t>
            </a:r>
          </a:p>
          <a:p>
            <a:r>
              <a:rPr lang="en-US" dirty="0" smtClean="0"/>
              <a:t>March 21, 2005, George W. Bush signed the Protection of Incapacitated </a:t>
            </a:r>
          </a:p>
          <a:p>
            <a:r>
              <a:rPr lang="en-US" dirty="0" smtClean="0"/>
              <a:t>Governor Jeb Bush launched a special investigation</a:t>
            </a:r>
          </a:p>
          <a:p>
            <a:pPr>
              <a:buNone/>
            </a:pPr>
            <a:r>
              <a:rPr lang="en-US" dirty="0" smtClean="0"/>
              <a:t>        events surrounding Terri’s collapse and Michael </a:t>
            </a:r>
            <a:r>
              <a:rPr lang="en-US" dirty="0" err="1" smtClean="0"/>
              <a:t>Schiavo’s</a:t>
            </a:r>
            <a:r>
              <a:rPr lang="en-US" dirty="0" smtClean="0"/>
              <a:t> call to 911</a:t>
            </a:r>
          </a:p>
          <a:p>
            <a:r>
              <a:rPr lang="en-US" dirty="0" smtClean="0"/>
              <a:t>On July 8, 2005, the special prosecutor announced no criminal wrongdoing by Michael related to the 911 call, </a:t>
            </a:r>
          </a:p>
          <a:p>
            <a:r>
              <a:rPr lang="en-US" dirty="0" smtClean="0"/>
              <a:t>The end of the state of Florida’s unprecedented involvement in the </a:t>
            </a:r>
            <a:r>
              <a:rPr lang="en-US" dirty="0" err="1" smtClean="0"/>
              <a:t>Schiavo</a:t>
            </a:r>
            <a:r>
              <a:rPr lang="en-US" smtClean="0"/>
              <a:t> case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56488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Key Elements of the Perspective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Ethical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  Moral Distress	</a:t>
            </a:r>
          </a:p>
          <a:p>
            <a:r>
              <a:rPr lang="en-US" dirty="0" smtClean="0"/>
              <a:t>Sights, sounds and smell of death are emotionally draining</a:t>
            </a:r>
          </a:p>
          <a:p>
            <a:r>
              <a:rPr lang="en-US" dirty="0" smtClean="0"/>
              <a:t>Need for nurses to sort out own feelings toward euthanasia</a:t>
            </a:r>
          </a:p>
          <a:p>
            <a:r>
              <a:rPr lang="en-US" dirty="0" smtClean="0"/>
              <a:t>Still need to meet family needs</a:t>
            </a:r>
          </a:p>
          <a:p>
            <a:r>
              <a:rPr lang="en-US" dirty="0" smtClean="0"/>
              <a:t>Need to deal with own feelings of loss and grief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be honest with patient and family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Alleviate pain and suffering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Educate family on how to be supportive to loved one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Educate community on need for advanced directives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51333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241</TotalTime>
  <Words>1027</Words>
  <Application>Microsoft Office PowerPoint</Application>
  <PresentationFormat>On-screen Show (4:3)</PresentationFormat>
  <Paragraphs>102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Slide 1</vt:lpstr>
      <vt:lpstr>Introduction</vt:lpstr>
      <vt:lpstr>Chronological Facts</vt:lpstr>
      <vt:lpstr>Chronological Facts-con’t</vt:lpstr>
      <vt:lpstr>Chronological Facts-con’t</vt:lpstr>
      <vt:lpstr>  Key Elements of the Perspective</vt:lpstr>
      <vt:lpstr>         Ethical Principles</vt:lpstr>
      <vt:lpstr>     Impact on Nursing</vt:lpstr>
      <vt:lpstr>Nursing care</vt:lpstr>
      <vt:lpstr>Impact on Nursing</vt:lpstr>
      <vt:lpstr>Future Impact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Alicia </dc:creator>
  <cp:lastModifiedBy>Alicia </cp:lastModifiedBy>
  <cp:revision>41</cp:revision>
  <dcterms:created xsi:type="dcterms:W3CDTF">2011-11-13T18:39:27Z</dcterms:created>
  <dcterms:modified xsi:type="dcterms:W3CDTF">2011-11-14T04:47:25Z</dcterms:modified>
</cp:coreProperties>
</file>