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0" r:id="rId6"/>
    <p:sldId id="269" r:id="rId7"/>
    <p:sldId id="270" r:id="rId8"/>
    <p:sldId id="261" r:id="rId9"/>
    <p:sldId id="262" r:id="rId10"/>
    <p:sldId id="263" r:id="rId11"/>
    <p:sldId id="264" r:id="rId12"/>
    <p:sldId id="265" r:id="rId13"/>
    <p:sldId id="271" r:id="rId14"/>
    <p:sldId id="266" r:id="rId15"/>
    <p:sldId id="267" r:id="rId16"/>
    <p:sldId id="26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xmlns:mv="urn:schemas-microsoft-com:mac:vml" xmlns:mc="http://schemas.openxmlformats.org/markup-compatibility/2006" val="0"/>
    </p:ext>
    <p:ext uri="{D31A062A-798A-4329-ABDD-BBA856620510}">
      <p14:defaultImageDpi xmlns="" xmlns:p14="http://schemas.microsoft.com/office/powerpoint/2010/main" xmlns:mv="urn:schemas-microsoft-com:mac:vml" xmlns:mc="http://schemas.openxmlformats.org/markup-compatibility/2006"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714" autoAdjust="0"/>
  </p:normalViewPr>
  <p:slideViewPr>
    <p:cSldViewPr snapToGrid="0" snapToObjects="1">
      <p:cViewPr varScale="1">
        <p:scale>
          <a:sx n="77" d="100"/>
          <a:sy n="77" d="100"/>
        </p:scale>
        <p:origin x="-135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DB9E3-C07A-4727-BD45-F11B1EBF1885}" type="datetimeFigureOut">
              <a:rPr lang="en-US" smtClean="0"/>
              <a:t>7/18/2012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6A085A-0849-407B-A6B9-E740B45852D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wide variety of contraceptives are available for teens to use to prevent</a:t>
            </a:r>
            <a:r>
              <a:rPr lang="en-US" baseline="0" dirty="0" smtClean="0"/>
              <a:t> teen pregnancy. Teens can talk to their healthcare providers to choose a method that is right for them. Contraceptives can be chosen based upon “ease of use, safety, effectiveness, minimal side effects, “naturalness”, nonhormonal method, and immediate reversibility” (Ricci &amp; Kyle, 2009, p.108). Many teens are looking for temporary protection from pregnancy and may wish to become pregnant in the future. The success rate of pharmacological methods rely on compliance. </a:t>
            </a:r>
            <a:endParaRPr lang="en-US" dirty="0"/>
          </a:p>
        </p:txBody>
      </p:sp>
      <p:sp>
        <p:nvSpPr>
          <p:cNvPr id="4" name="Slide Number Placeholder 3"/>
          <p:cNvSpPr>
            <a:spLocks noGrp="1"/>
          </p:cNvSpPr>
          <p:nvPr>
            <p:ph type="sldNum" sz="quarter" idx="10"/>
          </p:nvPr>
        </p:nvSpPr>
        <p:spPr/>
        <p:txBody>
          <a:bodyPr/>
          <a:lstStyle/>
          <a:p>
            <a:fld id="{0A6A085A-0849-407B-A6B9-E740B45852D7}" type="slidenum">
              <a:rPr lang="en-US" smtClean="0"/>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Abstinence is the only</a:t>
            </a:r>
            <a:r>
              <a:rPr lang="en-US" baseline="0" dirty="0" smtClean="0"/>
              <a:t> way to guarantee the prevention of pregnancy. Other methods of non-pharmacological interventions to prevent teen pregnancy rely on compliance with the method. As with pharmacological interventions, success of non-pharmacological interventions rely on correct and consistent usage of the methods. All interventions are available to teens, but interventions such as tubal ligation and vasectomy are far less common due to the fact that they are permanent and pregnancy will not be able to be achieved later in life. </a:t>
            </a:r>
            <a:endParaRPr lang="en-US" dirty="0"/>
          </a:p>
        </p:txBody>
      </p:sp>
      <p:sp>
        <p:nvSpPr>
          <p:cNvPr id="4" name="Slide Number Placeholder 3"/>
          <p:cNvSpPr>
            <a:spLocks noGrp="1"/>
          </p:cNvSpPr>
          <p:nvPr>
            <p:ph type="sldNum" sz="quarter" idx="10"/>
          </p:nvPr>
        </p:nvSpPr>
        <p:spPr/>
        <p:txBody>
          <a:bodyPr/>
          <a:lstStyle/>
          <a:p>
            <a:fld id="{0A6A085A-0849-407B-A6B9-E740B45852D7}" type="slidenum">
              <a:rPr lang="en-US" smtClean="0"/>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7/18/2012</a:t>
            </a:fld>
            <a:endParaRPr lang="en-US"/>
          </a:p>
        </p:txBody>
      </p:sp>
      <p:sp>
        <p:nvSpPr>
          <p:cNvPr id="17" name="Footer Placeholder 16"/>
          <p:cNvSpPr>
            <a:spLocks noGrp="1"/>
          </p:cNvSpPr>
          <p:nvPr>
            <p:ph type="ftr" sz="quarter" idx="11"/>
          </p:nvPr>
        </p:nvSpPr>
        <p:spPr/>
        <p:txBody>
          <a:bodyPr/>
          <a:lstStyle/>
          <a:p>
            <a:endParaRPr kumimoji="0"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kumimoji="0" lang="en-US" smtClean="0"/>
              <a:pPr/>
              <a:t>‹#›</a:t>
            </a:fld>
            <a:endParaRPr kumimoji="0" lang="en-US" dirty="0">
              <a:solidFill>
                <a:schemeClr val="accent3">
                  <a:shade val="75000"/>
                </a:schemeClr>
              </a:solidFill>
            </a:endParaRP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7/18/2012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2C6B1FF6-39B9-40F5-8B67-33C6354A3D4F}" type="slidenum">
              <a:rPr kumimoji="0" lang="en-US" smtClean="0"/>
              <a:pPr/>
              <a:t>‹#›</a:t>
            </a:fld>
            <a:endParaRPr kumimoji="0"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7/18/2012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7/18/2012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a:xfrm>
            <a:off x="4361688" y="1026372"/>
            <a:ext cx="457200" cy="441325"/>
          </a:xfrm>
        </p:spPr>
        <p:txBody>
          <a:bodyPr/>
          <a:lstStyle/>
          <a:p>
            <a:fld id="{2C6B1FF6-39B9-40F5-8B67-33C6354A3D4F}" type="slidenum">
              <a:rPr kumimoji="0" lang="en-US" smtClean="0"/>
              <a:pPr/>
              <a:t>‹#›</a:t>
            </a:fld>
            <a:endParaRPr kumimoji="0"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kumimoji="0"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7/18/2012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kumimoji="0" lang="en-US" smtClean="0"/>
              <a:pPr/>
              <a:t>‹#›</a:t>
            </a:fld>
            <a:endParaRPr kumimoji="0" lang="en-US" dirty="0">
              <a:solidFill>
                <a:schemeClr val="accent3">
                  <a:shade val="75000"/>
                </a:schemeClr>
              </a:solidFill>
            </a:endParaRP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pPr eaLnBrk="1" latinLnBrk="0" hangingPunct="1"/>
            <a:fld id="{9D21D778-B565-4D7E-94D7-64010A445B68}" type="datetimeFigureOut">
              <a:rPr lang="en-US" smtClean="0"/>
              <a:pPr eaLnBrk="1" latinLnBrk="0" hangingPunct="1"/>
              <a:t>7/18/2012</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a:t>‹#›</a:t>
            </a:fld>
            <a:endParaRPr kumimoji="0"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7/18/2012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kumimoji="0"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pPr algn="ctr" eaLnBrk="1" latinLnBrk="0" hangingPunct="1"/>
            <a:fld id="{2C6B1FF6-39B9-40F5-8B67-33C6354A3D4F}" type="slidenum">
              <a:rPr kumimoji="0" lang="en-US" smtClean="0"/>
              <a:pPr algn="ctr" eaLnBrk="1" latinLnBrk="0" hangingPunct="1"/>
              <a:t>‹#›</a:t>
            </a:fld>
            <a:endParaRPr kumimoji="0" lang="en-US" dirty="0"/>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7/18/2012</a:t>
            </a:fld>
            <a:endParaRPr lang="en-US"/>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a:xfrm>
            <a:off x="4343400" y="1036020"/>
            <a:ext cx="457200" cy="441325"/>
          </a:xfrm>
        </p:spPr>
        <p:txBody>
          <a:bodyPr/>
          <a:lstStyle/>
          <a:p>
            <a:fld id="{2C6B1FF6-39B9-40F5-8B67-33C6354A3D4F}" type="slidenum">
              <a:rPr kumimoji="0" lang="en-US" smtClean="0"/>
              <a:pPr/>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7/18/2012</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C6B1FF6-39B9-40F5-8B67-33C6354A3D4F}" type="slidenum">
              <a:rPr kumimoji="0" lang="en-US" smtClean="0"/>
              <a:pPr/>
              <a:t>‹#›</a:t>
            </a:fld>
            <a:endParaRPr kumimoji="0" lang="en-US" dirty="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C6B1FF6-39B9-40F5-8B67-33C6354A3D4F}" type="slidenum">
              <a:rPr kumimoji="0" lang="en-US" smtClean="0"/>
              <a:pPr/>
              <a:t>‹#›</a:t>
            </a:fld>
            <a:endParaRPr kumimoji="0" lang="en-US" dirty="0">
              <a:solidFill>
                <a:schemeClr val="accent3">
                  <a:shade val="75000"/>
                </a:schemeClr>
              </a:solidFill>
            </a:endParaRP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7/18/2012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2C6B1FF6-39B9-40F5-8B67-33C6354A3D4F}" type="slidenum">
              <a:rPr kumimoji="0" lang="en-US" smtClean="0"/>
              <a:pPr/>
              <a:t>‹#›</a:t>
            </a:fld>
            <a:endParaRPr kumimoji="0"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pPr eaLnBrk="1" latinLnBrk="0" hangingPunct="1"/>
            <a:fld id="{9D21D778-B565-4D7E-94D7-64010A445B68}" type="datetimeFigureOut">
              <a:rPr lang="en-US" smtClean="0"/>
              <a:pPr eaLnBrk="1" latinLnBrk="0" hangingPunct="1"/>
              <a:t>7/18/2012</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lgn="r" eaLnBrk="1" latinLnBrk="0" hangingPunct="1"/>
            <a:fld id="{9D21D778-B565-4D7E-94D7-64010A445B68}" type="datetimeFigureOut">
              <a:rPr lang="en-US" smtClean="0"/>
              <a:pPr algn="r" eaLnBrk="1" latinLnBrk="0" hangingPunct="1"/>
              <a:t>7/18/2012</a:t>
            </a:fld>
            <a:endParaRPr lang="en-US" sz="1400" dirty="0">
              <a:solidFill>
                <a:srgbClr val="FFFFFF"/>
              </a:solidFill>
            </a:endParaRPr>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lgn="l" eaLnBrk="1" latinLnBrk="0" hangingPunct="1"/>
            <a:endParaRPr kumimoji="0" lang="en-US" dirty="0">
              <a:solidFill>
                <a:srgbClr val="FFFFFF"/>
              </a:solidFill>
            </a:endParaRP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lgn="ctr" eaLnBrk="1" latinLnBrk="0" hangingPunct="1"/>
            <a:fld id="{2C6B1FF6-39B9-40F5-8B67-33C6354A3D4F}" type="slidenum">
              <a:rPr kumimoji="0" lang="en-US" smtClean="0"/>
              <a:pPr algn="ctr" eaLnBrk="1" latinLnBrk="0" hangingPunct="1"/>
              <a:t>‹#›</a:t>
            </a:fld>
            <a:endParaRPr kumimoji="0" lang="en-US" sz="1600" dirty="0">
              <a:solidFill>
                <a:schemeClr val="accent3">
                  <a:shade val="75000"/>
                </a:schemeClr>
              </a:solidFill>
            </a:endParaRP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thenationalcampaign.org/resources/pdf/FastFacts_TeenPregnancyinUS.pdf" TargetMode="External"/><Relationship Id="rId2" Type="http://schemas.openxmlformats.org/officeDocument/2006/relationships/hyperlink" Target="http://content.ebscohost.com.ezproxy.lakeviewcol.edu:2048/pdf27_28/pdf/ddd/nrc/01h/5000002821.pdf?T=P&amp;P=AN&amp;K=5000002821&amp;S=L&amp;D=nrc&amp;EbscoContent=dGJyMNLr40Sep7U4yOvqOLCmr0qep7JSsaq4S7KWxWXS&amp;ContentCustomer=dGJyMPGrrkq2qa9IuePfgeyx7Irh"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371600" y="3716866"/>
            <a:ext cx="6400800" cy="1752600"/>
          </a:xfrm>
        </p:spPr>
        <p:txBody>
          <a:bodyPr/>
          <a:lstStyle/>
          <a:p>
            <a:r>
              <a:rPr lang="en-US" dirty="0" smtClean="0"/>
              <a:t>N308-Pediatrics </a:t>
            </a:r>
            <a:br>
              <a:rPr lang="en-US" dirty="0" smtClean="0"/>
            </a:br>
            <a:endParaRPr lang="en-US" dirty="0" smtClean="0"/>
          </a:p>
          <a:p>
            <a:r>
              <a:rPr lang="en-US" dirty="0" smtClean="0"/>
              <a:t>07/20/12</a:t>
            </a:r>
            <a:br>
              <a:rPr lang="en-US" dirty="0" smtClean="0"/>
            </a:br>
            <a:endParaRPr lang="en-US" dirty="0" smtClean="0"/>
          </a:p>
          <a:p>
            <a:r>
              <a:rPr lang="en-US" dirty="0" smtClean="0"/>
              <a:t>By: Beth, Cassie, Haley, &amp; </a:t>
            </a:r>
            <a:r>
              <a:rPr lang="en-US" dirty="0" err="1" smtClean="0"/>
              <a:t>Kourtney</a:t>
            </a:r>
            <a:endParaRPr lang="en-US" dirty="0"/>
          </a:p>
        </p:txBody>
      </p:sp>
      <p:sp>
        <p:nvSpPr>
          <p:cNvPr id="3" name="Title 2"/>
          <p:cNvSpPr>
            <a:spLocks noGrp="1"/>
          </p:cNvSpPr>
          <p:nvPr>
            <p:ph type="ctrTitle"/>
          </p:nvPr>
        </p:nvSpPr>
        <p:spPr/>
        <p:txBody>
          <a:bodyPr>
            <a:normAutofit/>
          </a:bodyPr>
          <a:lstStyle/>
          <a:p>
            <a:r>
              <a:rPr lang="en-US" sz="6600" dirty="0" smtClean="0"/>
              <a:t>Teen Pregnancy</a:t>
            </a:r>
            <a:endParaRPr lang="en-US" sz="6600" dirty="0"/>
          </a:p>
        </p:txBody>
      </p:sp>
    </p:spTree>
    <p:extLst>
      <p:ext uri="{BB962C8B-B14F-4D97-AF65-F5344CB8AC3E}">
        <p14:creationId xmlns="" xmlns:p14="http://schemas.microsoft.com/office/powerpoint/2010/main" xmlns:mv="urn:schemas-microsoft-com:mac:vml" xmlns:mc="http://schemas.openxmlformats.org/markup-compatibility/2006" val="62022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Nursing Process: Interventions</a:t>
            </a:r>
            <a:endParaRPr lang="en-US" dirty="0"/>
          </a:p>
        </p:txBody>
      </p:sp>
      <p:sp>
        <p:nvSpPr>
          <p:cNvPr id="3" name="Content Placeholder 2"/>
          <p:cNvSpPr>
            <a:spLocks noGrp="1"/>
          </p:cNvSpPr>
          <p:nvPr>
            <p:ph sz="quarter" idx="1"/>
          </p:nvPr>
        </p:nvSpPr>
        <p:spPr>
          <a:xfrm>
            <a:off x="169333" y="1388531"/>
            <a:ext cx="8636339" cy="5198533"/>
          </a:xfrm>
        </p:spPr>
        <p:txBody>
          <a:bodyPr>
            <a:normAutofit/>
          </a:bodyPr>
          <a:lstStyle/>
          <a:p>
            <a:r>
              <a:rPr lang="en-US" dirty="0" smtClean="0"/>
              <a:t>Monitor pregnancy to reduce risk of complications</a:t>
            </a:r>
          </a:p>
          <a:p>
            <a:pPr lvl="1"/>
            <a:r>
              <a:rPr lang="en-US" dirty="0" smtClean="0"/>
              <a:t>Monitor Maternal Vital Signs (specifically blood pressure)</a:t>
            </a:r>
          </a:p>
          <a:p>
            <a:pPr lvl="1"/>
            <a:r>
              <a:rPr lang="en-US" dirty="0" smtClean="0"/>
              <a:t>Keep track of weight gain pattern</a:t>
            </a:r>
          </a:p>
          <a:p>
            <a:pPr lvl="1"/>
            <a:r>
              <a:rPr lang="en-US" dirty="0" smtClean="0"/>
              <a:t>Monitor fetal heart rate</a:t>
            </a:r>
          </a:p>
          <a:p>
            <a:r>
              <a:rPr lang="en-US" dirty="0" smtClean="0"/>
              <a:t>Provide </a:t>
            </a:r>
            <a:r>
              <a:rPr lang="en-US" dirty="0"/>
              <a:t>e</a:t>
            </a:r>
            <a:r>
              <a:rPr lang="en-US" dirty="0" smtClean="0"/>
              <a:t>motional support</a:t>
            </a:r>
          </a:p>
          <a:p>
            <a:pPr lvl="1"/>
            <a:r>
              <a:rPr lang="en-US" dirty="0" smtClean="0"/>
              <a:t>Discuss pregnancy options (adoption, continuation, abortion) </a:t>
            </a:r>
          </a:p>
          <a:p>
            <a:pPr lvl="1"/>
            <a:r>
              <a:rPr lang="en-US" dirty="0" smtClean="0"/>
              <a:t>Assess level of anxiety, encourage patient to  discuss concerns</a:t>
            </a:r>
          </a:p>
          <a:p>
            <a:pPr lvl="1"/>
            <a:r>
              <a:rPr lang="en-US" dirty="0" smtClean="0"/>
              <a:t>Discuss expectations during pregnancy, labor, and postpartum</a:t>
            </a:r>
          </a:p>
          <a:p>
            <a:r>
              <a:rPr lang="en-US" dirty="0" smtClean="0"/>
              <a:t>Educate about supportive services </a:t>
            </a:r>
          </a:p>
          <a:p>
            <a:pPr lvl="1"/>
            <a:r>
              <a:rPr lang="en-US" dirty="0" smtClean="0"/>
              <a:t>Social worker referral</a:t>
            </a:r>
          </a:p>
          <a:p>
            <a:pPr lvl="1"/>
            <a:r>
              <a:rPr lang="en-US" dirty="0" smtClean="0"/>
              <a:t>Support groups within the community </a:t>
            </a:r>
          </a:p>
          <a:p>
            <a:pPr lvl="1"/>
            <a:r>
              <a:rPr lang="en-US" dirty="0" smtClean="0"/>
              <a:t>Parenting classes for teen mothers</a:t>
            </a:r>
            <a:endParaRPr lang="en-US" dirty="0"/>
          </a:p>
        </p:txBody>
      </p:sp>
    </p:spTree>
    <p:extLst>
      <p:ext uri="{BB962C8B-B14F-4D97-AF65-F5344CB8AC3E}">
        <p14:creationId xmlns="" xmlns:p14="http://schemas.microsoft.com/office/powerpoint/2010/main" xmlns:mv="urn:schemas-microsoft-com:mac:vml" xmlns:mc="http://schemas.openxmlformats.org/markup-compatibility/2006" val="39338917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Pharmacological Interventions</a:t>
            </a:r>
            <a:endParaRPr lang="en-US" dirty="0"/>
          </a:p>
        </p:txBody>
      </p:sp>
      <p:sp>
        <p:nvSpPr>
          <p:cNvPr id="3" name="Content Placeholder 2"/>
          <p:cNvSpPr>
            <a:spLocks noGrp="1"/>
          </p:cNvSpPr>
          <p:nvPr>
            <p:ph sz="quarter" idx="1"/>
          </p:nvPr>
        </p:nvSpPr>
        <p:spPr/>
        <p:txBody>
          <a:bodyPr/>
          <a:lstStyle/>
          <a:p>
            <a:r>
              <a:rPr lang="en-US" dirty="0" smtClean="0"/>
              <a:t>Contraceptives can be used to prevent teen pregnancy. </a:t>
            </a:r>
          </a:p>
          <a:p>
            <a:r>
              <a:rPr lang="en-US" dirty="0" smtClean="0"/>
              <a:t>Hormonal contraceptives include</a:t>
            </a:r>
          </a:p>
          <a:p>
            <a:pPr lvl="1"/>
            <a:r>
              <a:rPr lang="en-US" dirty="0" smtClean="0"/>
              <a:t>Oral contraceptives (8% failure rate)</a:t>
            </a:r>
          </a:p>
          <a:p>
            <a:pPr lvl="1"/>
            <a:r>
              <a:rPr lang="en-US" dirty="0" smtClean="0"/>
              <a:t>Injectable contraceptives (3% failure rate)</a:t>
            </a:r>
          </a:p>
          <a:p>
            <a:pPr lvl="1"/>
            <a:r>
              <a:rPr lang="en-US" dirty="0" smtClean="0"/>
              <a:t>Transdermal patches (8% failure rate)</a:t>
            </a:r>
          </a:p>
          <a:p>
            <a:pPr lvl="1"/>
            <a:r>
              <a:rPr lang="en-US" dirty="0" smtClean="0"/>
              <a:t>Vaginal ring (8% failure rate)</a:t>
            </a:r>
          </a:p>
          <a:p>
            <a:pPr lvl="1"/>
            <a:r>
              <a:rPr lang="en-US" dirty="0" smtClean="0"/>
              <a:t>Implantable contraceptives (0.05% failure rate)</a:t>
            </a:r>
          </a:p>
          <a:p>
            <a:pPr lvl="1"/>
            <a:r>
              <a:rPr lang="en-US" dirty="0" smtClean="0"/>
              <a:t>Intrauterine systems (1% failure rate)</a:t>
            </a:r>
          </a:p>
          <a:p>
            <a:pPr lvl="1"/>
            <a:r>
              <a:rPr lang="en-US" dirty="0" smtClean="0"/>
              <a:t>Emergency contraceptives (80% failure rate)</a:t>
            </a:r>
            <a:endParaRPr lang="en-US" dirty="0"/>
          </a:p>
        </p:txBody>
      </p:sp>
    </p:spTree>
    <p:extLst>
      <p:ext uri="{BB962C8B-B14F-4D97-AF65-F5344CB8AC3E}">
        <p14:creationId xmlns="" xmlns:p14="http://schemas.microsoft.com/office/powerpoint/2010/main" xmlns:mv="urn:schemas-microsoft-com:mac:vml" xmlns:mc="http://schemas.openxmlformats.org/markup-compatibility/2006" val="1026028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Non-Pharmacological Interventions</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Behavioral</a:t>
            </a:r>
          </a:p>
          <a:p>
            <a:pPr lvl="1"/>
            <a:r>
              <a:rPr lang="en-US" dirty="0" smtClean="0"/>
              <a:t>Abstinence (0% failure rate)</a:t>
            </a:r>
            <a:endParaRPr lang="en-US" dirty="0" smtClean="0"/>
          </a:p>
          <a:p>
            <a:pPr lvl="1"/>
            <a:r>
              <a:rPr lang="en-US" dirty="0" smtClean="0"/>
              <a:t>Fertility </a:t>
            </a:r>
            <a:r>
              <a:rPr lang="en-US" dirty="0" smtClean="0"/>
              <a:t>awareness (25% failure rate)</a:t>
            </a:r>
            <a:endParaRPr lang="en-US" dirty="0" smtClean="0"/>
          </a:p>
          <a:p>
            <a:pPr lvl="1"/>
            <a:r>
              <a:rPr lang="en-US" dirty="0" smtClean="0"/>
              <a:t>Withdrawal (coitus </a:t>
            </a:r>
            <a:r>
              <a:rPr lang="en-US" dirty="0" err="1" smtClean="0"/>
              <a:t>interruptus</a:t>
            </a:r>
            <a:r>
              <a:rPr lang="en-US" dirty="0" smtClean="0"/>
              <a:t>) (27% failure rate)</a:t>
            </a:r>
            <a:endParaRPr lang="en-US" dirty="0" smtClean="0"/>
          </a:p>
          <a:p>
            <a:pPr lvl="1"/>
            <a:r>
              <a:rPr lang="en-US" dirty="0" err="1" smtClean="0"/>
              <a:t>Lactational</a:t>
            </a:r>
            <a:r>
              <a:rPr lang="en-US" dirty="0" smtClean="0"/>
              <a:t> amenorrhea method (</a:t>
            </a:r>
            <a:r>
              <a:rPr lang="en-US" dirty="0" smtClean="0"/>
              <a:t>LAM) (1-2% failure rate in 1</a:t>
            </a:r>
            <a:r>
              <a:rPr lang="en-US" baseline="30000" dirty="0" smtClean="0"/>
              <a:t>st</a:t>
            </a:r>
            <a:r>
              <a:rPr lang="en-US" dirty="0" smtClean="0"/>
              <a:t> 6 months) </a:t>
            </a:r>
            <a:endParaRPr lang="en-US" dirty="0" smtClean="0"/>
          </a:p>
          <a:p>
            <a:r>
              <a:rPr lang="en-US" dirty="0" smtClean="0"/>
              <a:t>Barrier</a:t>
            </a:r>
          </a:p>
          <a:p>
            <a:pPr lvl="1"/>
            <a:r>
              <a:rPr lang="en-US" dirty="0" smtClean="0"/>
              <a:t>Condom (Male or Female</a:t>
            </a:r>
            <a:r>
              <a:rPr lang="en-US" dirty="0" smtClean="0"/>
              <a:t>) (15%/21% failure rate)</a:t>
            </a:r>
            <a:endParaRPr lang="en-US" dirty="0" smtClean="0"/>
          </a:p>
          <a:p>
            <a:pPr lvl="1"/>
            <a:r>
              <a:rPr lang="en-US" dirty="0" smtClean="0"/>
              <a:t>Diaphragm (16% failure rate)</a:t>
            </a:r>
            <a:endParaRPr lang="en-US" dirty="0" smtClean="0"/>
          </a:p>
          <a:p>
            <a:pPr lvl="1"/>
            <a:r>
              <a:rPr lang="en-US" dirty="0" smtClean="0"/>
              <a:t>Cervical </a:t>
            </a:r>
            <a:r>
              <a:rPr lang="en-US" dirty="0" smtClean="0"/>
              <a:t>Cap (24% failure rate)</a:t>
            </a:r>
            <a:endParaRPr lang="en-US" dirty="0" smtClean="0"/>
          </a:p>
          <a:p>
            <a:pPr lvl="1"/>
            <a:r>
              <a:rPr lang="en-US" dirty="0" smtClean="0"/>
              <a:t>Sponge (25 % failure rate)</a:t>
            </a:r>
            <a:endParaRPr lang="en-US" dirty="0" smtClean="0"/>
          </a:p>
          <a:p>
            <a:r>
              <a:rPr lang="en-US" dirty="0" smtClean="0"/>
              <a:t>Permanent</a:t>
            </a:r>
            <a:endParaRPr lang="en-US" dirty="0" smtClean="0"/>
          </a:p>
          <a:p>
            <a:pPr lvl="1"/>
            <a:r>
              <a:rPr lang="en-US" dirty="0" smtClean="0"/>
              <a:t>Tubal ligation (for women) (&lt;1% failure rate)</a:t>
            </a:r>
          </a:p>
          <a:p>
            <a:pPr lvl="1"/>
            <a:r>
              <a:rPr lang="en-US" dirty="0" smtClean="0"/>
              <a:t>Vasectomy (for men) (&lt;1% failure rate)</a:t>
            </a:r>
          </a:p>
        </p:txBody>
      </p:sp>
    </p:spTree>
    <p:extLst>
      <p:ext uri="{BB962C8B-B14F-4D97-AF65-F5344CB8AC3E}">
        <p14:creationId xmlns="" xmlns:p14="http://schemas.microsoft.com/office/powerpoint/2010/main" xmlns:mv="urn:schemas-microsoft-com:mac:vml" xmlns:mc="http://schemas.openxmlformats.org/markup-compatibility/2006" val="2952469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 Pregnant Teen</a:t>
            </a:r>
            <a:endParaRPr lang="en-US" dirty="0"/>
          </a:p>
        </p:txBody>
      </p:sp>
      <p:sp>
        <p:nvSpPr>
          <p:cNvPr id="3" name="Content Placeholder 2"/>
          <p:cNvSpPr>
            <a:spLocks noGrp="1"/>
          </p:cNvSpPr>
          <p:nvPr>
            <p:ph sz="quarter" idx="1"/>
          </p:nvPr>
        </p:nvSpPr>
        <p:spPr/>
        <p:txBody>
          <a:bodyPr/>
          <a:lstStyle/>
          <a:p>
            <a:endParaRPr lang="en-US" dirty="0"/>
          </a:p>
        </p:txBody>
      </p:sp>
    </p:spTree>
    <p:extLst>
      <p:ext uri="{BB962C8B-B14F-4D97-AF65-F5344CB8AC3E}">
        <p14:creationId xmlns="" xmlns:p14="http://schemas.microsoft.com/office/powerpoint/2010/main" xmlns:mv="urn:schemas-microsoft-com:mac:vml" xmlns:mc="http://schemas.openxmlformats.org/markup-compatibility/2006" val="15553737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 Family of Pregnant Teen</a:t>
            </a:r>
            <a:endParaRPr lang="en-US" dirty="0"/>
          </a:p>
        </p:txBody>
      </p:sp>
      <p:sp>
        <p:nvSpPr>
          <p:cNvPr id="3" name="Content Placeholder 2"/>
          <p:cNvSpPr>
            <a:spLocks noGrp="1"/>
          </p:cNvSpPr>
          <p:nvPr>
            <p:ph sz="quarter" idx="1"/>
          </p:nvPr>
        </p:nvSpPr>
        <p:spPr/>
        <p:txBody>
          <a:bodyPr/>
          <a:lstStyle/>
          <a:p>
            <a:endParaRPr lang="en-US" dirty="0"/>
          </a:p>
        </p:txBody>
      </p:sp>
    </p:spTree>
    <p:extLst>
      <p:ext uri="{BB962C8B-B14F-4D97-AF65-F5344CB8AC3E}">
        <p14:creationId xmlns="" xmlns:p14="http://schemas.microsoft.com/office/powerpoint/2010/main" xmlns:mv="urn:schemas-microsoft-com:mac:vml" xmlns:mc="http://schemas.openxmlformats.org/markup-compatibility/2006" val="29833292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sz="quarter" idx="1"/>
          </p:nvPr>
        </p:nvSpPr>
        <p:spPr>
          <a:xfrm>
            <a:off x="320040" y="1696381"/>
            <a:ext cx="8503920" cy="4572000"/>
          </a:xfrm>
        </p:spPr>
        <p:txBody>
          <a:bodyPr>
            <a:normAutofit fontScale="62500" lnSpcReduction="20000"/>
          </a:bodyPr>
          <a:lstStyle/>
          <a:p>
            <a:r>
              <a:rPr lang="en-US" sz="2400" dirty="0" smtClean="0"/>
              <a:t>A.D.A.M. Medical Encyclopedia. (2011, Sept 12). </a:t>
            </a:r>
            <a:r>
              <a:rPr lang="en-US" sz="2400" i="1" dirty="0" smtClean="0"/>
              <a:t>Adolescent pregnancy. Retrieved from http://www.ncbi.nlm.nih.gov/pubmedhealth/PMH0002484/</a:t>
            </a:r>
            <a:endParaRPr lang="en-US" sz="2400" dirty="0" smtClean="0"/>
          </a:p>
          <a:p>
            <a:endParaRPr lang="en-US" sz="2400" dirty="0" smtClean="0"/>
          </a:p>
          <a:p>
            <a:r>
              <a:rPr lang="en-US" sz="2400" dirty="0" smtClean="0"/>
              <a:t>Adler</a:t>
            </a:r>
            <a:r>
              <a:rPr lang="en-US" sz="2400" dirty="0"/>
              <a:t>, A.P., &amp; </a:t>
            </a:r>
            <a:r>
              <a:rPr lang="en-US" sz="2400" dirty="0" err="1"/>
              <a:t>Schub</a:t>
            </a:r>
            <a:r>
              <a:rPr lang="en-US" sz="2400" dirty="0"/>
              <a:t>, T. (2012). Pregnancy in adolescence. </a:t>
            </a:r>
            <a:r>
              <a:rPr lang="en-US" sz="2400" i="1" dirty="0"/>
              <a:t>CINAHL Nursing Guide, 1-2. Retrieved from </a:t>
            </a:r>
            <a:r>
              <a:rPr lang="en-US" sz="2400" dirty="0" smtClean="0"/>
              <a:t/>
            </a:r>
            <a:br>
              <a:rPr lang="en-US" sz="2400" dirty="0" smtClean="0"/>
            </a:br>
            <a:r>
              <a:rPr lang="en-US" sz="2400" dirty="0">
                <a:hlinkClick r:id="rId2"/>
              </a:rPr>
              <a:t>http://content.ebscohost.com.ezproxy.lakeviewcol.edu:2048/pdf27_28/pdf/ddd/nrc/01h/5000002821.pdf?T=P&amp;P=AN&amp;K=5000002821&amp;S=L&amp;D=nrc&amp;EbscoContent=dGJyMNLr40Sep7U4yOvqOLCmr0qep7JSsaq4S7KWxWXS&amp;ContentCustomer=dGJyMPGrrkq2qa9IuePfgeyx7Irh</a:t>
            </a:r>
            <a:r>
              <a:rPr lang="en-US" sz="2400" dirty="0"/>
              <a:t> </a:t>
            </a:r>
          </a:p>
          <a:p>
            <a:pPr marL="0" indent="0">
              <a:buNone/>
            </a:pPr>
            <a:endParaRPr lang="en-US" sz="2400" dirty="0" smtClean="0"/>
          </a:p>
          <a:p>
            <a:r>
              <a:rPr lang="en-US" sz="2400" dirty="0" smtClean="0"/>
              <a:t>Kyle</a:t>
            </a:r>
            <a:r>
              <a:rPr lang="en-US" sz="2400" dirty="0"/>
              <a:t>, T. (2009). </a:t>
            </a:r>
            <a:r>
              <a:rPr lang="en-US" sz="2400" i="1" dirty="0"/>
              <a:t>The Essentials of pediatric nursing. </a:t>
            </a:r>
            <a:r>
              <a:rPr lang="en-US" sz="2400" dirty="0"/>
              <a:t>2</a:t>
            </a:r>
            <a:r>
              <a:rPr lang="en-US" sz="2400" baseline="30000" dirty="0"/>
              <a:t>nd</a:t>
            </a:r>
            <a:r>
              <a:rPr lang="en-US" sz="2400" dirty="0"/>
              <a:t> ed. </a:t>
            </a:r>
            <a:r>
              <a:rPr lang="en-US" sz="2400" i="1" dirty="0"/>
              <a:t> </a:t>
            </a:r>
            <a:r>
              <a:rPr lang="en-US" sz="2400" dirty="0"/>
              <a:t>Philadelphia, PA: Lippincott, Williams, &amp; Wilkins</a:t>
            </a:r>
            <a:r>
              <a:rPr lang="en-US" sz="2400" dirty="0" smtClean="0"/>
              <a:t>.</a:t>
            </a:r>
          </a:p>
          <a:p>
            <a:endParaRPr lang="en-US" sz="2400" dirty="0" smtClean="0"/>
          </a:p>
          <a:p>
            <a:r>
              <a:rPr lang="en-US" sz="2400" dirty="0" smtClean="0"/>
              <a:t>Ricci, S. and Kyle, T. (2009). </a:t>
            </a:r>
            <a:r>
              <a:rPr lang="en-US" sz="2400" i="1" dirty="0" smtClean="0"/>
              <a:t>Maternity and Pediatric Nursing</a:t>
            </a:r>
            <a:r>
              <a:rPr lang="en-US" sz="2400" dirty="0" smtClean="0"/>
              <a:t> (1</a:t>
            </a:r>
            <a:r>
              <a:rPr lang="en-US" sz="2400" baseline="30000" dirty="0" smtClean="0"/>
              <a:t>st</a:t>
            </a:r>
            <a:r>
              <a:rPr lang="en-US" sz="2400" dirty="0" smtClean="0"/>
              <a:t> Ed.)  Philadelphia, PA:  </a:t>
            </a:r>
          </a:p>
          <a:p>
            <a:pPr>
              <a:buNone/>
            </a:pPr>
            <a:r>
              <a:rPr lang="en-US" sz="2400" dirty="0" smtClean="0"/>
              <a:t>	Lippincott</a:t>
            </a:r>
            <a:r>
              <a:rPr lang="en-US" sz="2400" dirty="0" smtClean="0"/>
              <a:t>, Williams, and Wilkins.</a:t>
            </a:r>
          </a:p>
          <a:p>
            <a:pPr>
              <a:buNone/>
            </a:pPr>
            <a:endParaRPr lang="en-US" sz="2400" dirty="0" smtClean="0"/>
          </a:p>
          <a:p>
            <a:r>
              <a:rPr lang="en-US" sz="2400" dirty="0" smtClean="0"/>
              <a:t>The National Campaign to prevent teen and unplanned pregnancy. (2012, Feb). </a:t>
            </a:r>
            <a:r>
              <a:rPr lang="en-US" sz="2400" i="1" dirty="0" smtClean="0"/>
              <a:t>Teen pregnancy in the united states. Retrieved from </a:t>
            </a:r>
            <a:r>
              <a:rPr lang="en-US" sz="2400" i="1" dirty="0" smtClean="0">
                <a:hlinkClick r:id="rId3"/>
              </a:rPr>
              <a:t>http://www.thenationalcampaign.org/resources/pdf/FastFacts_TeenPregnancyinUS.pdf</a:t>
            </a:r>
            <a:endParaRPr lang="en-US" sz="2400" i="1" dirty="0" smtClean="0"/>
          </a:p>
          <a:p>
            <a:endParaRPr lang="en-US" sz="2400" i="1" dirty="0" smtClean="0"/>
          </a:p>
          <a:p>
            <a:r>
              <a:rPr lang="en-US" sz="1800" dirty="0" smtClean="0"/>
              <a:t>The National Campaign to prevent teen and unplanned pregnancy. (2010, June). </a:t>
            </a:r>
            <a:r>
              <a:rPr lang="en-US" sz="1800" i="1" dirty="0" smtClean="0"/>
              <a:t>Teen sexual behavior and contraceptive use: Data from the youth risk behavior survey. Retrieved from http://www.thenationalcampaign.org/resources/pdf/FastFacts_YRBS2009.pdf</a:t>
            </a:r>
          </a:p>
          <a:p>
            <a:endParaRPr lang="en-US" sz="2400" dirty="0" smtClean="0"/>
          </a:p>
          <a:p>
            <a:endParaRPr lang="en-US" sz="2400" dirty="0" smtClean="0"/>
          </a:p>
        </p:txBody>
      </p:sp>
    </p:spTree>
    <p:extLst>
      <p:ext uri="{BB962C8B-B14F-4D97-AF65-F5344CB8AC3E}">
        <p14:creationId xmlns="" xmlns:p14="http://schemas.microsoft.com/office/powerpoint/2010/main" xmlns:mv="urn:schemas-microsoft-com:mac:vml" xmlns:mc="http://schemas.openxmlformats.org/markup-compatibility/2006" val="8570868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Description</a:t>
            </a:r>
            <a:endParaRPr lang="en-US" dirty="0"/>
          </a:p>
        </p:txBody>
      </p:sp>
      <p:sp>
        <p:nvSpPr>
          <p:cNvPr id="3" name="Content Placeholder 2"/>
          <p:cNvSpPr>
            <a:spLocks noGrp="1"/>
          </p:cNvSpPr>
          <p:nvPr>
            <p:ph sz="quarter" idx="1"/>
          </p:nvPr>
        </p:nvSpPr>
        <p:spPr/>
        <p:txBody>
          <a:bodyPr/>
          <a:lstStyle/>
          <a:p>
            <a:r>
              <a:rPr lang="en-US" dirty="0" smtClean="0"/>
              <a:t>Also called Adolescent pregnancy</a:t>
            </a:r>
          </a:p>
          <a:p>
            <a:r>
              <a:rPr lang="en-US" dirty="0" smtClean="0"/>
              <a:t>Occurs in girls less than 19 years of age</a:t>
            </a:r>
          </a:p>
          <a:p>
            <a:r>
              <a:rPr lang="en-US" dirty="0" smtClean="0"/>
              <a:t>Includes planned and unplanned pregnancies</a:t>
            </a:r>
          </a:p>
          <a:p>
            <a:r>
              <a:rPr lang="en-US" dirty="0" smtClean="0"/>
              <a:t>2/3 of teen pregnancies are in girls 18-19 years old</a:t>
            </a:r>
          </a:p>
          <a:p>
            <a:endParaRPr lang="en-US" dirty="0" smtClean="0"/>
          </a:p>
          <a:p>
            <a:endParaRPr lang="en-US" dirty="0" smtClean="0"/>
          </a:p>
          <a:p>
            <a:pPr algn="r">
              <a:buNone/>
            </a:pPr>
            <a:r>
              <a:rPr lang="en-US" sz="1100" dirty="0" smtClean="0"/>
              <a:t>(A.D.A.M. Medical Encyclopedia, 2011)</a:t>
            </a:r>
          </a:p>
          <a:p>
            <a:endParaRPr lang="en-US" dirty="0"/>
          </a:p>
        </p:txBody>
      </p:sp>
    </p:spTree>
    <p:extLst>
      <p:ext uri="{BB962C8B-B14F-4D97-AF65-F5344CB8AC3E}">
        <p14:creationId xmlns="" xmlns:p14="http://schemas.microsoft.com/office/powerpoint/2010/main" xmlns:mv="urn:schemas-microsoft-com:mac:vml" xmlns:mc="http://schemas.openxmlformats.org/markup-compatibility/2006" val="3098283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This Is A Problem For Mom</a:t>
            </a:r>
            <a:endParaRPr lang="en-US" dirty="0"/>
          </a:p>
        </p:txBody>
      </p:sp>
      <p:sp>
        <p:nvSpPr>
          <p:cNvPr id="3" name="Content Placeholder 2"/>
          <p:cNvSpPr>
            <a:spLocks noGrp="1"/>
          </p:cNvSpPr>
          <p:nvPr>
            <p:ph sz="quarter" idx="1"/>
          </p:nvPr>
        </p:nvSpPr>
        <p:spPr/>
        <p:txBody>
          <a:bodyPr/>
          <a:lstStyle/>
          <a:p>
            <a:r>
              <a:rPr lang="en-US" dirty="0" smtClean="0"/>
              <a:t>More likely to have second child within 2 years</a:t>
            </a:r>
          </a:p>
          <a:p>
            <a:r>
              <a:rPr lang="en-US" dirty="0" smtClean="0"/>
              <a:t>Moms are on average 2 years behind in school</a:t>
            </a:r>
          </a:p>
          <a:p>
            <a:r>
              <a:rPr lang="en-US" dirty="0" smtClean="0"/>
              <a:t>More likely to live in poverty</a:t>
            </a:r>
          </a:p>
          <a:p>
            <a:r>
              <a:rPr lang="en-US" dirty="0" smtClean="0"/>
              <a:t>Substance abuse may begin 6 months after delivery of child</a:t>
            </a:r>
          </a:p>
          <a:p>
            <a:r>
              <a:rPr lang="en-US" dirty="0" smtClean="0"/>
              <a:t>Death from violence during pregnancy is second leading cause of death</a:t>
            </a:r>
          </a:p>
          <a:p>
            <a:r>
              <a:rPr lang="en-US" dirty="0" smtClean="0"/>
              <a:t>Have a higher risk for complications </a:t>
            </a:r>
          </a:p>
          <a:p>
            <a:pPr algn="r">
              <a:buNone/>
            </a:pPr>
            <a:r>
              <a:rPr lang="en-US" sz="1100" dirty="0" smtClean="0"/>
              <a:t>(A.D.A.M. Medical Encyclopedia, 2011)</a:t>
            </a:r>
          </a:p>
          <a:p>
            <a:endParaRPr lang="en-US" dirty="0"/>
          </a:p>
        </p:txBody>
      </p:sp>
    </p:spTree>
    <p:extLst>
      <p:ext uri="{BB962C8B-B14F-4D97-AF65-F5344CB8AC3E}">
        <p14:creationId xmlns="" xmlns:p14="http://schemas.microsoft.com/office/powerpoint/2010/main" xmlns:mv="urn:schemas-microsoft-com:mac:vml" xmlns:mc="http://schemas.openxmlformats.org/markup-compatibility/2006" val="959880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Why This Is A Problem for Baby</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Greater risk for developmental problems</a:t>
            </a:r>
          </a:p>
          <a:p>
            <a:r>
              <a:rPr lang="en-US" dirty="0" smtClean="0"/>
              <a:t>If the baby is a girl she is more likely to grow up to become a teen mom</a:t>
            </a:r>
          </a:p>
          <a:p>
            <a:r>
              <a:rPr lang="en-US" dirty="0" smtClean="0"/>
              <a:t>If the baby is a boy he is more likely to grow up and get arrested and placed in jail</a:t>
            </a:r>
          </a:p>
          <a:p>
            <a:r>
              <a:rPr lang="en-US" dirty="0" smtClean="0"/>
              <a:t>2-6x more likely to have a low birth weight</a:t>
            </a:r>
          </a:p>
          <a:p>
            <a:r>
              <a:rPr lang="en-US" dirty="0" smtClean="0"/>
              <a:t>More likely to be premature</a:t>
            </a:r>
          </a:p>
          <a:p>
            <a:r>
              <a:rPr lang="en-US" dirty="0" smtClean="0"/>
              <a:t>Mom is likely to have unhealthy habits that place the infant at risk for inadequate growth, infection or chemical dependence. </a:t>
            </a:r>
          </a:p>
          <a:p>
            <a:r>
              <a:rPr lang="en-US" dirty="0" smtClean="0"/>
              <a:t>The younger the mom, the greater the risk of the baby dying in the first year of life. </a:t>
            </a:r>
          </a:p>
          <a:p>
            <a:pPr algn="r">
              <a:buNone/>
            </a:pPr>
            <a:r>
              <a:rPr lang="en-US" sz="1600" dirty="0" smtClean="0"/>
              <a:t>(A.D.A.M. Medical Encyclopedia, 2011)</a:t>
            </a:r>
          </a:p>
          <a:p>
            <a:pPr algn="r">
              <a:buNone/>
            </a:pPr>
            <a:endParaRPr lang="en-US" dirty="0" smtClean="0"/>
          </a:p>
          <a:p>
            <a:endParaRPr lang="en-US" dirty="0"/>
          </a:p>
        </p:txBody>
      </p:sp>
    </p:spTree>
    <p:extLst>
      <p:ext uri="{BB962C8B-B14F-4D97-AF65-F5344CB8AC3E}">
        <p14:creationId xmlns="" xmlns:p14="http://schemas.microsoft.com/office/powerpoint/2010/main" xmlns:mv="urn:schemas-microsoft-com:mac:vml" xmlns:mc="http://schemas.openxmlformats.org/markup-compatibility/2006" val="3969431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Factors</a:t>
            </a:r>
            <a:endParaRPr lang="en-US" dirty="0"/>
          </a:p>
        </p:txBody>
      </p:sp>
      <p:sp>
        <p:nvSpPr>
          <p:cNvPr id="3" name="Content Placeholder 2"/>
          <p:cNvSpPr>
            <a:spLocks noGrp="1"/>
          </p:cNvSpPr>
          <p:nvPr>
            <p:ph sz="quarter" idx="1"/>
          </p:nvPr>
        </p:nvSpPr>
        <p:spPr/>
        <p:txBody>
          <a:bodyPr/>
          <a:lstStyle/>
          <a:p>
            <a:r>
              <a:rPr lang="en-US" dirty="0" smtClean="0"/>
              <a:t>Younger age</a:t>
            </a:r>
          </a:p>
          <a:p>
            <a:r>
              <a:rPr lang="en-US" dirty="0" smtClean="0"/>
              <a:t>Poor school performance</a:t>
            </a:r>
          </a:p>
          <a:p>
            <a:r>
              <a:rPr lang="en-US" dirty="0" smtClean="0"/>
              <a:t>Economic disadvantage</a:t>
            </a:r>
          </a:p>
          <a:p>
            <a:r>
              <a:rPr lang="en-US" dirty="0" smtClean="0"/>
              <a:t>Older male partner</a:t>
            </a:r>
          </a:p>
          <a:p>
            <a:r>
              <a:rPr lang="en-US" dirty="0" smtClean="0"/>
              <a:t>Single or teen parents</a:t>
            </a:r>
          </a:p>
          <a:p>
            <a:r>
              <a:rPr lang="en-US" dirty="0" smtClean="0"/>
              <a:t>Multiple partners</a:t>
            </a:r>
          </a:p>
          <a:p>
            <a:r>
              <a:rPr lang="en-US" dirty="0" smtClean="0"/>
              <a:t>Hispanic and African American Teens</a:t>
            </a:r>
          </a:p>
          <a:p>
            <a:pPr>
              <a:buNone/>
            </a:pPr>
            <a:endParaRPr lang="en-US" dirty="0" smtClean="0"/>
          </a:p>
          <a:p>
            <a:pPr algn="r">
              <a:buNone/>
            </a:pPr>
            <a:r>
              <a:rPr lang="en-US" sz="1100" dirty="0" smtClean="0"/>
              <a:t>(A.D.A.M. Medical Encyclopedia, 2011)</a:t>
            </a:r>
          </a:p>
          <a:p>
            <a:pPr>
              <a:buNone/>
            </a:pPr>
            <a:endParaRPr lang="en-US" dirty="0" smtClean="0"/>
          </a:p>
          <a:p>
            <a:endParaRPr lang="en-US" dirty="0"/>
          </a:p>
        </p:txBody>
      </p:sp>
    </p:spTree>
    <p:extLst>
      <p:ext uri="{BB962C8B-B14F-4D97-AF65-F5344CB8AC3E}">
        <p14:creationId xmlns="" xmlns:p14="http://schemas.microsoft.com/office/powerpoint/2010/main" xmlns:mv="urn:schemas-microsoft-com:mac:vml" xmlns:mc="http://schemas.openxmlformats.org/markup-compatibility/2006" val="4013310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Teen Pregnancy Statistics</a:t>
            </a:r>
            <a:endParaRPr lang="en-US" dirty="0"/>
          </a:p>
        </p:txBody>
      </p:sp>
      <p:sp>
        <p:nvSpPr>
          <p:cNvPr id="3" name="Content Placeholder 2"/>
          <p:cNvSpPr>
            <a:spLocks noGrp="1"/>
          </p:cNvSpPr>
          <p:nvPr>
            <p:ph sz="quarter" idx="1"/>
          </p:nvPr>
        </p:nvSpPr>
        <p:spPr/>
        <p:txBody>
          <a:bodyPr/>
          <a:lstStyle/>
          <a:p>
            <a:r>
              <a:rPr lang="en-US" dirty="0" smtClean="0"/>
              <a:t>In 1990 teen pregnancy was at an all time high</a:t>
            </a:r>
          </a:p>
          <a:p>
            <a:r>
              <a:rPr lang="en-US" dirty="0" smtClean="0"/>
              <a:t>Since then the rate has dropped by about 42%</a:t>
            </a:r>
          </a:p>
          <a:p>
            <a:r>
              <a:rPr lang="en-US" dirty="0" smtClean="0"/>
              <a:t>Hispanic and African American teens were 2 1/2x more likely than non-</a:t>
            </a:r>
            <a:r>
              <a:rPr lang="en-US" dirty="0" err="1" smtClean="0"/>
              <a:t>hispanic</a:t>
            </a:r>
            <a:r>
              <a:rPr lang="en-US" dirty="0" smtClean="0"/>
              <a:t> white teens to become pregnant</a:t>
            </a:r>
          </a:p>
          <a:p>
            <a:r>
              <a:rPr lang="en-US" dirty="0" smtClean="0"/>
              <a:t>The pregnancy rate, birth rate and abortion rate all continue to decline over the years. </a:t>
            </a:r>
          </a:p>
          <a:p>
            <a:pPr>
              <a:buNone/>
            </a:pPr>
            <a:endParaRPr lang="en-US" dirty="0" smtClean="0"/>
          </a:p>
          <a:p>
            <a:pPr algn="r">
              <a:buNone/>
            </a:pPr>
            <a:r>
              <a:rPr lang="en-US" sz="1100" dirty="0" smtClean="0"/>
              <a:t>(The National Campaign to prevent teen and unplanned pregnancy, 2012)</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Teen’s Sexual Behavior</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In 2009, 46% of high school students reported ever having sexual intercourse</a:t>
            </a:r>
          </a:p>
          <a:p>
            <a:r>
              <a:rPr lang="en-US" dirty="0" smtClean="0"/>
              <a:t>More than 1/3 of high school students reported being sexually active. </a:t>
            </a:r>
          </a:p>
          <a:p>
            <a:r>
              <a:rPr lang="en-US" dirty="0" smtClean="0"/>
              <a:t>Only 61% of those reported using a condom last time they had sex and 20% reported use of birth control pills. </a:t>
            </a:r>
          </a:p>
          <a:p>
            <a:r>
              <a:rPr lang="en-US" dirty="0" smtClean="0"/>
              <a:t>6% of students reported having sex before age 13</a:t>
            </a:r>
          </a:p>
          <a:p>
            <a:r>
              <a:rPr lang="en-US" dirty="0" smtClean="0"/>
              <a:t>14% of students reported already having 4 or more partners. </a:t>
            </a:r>
          </a:p>
          <a:p>
            <a:pPr algn="r">
              <a:buNone/>
            </a:pPr>
            <a:r>
              <a:rPr lang="en-US" sz="1400" dirty="0" smtClean="0"/>
              <a:t>(The National Campaign to prevent teen and unplanned pregnancy, 2010)</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Process: Assessment</a:t>
            </a:r>
            <a:endParaRPr lang="en-US" dirty="0"/>
          </a:p>
        </p:txBody>
      </p:sp>
      <p:sp>
        <p:nvSpPr>
          <p:cNvPr id="3" name="Content Placeholder 2"/>
          <p:cNvSpPr>
            <a:spLocks noGrp="1"/>
          </p:cNvSpPr>
          <p:nvPr>
            <p:ph sz="quarter" idx="1"/>
          </p:nvPr>
        </p:nvSpPr>
        <p:spPr>
          <a:xfrm>
            <a:off x="301752" y="1507066"/>
            <a:ext cx="8503920" cy="5080001"/>
          </a:xfrm>
        </p:spPr>
        <p:txBody>
          <a:bodyPr>
            <a:normAutofit lnSpcReduction="10000"/>
          </a:bodyPr>
          <a:lstStyle/>
          <a:p>
            <a:r>
              <a:rPr lang="en-US" dirty="0" smtClean="0"/>
              <a:t>Patient History</a:t>
            </a:r>
          </a:p>
          <a:p>
            <a:pPr lvl="1"/>
            <a:r>
              <a:rPr lang="en-US" dirty="0" smtClean="0"/>
              <a:t>Sexual history</a:t>
            </a:r>
          </a:p>
          <a:p>
            <a:pPr lvl="1"/>
            <a:r>
              <a:rPr lang="en-US" dirty="0" smtClean="0"/>
              <a:t>Contraceptive history</a:t>
            </a:r>
          </a:p>
          <a:p>
            <a:pPr lvl="1"/>
            <a:r>
              <a:rPr lang="en-US" dirty="0" smtClean="0"/>
              <a:t>Menstrual history</a:t>
            </a:r>
          </a:p>
          <a:p>
            <a:pPr lvl="1"/>
            <a:r>
              <a:rPr lang="en-US" dirty="0" smtClean="0"/>
              <a:t>Medical History</a:t>
            </a:r>
          </a:p>
          <a:p>
            <a:r>
              <a:rPr lang="en-US" dirty="0" smtClean="0"/>
              <a:t>Laboratory Tests </a:t>
            </a:r>
          </a:p>
          <a:p>
            <a:pPr lvl="1"/>
            <a:r>
              <a:rPr lang="en-US" dirty="0" smtClean="0"/>
              <a:t>Serum or urine pregnancy test</a:t>
            </a:r>
          </a:p>
          <a:p>
            <a:pPr lvl="1"/>
            <a:r>
              <a:rPr lang="en-US" dirty="0" smtClean="0"/>
              <a:t>HIV test</a:t>
            </a:r>
          </a:p>
          <a:p>
            <a:pPr lvl="1"/>
            <a:r>
              <a:rPr lang="en-US" dirty="0" smtClean="0"/>
              <a:t>Additional STD tests</a:t>
            </a:r>
          </a:p>
          <a:p>
            <a:pPr lvl="1"/>
            <a:r>
              <a:rPr lang="en-US" dirty="0" smtClean="0"/>
              <a:t>Once prenatal care begins, more tests will be conducted</a:t>
            </a:r>
          </a:p>
          <a:p>
            <a:r>
              <a:rPr lang="en-US" dirty="0" smtClean="0"/>
              <a:t>Additional Diagnostic Tests </a:t>
            </a:r>
          </a:p>
          <a:p>
            <a:pPr lvl="1"/>
            <a:r>
              <a:rPr lang="en-US" dirty="0" smtClean="0"/>
              <a:t>Ultrasound to confirm pregnancy and monitor health of fetus</a:t>
            </a:r>
          </a:p>
        </p:txBody>
      </p:sp>
    </p:spTree>
    <p:extLst>
      <p:ext uri="{BB962C8B-B14F-4D97-AF65-F5344CB8AC3E}">
        <p14:creationId xmlns="" xmlns:p14="http://schemas.microsoft.com/office/powerpoint/2010/main" xmlns:mv="urn:schemas-microsoft-com:mac:vml" xmlns:mc="http://schemas.openxmlformats.org/markup-compatibility/2006" val="40346245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Process: Diagnosis</a:t>
            </a:r>
            <a:endParaRPr lang="en-US" dirty="0"/>
          </a:p>
        </p:txBody>
      </p:sp>
      <p:sp>
        <p:nvSpPr>
          <p:cNvPr id="3" name="Content Placeholder 2"/>
          <p:cNvSpPr>
            <a:spLocks noGrp="1"/>
          </p:cNvSpPr>
          <p:nvPr>
            <p:ph sz="quarter" idx="1"/>
          </p:nvPr>
        </p:nvSpPr>
        <p:spPr>
          <a:xfrm>
            <a:off x="301752" y="1527047"/>
            <a:ext cx="8503920" cy="4839885"/>
          </a:xfrm>
        </p:spPr>
        <p:txBody>
          <a:bodyPr>
            <a:normAutofit/>
          </a:bodyPr>
          <a:lstStyle/>
          <a:p>
            <a:r>
              <a:rPr lang="en-US" sz="2400" b="1" dirty="0"/>
              <a:t>Anxiety related to lack of knowledge of changes associated with pregnancy</a:t>
            </a:r>
            <a:br>
              <a:rPr lang="en-US" sz="2400" b="1" dirty="0"/>
            </a:br>
            <a:endParaRPr lang="en-US" sz="2400" b="1" dirty="0" smtClean="0"/>
          </a:p>
          <a:p>
            <a:r>
              <a:rPr lang="en-US" sz="2400" dirty="0" smtClean="0"/>
              <a:t>Risk for complications of preterm labor related to age younger than 17 years </a:t>
            </a:r>
            <a:br>
              <a:rPr lang="en-US" sz="2400" dirty="0" smtClean="0"/>
            </a:br>
            <a:endParaRPr lang="en-US" sz="2400" dirty="0" smtClean="0"/>
          </a:p>
          <a:p>
            <a:r>
              <a:rPr lang="en-US" sz="2400" dirty="0" smtClean="0"/>
              <a:t>Fear related to uncertainty of pregnancy and parenthood</a:t>
            </a:r>
            <a:br>
              <a:rPr lang="en-US" sz="2400" dirty="0" smtClean="0"/>
            </a:br>
            <a:r>
              <a:rPr lang="en-US" sz="2400" dirty="0" smtClean="0"/>
              <a:t> </a:t>
            </a:r>
          </a:p>
          <a:p>
            <a:r>
              <a:rPr lang="en-US" sz="2400" dirty="0" smtClean="0"/>
              <a:t>Risk for Impaired Parent-Infant Attachment related to unplanned pregnancy</a:t>
            </a:r>
            <a:br>
              <a:rPr lang="en-US" sz="2400" dirty="0" smtClean="0"/>
            </a:br>
            <a:endParaRPr lang="en-US" sz="2400" dirty="0" smtClean="0"/>
          </a:p>
          <a:p>
            <a:r>
              <a:rPr lang="en-US" sz="2400" dirty="0" smtClean="0"/>
              <a:t>Risk for bleeding related to pregnancy complications</a:t>
            </a:r>
          </a:p>
          <a:p>
            <a:endParaRPr lang="en-US" dirty="0" smtClean="0"/>
          </a:p>
        </p:txBody>
      </p:sp>
    </p:spTree>
    <p:extLst>
      <p:ext uri="{BB962C8B-B14F-4D97-AF65-F5344CB8AC3E}">
        <p14:creationId xmlns="" xmlns:p14="http://schemas.microsoft.com/office/powerpoint/2010/main" xmlns:mv="urn:schemas-microsoft-com:mac:vml" xmlns:mc="http://schemas.openxmlformats.org/markup-compatibility/2006" val="314214884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129</TotalTime>
  <Words>971</Words>
  <Application>Microsoft Office PowerPoint</Application>
  <PresentationFormat>On-screen Show (4:3)</PresentationFormat>
  <Paragraphs>128</Paragraphs>
  <Slides>16</Slides>
  <Notes>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Civic</vt:lpstr>
      <vt:lpstr>Teen Pregnancy</vt:lpstr>
      <vt:lpstr>Description</vt:lpstr>
      <vt:lpstr>Why This Is A Problem For Mom</vt:lpstr>
      <vt:lpstr>Why This Is A Problem for Baby</vt:lpstr>
      <vt:lpstr>Risk Factors</vt:lpstr>
      <vt:lpstr>Teen Pregnancy Statistics</vt:lpstr>
      <vt:lpstr>Teen’s Sexual Behavior</vt:lpstr>
      <vt:lpstr>Nursing Process: Assessment</vt:lpstr>
      <vt:lpstr>Nursing Process: Diagnosis</vt:lpstr>
      <vt:lpstr>Nursing Process: Interventions</vt:lpstr>
      <vt:lpstr>Pharmacological Interventions</vt:lpstr>
      <vt:lpstr>Non-Pharmacological Interventions</vt:lpstr>
      <vt:lpstr>Slide 13</vt:lpstr>
      <vt:lpstr>Education: Pregnant Teen</vt:lpstr>
      <vt:lpstr>Education: Family of Pregnant Teen</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Teen Pregnancy</dc:title>
  <dc:creator>Cassie Butcher</dc:creator>
  <cp:lastModifiedBy>User</cp:lastModifiedBy>
  <cp:revision>15</cp:revision>
  <cp:lastPrinted>2012-07-17T18:41:07Z</cp:lastPrinted>
  <dcterms:created xsi:type="dcterms:W3CDTF">2012-07-19T00:04:13Z</dcterms:created>
  <dcterms:modified xsi:type="dcterms:W3CDTF">2012-07-19T01:33:37Z</dcterms:modified>
</cp:coreProperties>
</file>