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5" r:id="rId3"/>
    <p:sldId id="276" r:id="rId4"/>
    <p:sldId id="277" r:id="rId5"/>
    <p:sldId id="278" r:id="rId6"/>
    <p:sldId id="264" r:id="rId7"/>
    <p:sldId id="265" r:id="rId8"/>
    <p:sldId id="266" r:id="rId9"/>
    <p:sldId id="267" r:id="rId10"/>
    <p:sldId id="268" r:id="rId11"/>
    <p:sldId id="269" r:id="rId12"/>
    <p:sldId id="271" r:id="rId13"/>
    <p:sldId id="272" r:id="rId14"/>
    <p:sldId id="273" r:id="rId15"/>
    <p:sldId id="274" r:id="rId16"/>
    <p:sldId id="257" r:id="rId17"/>
    <p:sldId id="259" r:id="rId18"/>
    <p:sldId id="261" r:id="rId19"/>
    <p:sldId id="262" r:id="rId20"/>
    <p:sldId id="263" r:id="rId21"/>
    <p:sldId id="258" r:id="rId22"/>
    <p:sldId id="270" r:id="rId23"/>
    <p:sldId id="26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63" autoAdjust="0"/>
  </p:normalViewPr>
  <p:slideViewPr>
    <p:cSldViewPr>
      <p:cViewPr varScale="1">
        <p:scale>
          <a:sx n="80" d="100"/>
          <a:sy n="80" d="100"/>
        </p:scale>
        <p:origin x="-186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581E5-1EB4-4DCE-8276-81C5CF1ED8F5}" type="datetimeFigureOut">
              <a:rPr lang="en-US" smtClean="0"/>
              <a:t>4/9/2010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4EC985-DAA8-494B-8074-77378EDDF58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ntraception.about.com/b/2007/12/06/teen-pregnancy-rate-rises-for-first-time-in-14-years-who-is-to-blame.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ontraception.about.com/b/2007/12/06/teen-pregnancy-rate-rises-for-first-time-in-14-years-who-is-to-blame.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Every year around 750,000</a:t>
            </a:r>
            <a:r>
              <a:rPr lang="en-US" baseline="0" dirty="0" smtClean="0"/>
              <a:t> teenage girls become pregnant.</a:t>
            </a:r>
          </a:p>
          <a:p>
            <a:pPr>
              <a:buFontTx/>
              <a:buChar char="-"/>
            </a:pPr>
            <a:r>
              <a:rPr lang="en-US" baseline="0" dirty="0" smtClean="0"/>
              <a:t>More thank half of them are 17 years old or younger.</a:t>
            </a:r>
          </a:p>
          <a:p>
            <a:pPr>
              <a:buFontTx/>
              <a:buChar char="-"/>
            </a:pPr>
            <a:r>
              <a:rPr lang="en-US" dirty="0" smtClean="0"/>
              <a:t>Approximately</a:t>
            </a:r>
            <a:r>
              <a:rPr lang="en-US" baseline="0" dirty="0" smtClean="0"/>
              <a:t> 1/3 of the girls that get pregnant carry their pregnancies to term and keep their babies.</a:t>
            </a:r>
          </a:p>
          <a:p>
            <a:pPr>
              <a:buFontTx/>
              <a:buChar char="-"/>
            </a:pPr>
            <a:r>
              <a:rPr lang="en-US" baseline="0" dirty="0" smtClean="0"/>
              <a:t>About another 1/3 have abortions, and the other 1/3 has spontaneous miscarriages.</a:t>
            </a:r>
          </a:p>
          <a:p>
            <a:pPr>
              <a:buFontTx/>
              <a:buChar char="-"/>
            </a:pPr>
            <a:r>
              <a:rPr lang="en-US" baseline="0" dirty="0" smtClean="0"/>
              <a:t>Only about 5% of pregnant girls put their babies up for adoption.</a:t>
            </a:r>
          </a:p>
          <a:p>
            <a:pPr>
              <a:buFontTx/>
              <a:buNone/>
            </a:pPr>
            <a:endParaRPr lang="en-US" baseline="0" dirty="0" smtClean="0"/>
          </a:p>
          <a:p>
            <a:pPr>
              <a:buFontTx/>
              <a:buNone/>
            </a:pPr>
            <a:endParaRPr lang="en-US" baseline="0" dirty="0" smtClean="0"/>
          </a:p>
          <a:p>
            <a:pPr>
              <a:buFontTx/>
              <a:buNone/>
            </a:pPr>
            <a:r>
              <a:rPr lang="en-US" baseline="0" dirty="0" smtClean="0"/>
              <a:t>Little Activity:</a:t>
            </a:r>
          </a:p>
          <a:p>
            <a:pPr>
              <a:buFontTx/>
              <a:buNone/>
            </a:pPr>
            <a:r>
              <a:rPr lang="en-US" baseline="0" dirty="0" smtClean="0"/>
              <a:t>Have 24 girls stand. Have 14 girls sit back down. The remaining 10 standing represent the 40% of young women who become pregnant before they reach 20 years old. </a:t>
            </a:r>
            <a:endParaRPr lang="en-US" dirty="0"/>
          </a:p>
        </p:txBody>
      </p:sp>
      <p:sp>
        <p:nvSpPr>
          <p:cNvPr id="4" name="Slide Number Placeholder 3"/>
          <p:cNvSpPr>
            <a:spLocks noGrp="1"/>
          </p:cNvSpPr>
          <p:nvPr>
            <p:ph type="sldNum" sz="quarter" idx="10"/>
          </p:nvPr>
        </p:nvSpPr>
        <p:spPr/>
        <p:txBody>
          <a:bodyPr/>
          <a:lstStyle/>
          <a:p>
            <a:fld id="{484EC985-DAA8-494B-8074-77378EDDF589}"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menstrual</a:t>
            </a:r>
            <a:r>
              <a:rPr lang="en-US" baseline="0" dirty="0" smtClean="0"/>
              <a:t> period was normally between 14 and 15.</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4EC985-DAA8-494B-8074-77378EDDF589}"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US rates are twice as high as in England and Wales or Canada, and eight times as high as in the Netherlands or Japan.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teen pregnancy rate reached an all-time high in 1990 with an estimated 116.9 per thousand and an all-time high birth rate of 61.8 births per thousand in 1991. By 2002, the pregnancy rate had dropped to 75.4 per thousand - a decline of 36%. However, a December 2007 report by the Centers for Disease Control</a:t>
            </a:r>
            <a:r>
              <a:rPr lang="en-US" sz="1200" dirty="0" smtClean="0">
                <a:hlinkClick r:id="rId3"/>
              </a:rPr>
              <a:t> shows a 3% increase in teenage pregnancy</a:t>
            </a:r>
            <a:r>
              <a:rPr lang="en-US" sz="1200" dirty="0" smtClean="0"/>
              <a:t> from 2005 to 2006.</a:t>
            </a:r>
          </a:p>
          <a:p>
            <a:endParaRPr lang="en-US" dirty="0"/>
          </a:p>
        </p:txBody>
      </p:sp>
      <p:sp>
        <p:nvSpPr>
          <p:cNvPr id="4" name="Slide Number Placeholder 3"/>
          <p:cNvSpPr>
            <a:spLocks noGrp="1"/>
          </p:cNvSpPr>
          <p:nvPr>
            <p:ph type="sldNum" sz="quarter" idx="10"/>
          </p:nvPr>
        </p:nvSpPr>
        <p:spPr/>
        <p:txBody>
          <a:bodyPr/>
          <a:lstStyle/>
          <a:p>
            <a:fld id="{484EC985-DAA8-494B-8074-77378EDDF589}"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teen pregnancy rate reached an all-time high in 1990 with an estimated 116.9 per thousand and an all-time high birth rate of 61.8 births per thousand in 1991. By 2002, the pregnancy rate had dropped to 75.4 per thousand - a decline of 36%. However, a December 2007 report by the Centers for Disease Control</a:t>
            </a:r>
            <a:r>
              <a:rPr lang="en-US" sz="1200" dirty="0" smtClean="0">
                <a:hlinkClick r:id="rId3"/>
              </a:rPr>
              <a:t> shows a 3% increase in teenage pregnancy</a:t>
            </a:r>
            <a:r>
              <a:rPr lang="en-US" sz="1200" dirty="0" smtClean="0"/>
              <a:t> from 2005 to 2006.</a:t>
            </a:r>
          </a:p>
          <a:p>
            <a:endParaRPr lang="en-US" dirty="0" smtClean="0"/>
          </a:p>
          <a:p>
            <a:r>
              <a:rPr lang="en-US" dirty="0" smtClean="0"/>
              <a:t>Good news</a:t>
            </a:r>
            <a:r>
              <a:rPr lang="en-US" baseline="0" dirty="0" smtClean="0"/>
              <a:t> is that teen births have dropped by almost a third since the beginning of the 1990s; however, with the recent increase in percentage, the issue is far from resolved.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84EC985-DAA8-494B-8074-77378EDDF589}"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6AB4D6C8-3F77-488A-910E-0E006FB4E191}" type="datetimeFigureOut">
              <a:rPr lang="en-US"/>
              <a:pPr>
                <a:defRPr/>
              </a:pPr>
              <a:t>4/9/2010</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D237F355-DDA6-48DC-B344-C1F1AF7453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845680D-7A37-4C65-A7E7-A160A07DB209}" type="datetimeFigureOut">
              <a:rPr lang="en-US"/>
              <a:pPr>
                <a:defRPr/>
              </a:pPr>
              <a:t>4/9/2010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D7BB281-1A46-46F1-A514-72600B3429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E2CEF8C-2D9E-4270-93BA-50E456D28F8C}" type="datetimeFigureOut">
              <a:rPr lang="en-US"/>
              <a:pPr>
                <a:defRPr/>
              </a:pPr>
              <a:t>4/9/2010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DC1B74A-4248-4BBD-9957-EED86B1908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9CD52768-0375-4364-9149-32BA49615228}" type="datetimeFigureOut">
              <a:rPr lang="en-US"/>
              <a:pPr>
                <a:defRPr/>
              </a:pPr>
              <a:t>4/9/2010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7CA8FE2-3869-48A3-B93A-2468487460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A9A69A0-37E6-412C-BF10-F72155B9BB7E}" type="datetimeFigureOut">
              <a:rPr lang="en-US"/>
              <a:pPr>
                <a:defRPr/>
              </a:pPr>
              <a:t>4/9/2010</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981BCFD9-ED25-43E8-9625-3C3CD69B618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CAFBF652-9E15-44F1-8550-8DA1FD59BFA7}" type="datetimeFigureOut">
              <a:rPr lang="en-US"/>
              <a:pPr>
                <a:defRPr/>
              </a:pPr>
              <a:t>4/9/2010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F6FD4D5-3B3B-40DA-BE7E-E3124BC5C88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F16DF2A-C6DA-4C2B-9597-41D17D44C508}" type="datetimeFigureOut">
              <a:rPr lang="en-US"/>
              <a:pPr>
                <a:defRPr/>
              </a:pPr>
              <a:t>4/9/2010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1C278F5-E4E7-48CD-AA06-96876E8CB41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1F050F7B-556C-4753-92D9-E07D7070B81E}" type="datetimeFigureOut">
              <a:rPr lang="en-US"/>
              <a:pPr>
                <a:defRPr/>
              </a:pPr>
              <a:t>4/9/2010</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A5AF330E-8113-4EED-BA17-35308330E50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936234D-5FEB-4CFC-A60D-D867EA279DA4}" type="datetimeFigureOut">
              <a:rPr lang="en-US"/>
              <a:pPr>
                <a:defRPr/>
              </a:pPr>
              <a:t>4/9/2010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A381214-D2B8-4E67-98BA-8F4E382D0A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3AE8AA49-FF3D-4546-A032-A6250E4A42AE}" type="datetimeFigureOut">
              <a:rPr lang="en-US"/>
              <a:pPr>
                <a:defRPr/>
              </a:pPr>
              <a:t>4/9/2010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E4FBF5E-57DE-4B17-84ED-918D5F2A526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118D220B-4F6F-4C24-8872-9A3F23B28325}" type="datetimeFigureOut">
              <a:rPr lang="en-US"/>
              <a:pPr>
                <a:defRPr/>
              </a:pPr>
              <a:t>4/9/2010</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4F678382-994E-4286-B6E7-BA45E506DDE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169EA91D-E0B4-4D82-A6B2-41D88D0CB759}" type="datetimeFigureOut">
              <a:rPr lang="en-US"/>
              <a:pPr>
                <a:defRPr/>
              </a:pPr>
              <a:t>4/9/2010</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B542692E-2DF1-43ED-BD78-7C795861DB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7" r:id="rId6"/>
    <p:sldLayoutId id="2147483680" r:id="rId7"/>
    <p:sldLayoutId id="2147483688" r:id="rId8"/>
    <p:sldLayoutId id="2147483689" r:id="rId9"/>
    <p:sldLayoutId id="2147483681" r:id="rId10"/>
    <p:sldLayoutId id="2147483682"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ssortment.com/articles/pregnancy2_100035.htm" TargetMode="External"/><Relationship Id="rId2" Type="http://schemas.openxmlformats.org/officeDocument/2006/relationships/hyperlink" Target="http://www.americanpregnancy.org/preventingpregnancy/birthcontrolpills.html" TargetMode="External"/><Relationship Id="rId1" Type="http://schemas.openxmlformats.org/officeDocument/2006/relationships/slideLayout" Target="../slideLayouts/slideLayout2.xml"/><Relationship Id="rId5" Type="http://schemas.openxmlformats.org/officeDocument/2006/relationships/hyperlink" Target="http://www.redbookmag.com/money-career/tips-advice/money-baby-cost" TargetMode="External"/><Relationship Id="rId4" Type="http://schemas.openxmlformats.org/officeDocument/2006/relationships/hyperlink" Target="http://www.essortment.com/all/typesofcontrac_rris.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1"/>
            <a:ext cx="7772400" cy="1219200"/>
          </a:xfrm>
        </p:spPr>
        <p:txBody>
          <a:bodyPr/>
          <a:lstStyle/>
          <a:p>
            <a:pPr fontAlgn="auto">
              <a:spcAft>
                <a:spcPts val="0"/>
              </a:spcAft>
              <a:defRPr/>
            </a:pPr>
            <a:r>
              <a:rPr lang="en-US" dirty="0" smtClean="0"/>
              <a:t>TEEN PREGNANCY</a:t>
            </a:r>
            <a:endParaRPr lang="en-US" dirty="0"/>
          </a:p>
        </p:txBody>
      </p:sp>
      <p:sp>
        <p:nvSpPr>
          <p:cNvPr id="9219" name="Subtitle 2"/>
          <p:cNvSpPr>
            <a:spLocks noGrp="1"/>
          </p:cNvSpPr>
          <p:nvPr>
            <p:ph type="subTitle" idx="1"/>
          </p:nvPr>
        </p:nvSpPr>
        <p:spPr>
          <a:xfrm>
            <a:off x="3505200" y="1828800"/>
            <a:ext cx="5638800" cy="2819400"/>
          </a:xfrm>
        </p:spPr>
        <p:txBody>
          <a:bodyPr/>
          <a:lstStyle/>
          <a:p>
            <a:pPr marR="0" algn="l"/>
            <a:r>
              <a:rPr lang="en-US" smtClean="0"/>
              <a:t>By: </a:t>
            </a:r>
          </a:p>
          <a:p>
            <a:pPr marR="0" algn="l"/>
            <a:r>
              <a:rPr lang="en-US" smtClean="0"/>
              <a:t>	Pam Coleman</a:t>
            </a:r>
          </a:p>
          <a:p>
            <a:pPr marR="0" algn="l"/>
            <a:r>
              <a:rPr lang="en-US" smtClean="0"/>
              <a:t>	Hanna Hawkins</a:t>
            </a:r>
          </a:p>
          <a:p>
            <a:pPr marR="0" algn="l"/>
            <a:r>
              <a:rPr lang="en-US" smtClean="0"/>
              <a:t>	Shannon Larson</a:t>
            </a:r>
          </a:p>
          <a:p>
            <a:pPr marR="0" algn="l"/>
            <a:r>
              <a:rPr lang="en-US" smtClean="0"/>
              <a:t>	Rachel Sabella</a:t>
            </a:r>
          </a:p>
          <a:p>
            <a:pPr marR="0" algn="l"/>
            <a:r>
              <a:rPr lang="en-US" smtClean="0"/>
              <a:t>	&amp;Twila Yates  </a:t>
            </a:r>
          </a:p>
        </p:txBody>
      </p:sp>
      <p:pic>
        <p:nvPicPr>
          <p:cNvPr id="6147" name="Picture 3" descr="C:\Documents and Settings\Pamela\Local Settings\Temporary Internet Files\Content.IE5\IQR3LVFE\MPj04373920000[1].jpg"/>
          <p:cNvPicPr>
            <a:picLocks noChangeAspect="1" noChangeArrowheads="1"/>
          </p:cNvPicPr>
          <p:nvPr/>
        </p:nvPicPr>
        <p:blipFill>
          <a:blip r:embed="rId2" cstate="print"/>
          <a:srcRect/>
          <a:stretch>
            <a:fillRect/>
          </a:stretch>
        </p:blipFill>
        <p:spPr bwMode="auto">
          <a:xfrm>
            <a:off x="381000" y="762000"/>
            <a:ext cx="2489200" cy="37338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Pamela\Local Settings\Temporary Internet Files\Content.IE5\V2JIBUBB\MPj04393310000[1].jpg"/>
          <p:cNvPicPr>
            <a:picLocks noChangeAspect="1" noChangeArrowheads="1"/>
          </p:cNvPicPr>
          <p:nvPr/>
        </p:nvPicPr>
        <p:blipFill>
          <a:blip r:embed="rId2"/>
          <a:srcRect/>
          <a:stretch>
            <a:fillRect/>
          </a:stretch>
        </p:blipFill>
        <p:spPr bwMode="auto">
          <a:xfrm>
            <a:off x="5638800" y="0"/>
            <a:ext cx="4706938" cy="6858000"/>
          </a:xfrm>
          <a:prstGeom prst="rect">
            <a:avLst/>
          </a:prstGeom>
          <a:noFill/>
          <a:ln w="9525">
            <a:noFill/>
            <a:miter lim="800000"/>
            <a:headEnd/>
            <a:tailEnd/>
          </a:ln>
        </p:spPr>
      </p:pic>
      <p:sp>
        <p:nvSpPr>
          <p:cNvPr id="2" name="Content Placeholder 1"/>
          <p:cNvSpPr>
            <a:spLocks noGrp="1"/>
          </p:cNvSpPr>
          <p:nvPr>
            <p:ph idx="1"/>
          </p:nvPr>
        </p:nvSpPr>
        <p:spPr>
          <a:xfrm>
            <a:off x="304800" y="1481138"/>
            <a:ext cx="6629400" cy="4525962"/>
          </a:xfrm>
        </p:spPr>
        <p:txBody>
          <a:bodyPr>
            <a:normAutofit fontScale="92500" lnSpcReduction="20000"/>
          </a:bodyPr>
          <a:lstStyle/>
          <a:p>
            <a:pPr marL="365760" indent="-256032" fontAlgn="auto">
              <a:spcAft>
                <a:spcPts val="0"/>
              </a:spcAft>
              <a:buFont typeface="Wingdings 3"/>
              <a:buChar char=""/>
              <a:defRPr/>
            </a:pPr>
            <a:r>
              <a:rPr lang="en-US" dirty="0" smtClean="0"/>
              <a:t>All of these factors affect decisions that young teens make there is a debate that sex education is not important in schools.  Parents as well as schools have to educate to help young people make better choices.</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The 2006 figures show that one million young women under the age of 20 become pregnant each year and that 2,800 occur each day.  One startling fact is that 75% of all pregnant teens have a mother who was a pregnant teen.</a:t>
            </a: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Personal </a:t>
            </a:r>
            <a:r>
              <a:rPr lang="en-US" i="1" dirty="0" smtClean="0"/>
              <a:t>Affects  </a:t>
            </a:r>
            <a:r>
              <a:rPr lang="en-US" dirty="0" smtClean="0"/>
              <a:t>Cont…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Impact on the FAMILY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Impact on your FUTURE</a:t>
            </a:r>
            <a:endParaRPr lang="en-US" dirty="0"/>
          </a:p>
        </p:txBody>
      </p:sp>
      <p:pic>
        <p:nvPicPr>
          <p:cNvPr id="15362" name="Picture 2" descr="C:\Documents and Settings\Pamela\Local Settings\Temporary Internet Files\Content.IE5\5V3W9R65\MPj04443610000[1].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6324600" y="4876800"/>
            <a:ext cx="2548128" cy="17495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2">
            <a:lum contrast="10000"/>
          </a:blip>
          <a:srcRect/>
          <a:stretch>
            <a:fillRect/>
          </a:stretch>
        </p:blipFill>
        <p:spPr bwMode="auto">
          <a:xfrm>
            <a:off x="3890963" y="3352800"/>
            <a:ext cx="4795837" cy="3181350"/>
          </a:xfrm>
          <a:prstGeom prst="rect">
            <a:avLst/>
          </a:prstGeom>
          <a:noFill/>
          <a:ln w="9525">
            <a:noFill/>
            <a:miter lim="800000"/>
            <a:headEnd/>
            <a:tailEnd/>
          </a:ln>
        </p:spPr>
      </p:pic>
      <p:sp>
        <p:nvSpPr>
          <p:cNvPr id="2" name="Content Placeholder 1"/>
          <p:cNvSpPr>
            <a:spLocks noGrp="1"/>
          </p:cNvSpPr>
          <p:nvPr>
            <p:ph idx="1"/>
          </p:nvPr>
        </p:nvSpPr>
        <p:spPr>
          <a:xfrm>
            <a:off x="533400" y="1752600"/>
            <a:ext cx="8153400" cy="4876800"/>
          </a:xfrm>
        </p:spPr>
        <p:txBody>
          <a:bodyPr>
            <a:normAutofit/>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The total cost of having a baby in the first 2 years falls somewhere between $12,462 and $26,612. You can break this down to something like $500 to </a:t>
            </a:r>
          </a:p>
          <a:p>
            <a:pPr marL="365760" indent="-256032" fontAlgn="auto">
              <a:spcAft>
                <a:spcPts val="0"/>
              </a:spcAft>
              <a:buFont typeface="Wingdings 3"/>
              <a:buNone/>
              <a:defRPr/>
            </a:pPr>
            <a:r>
              <a:rPr lang="en-US" dirty="0" smtClean="0"/>
              <a:t>	$1000 a month.</a:t>
            </a:r>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endParaRPr lang="en-US" dirty="0" smtClean="0"/>
          </a:p>
          <a:p>
            <a:pPr marL="365760" indent="-256032" fontAlgn="auto">
              <a:spcAft>
                <a:spcPts val="0"/>
              </a:spcAft>
              <a:buFont typeface="Wingdings 3"/>
              <a:buNone/>
              <a:defRPr/>
            </a:pPr>
            <a:endParaRPr lang="en-US" dirty="0" smtClean="0"/>
          </a:p>
          <a:p>
            <a:pPr marL="365760" indent="-256032" algn="r" fontAlgn="auto">
              <a:spcAft>
                <a:spcPts val="0"/>
              </a:spcAft>
              <a:buFont typeface="Wingdings 3"/>
              <a:buNone/>
              <a:defRPr/>
            </a:pPr>
            <a:r>
              <a:rPr lang="en-US" sz="1800" dirty="0" smtClean="0"/>
              <a:t>(Paul, 2010)</a:t>
            </a:r>
          </a:p>
          <a:p>
            <a:pPr marL="365760" indent="-256032" algn="ctr" fontAlgn="auto">
              <a:spcAft>
                <a:spcPts val="0"/>
              </a:spcAft>
              <a:buFont typeface="Wingdings 3"/>
              <a:buNone/>
              <a:defRPr/>
            </a:pPr>
            <a:endParaRPr lang="en-US" dirty="0" smtClean="0"/>
          </a:p>
          <a:p>
            <a:pPr marL="365760" indent="-256032" fontAlgn="auto">
              <a:spcAft>
                <a:spcPts val="0"/>
              </a:spcAft>
              <a:buFont typeface="Wingdings 3"/>
              <a:buChar char=""/>
              <a:defRPr/>
            </a:pPr>
            <a:endParaRPr lang="en-US"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304800"/>
            <a:ext cx="8229600" cy="1401762"/>
          </a:xfrm>
        </p:spPr>
        <p:txBody>
          <a:bodyPr>
            <a:normAutofit fontScale="90000"/>
          </a:bodyPr>
          <a:lstStyle/>
          <a:p>
            <a:pPr fontAlgn="auto">
              <a:spcAft>
                <a:spcPts val="0"/>
              </a:spcAft>
              <a:defRPr/>
            </a:pPr>
            <a:r>
              <a:rPr lang="en-US" b="0" dirty="0" smtClean="0">
                <a:effectLst/>
              </a:rPr>
              <a:t>Cost of having </a:t>
            </a:r>
            <a:r>
              <a:rPr lang="en-US" dirty="0" smtClean="0"/>
              <a:t>	</a:t>
            </a:r>
            <a:r>
              <a:rPr lang="en-US" sz="4800" dirty="0" smtClean="0"/>
              <a:t>VS</a:t>
            </a:r>
            <a:r>
              <a:rPr lang="en-US" dirty="0" smtClean="0"/>
              <a:t> 	  </a:t>
            </a:r>
            <a:r>
              <a:rPr lang="en-US" b="0" dirty="0" smtClean="0">
                <a:effectLst/>
              </a:rPr>
              <a:t>Cost of birth </a:t>
            </a:r>
            <a:r>
              <a:rPr lang="en-US" dirty="0" smtClean="0"/>
              <a:t/>
            </a:r>
            <a:br>
              <a:rPr lang="en-US" dirty="0" smtClean="0"/>
            </a:br>
            <a:r>
              <a:rPr lang="en-US" dirty="0" smtClean="0"/>
              <a:t>	</a:t>
            </a:r>
            <a:r>
              <a:rPr lang="en-US" b="0" dirty="0" smtClean="0">
                <a:effectLst/>
              </a:rPr>
              <a:t>a baby</a:t>
            </a:r>
            <a:r>
              <a:rPr lang="en-US" dirty="0" smtClean="0"/>
              <a:t>				</a:t>
            </a:r>
            <a:r>
              <a:rPr lang="en-US" b="0" dirty="0" smtClean="0">
                <a:effectLst/>
              </a:rPr>
              <a:t>control</a:t>
            </a:r>
            <a:endParaRPr lang="en-US" b="0" dirty="0">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57200" y="1600200"/>
            <a:ext cx="8229600" cy="5257800"/>
          </a:xfrm>
        </p:spPr>
        <p:txBody>
          <a:bodyPr/>
          <a:lstStyle/>
          <a:p>
            <a:r>
              <a:rPr lang="en-US" smtClean="0"/>
              <a:t>The initial physical exam in your healthcare provider's office could range from $20 to $200. The monthly fee for each supply of pills ranges from $5 to $30 or more, depending on your medical coverage.</a:t>
            </a:r>
          </a:p>
          <a:p>
            <a:endParaRPr lang="en-US" smtClean="0"/>
          </a:p>
          <a:p>
            <a:endParaRPr lang="en-US" smtClean="0"/>
          </a:p>
          <a:p>
            <a:endParaRPr lang="en-US" smtClean="0"/>
          </a:p>
          <a:p>
            <a:endParaRPr lang="en-US" smtClean="0"/>
          </a:p>
          <a:p>
            <a:pPr algn="r">
              <a:buFont typeface="Wingdings 3" pitchFamily="18" charset="2"/>
              <a:buNone/>
            </a:pPr>
            <a:r>
              <a:rPr lang="en-US" sz="1800" smtClean="0"/>
              <a:t>(APA, 2003)</a:t>
            </a:r>
          </a:p>
          <a:p>
            <a:pPr algn="r">
              <a:buFont typeface="Wingdings 3" pitchFamily="18" charset="2"/>
              <a:buNone/>
            </a:pPr>
            <a:r>
              <a:rPr lang="en-US" sz="1800" smtClean="0"/>
              <a:t>			</a:t>
            </a:r>
          </a:p>
        </p:txBody>
      </p:sp>
      <p:sp>
        <p:nvSpPr>
          <p:cNvPr id="4" name="Title 2"/>
          <p:cNvSpPr>
            <a:spLocks noGrp="1"/>
          </p:cNvSpPr>
          <p:nvPr>
            <p:ph type="title"/>
          </p:nvPr>
        </p:nvSpPr>
        <p:spPr/>
        <p:txBody>
          <a:bodyPr>
            <a:normAutofit fontScale="90000"/>
          </a:bodyPr>
          <a:lstStyle/>
          <a:p>
            <a:pPr fontAlgn="auto">
              <a:spcAft>
                <a:spcPts val="0"/>
              </a:spcAft>
              <a:defRPr/>
            </a:pPr>
            <a:r>
              <a:rPr lang="en-US" b="0" dirty="0" smtClean="0">
                <a:effectLst/>
              </a:rPr>
              <a:t>Cost of having </a:t>
            </a:r>
            <a:r>
              <a:rPr lang="en-US" dirty="0" smtClean="0"/>
              <a:t>	</a:t>
            </a:r>
            <a:r>
              <a:rPr lang="en-US" sz="4800" dirty="0" smtClean="0"/>
              <a:t>VS</a:t>
            </a:r>
            <a:r>
              <a:rPr lang="en-US" dirty="0" smtClean="0"/>
              <a:t> 	  </a:t>
            </a:r>
            <a:r>
              <a:rPr lang="en-US" b="0" dirty="0" smtClean="0">
                <a:effectLst/>
              </a:rPr>
              <a:t>Cost of birth </a:t>
            </a:r>
            <a:r>
              <a:rPr lang="en-US" dirty="0" smtClean="0"/>
              <a:t/>
            </a:r>
            <a:br>
              <a:rPr lang="en-US" dirty="0" smtClean="0"/>
            </a:br>
            <a:r>
              <a:rPr lang="en-US" dirty="0" smtClean="0"/>
              <a:t>	</a:t>
            </a:r>
            <a:r>
              <a:rPr lang="en-US" b="0" dirty="0" smtClean="0">
                <a:effectLst/>
              </a:rPr>
              <a:t>a baby</a:t>
            </a:r>
            <a:r>
              <a:rPr lang="en-US" dirty="0" smtClean="0"/>
              <a:t>				</a:t>
            </a:r>
            <a:r>
              <a:rPr lang="en-US" b="0" dirty="0" smtClean="0">
                <a:effectLst/>
              </a:rPr>
              <a:t>control</a:t>
            </a:r>
            <a:endParaRPr lang="en-US" b="0" dirty="0">
              <a:effectLst/>
            </a:endParaRPr>
          </a:p>
        </p:txBody>
      </p:sp>
      <p:pic>
        <p:nvPicPr>
          <p:cNvPr id="16387" name="Picture 3" descr="C:\Documents and Settings\Pamela\Local Settings\Temporary Internet Files\Content.IE5\V2JIBUBB\MCj02932780000[1].wmf"/>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3749040" y="4038600"/>
            <a:ext cx="1737360" cy="165963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fontScale="90000"/>
          </a:bodyPr>
          <a:lstStyle/>
          <a:p>
            <a:pPr fontAlgn="auto">
              <a:spcAft>
                <a:spcPts val="0"/>
              </a:spcAft>
              <a:defRPr/>
            </a:pPr>
            <a:r>
              <a:rPr lang="en-US" b="0" dirty="0" smtClean="0">
                <a:effectLst/>
              </a:rPr>
              <a:t>Cost of having </a:t>
            </a:r>
            <a:r>
              <a:rPr lang="en-US" dirty="0" smtClean="0"/>
              <a:t>	</a:t>
            </a:r>
            <a:r>
              <a:rPr lang="en-US" sz="4800" dirty="0" smtClean="0"/>
              <a:t>VS</a:t>
            </a:r>
            <a:r>
              <a:rPr lang="en-US" dirty="0" smtClean="0"/>
              <a:t> 	  </a:t>
            </a:r>
            <a:r>
              <a:rPr lang="en-US" b="0" dirty="0" smtClean="0">
                <a:effectLst/>
              </a:rPr>
              <a:t>Cost of birth </a:t>
            </a:r>
            <a:r>
              <a:rPr lang="en-US" dirty="0" smtClean="0"/>
              <a:t/>
            </a:r>
            <a:br>
              <a:rPr lang="en-US" dirty="0" smtClean="0"/>
            </a:br>
            <a:r>
              <a:rPr lang="en-US" dirty="0" smtClean="0"/>
              <a:t>	</a:t>
            </a:r>
            <a:r>
              <a:rPr lang="en-US" b="0" dirty="0" smtClean="0">
                <a:effectLst/>
              </a:rPr>
              <a:t>a baby</a:t>
            </a:r>
            <a:r>
              <a:rPr lang="en-US" dirty="0" smtClean="0"/>
              <a:t>				</a:t>
            </a:r>
            <a:r>
              <a:rPr lang="en-US" b="0" dirty="0" smtClean="0">
                <a:effectLst/>
              </a:rPr>
              <a:t>control</a:t>
            </a:r>
            <a:endParaRPr lang="en-US" b="0" dirty="0">
              <a:effectLst/>
            </a:endParaRPr>
          </a:p>
        </p:txBody>
      </p:sp>
      <p:pic>
        <p:nvPicPr>
          <p:cNvPr id="19459" name="Picture 9"/>
          <p:cNvPicPr>
            <a:picLocks noGrp="1" noChangeAspect="1" noChangeArrowheads="1"/>
          </p:cNvPicPr>
          <p:nvPr>
            <p:ph idx="1"/>
          </p:nvPr>
        </p:nvPicPr>
        <p:blipFill>
          <a:blip r:embed="rId2"/>
          <a:srcRect/>
          <a:stretch>
            <a:fillRect/>
          </a:stretch>
        </p:blipFill>
        <p:spPr>
          <a:xfrm>
            <a:off x="1371600" y="1552575"/>
            <a:ext cx="5943600" cy="4162425"/>
          </a:xfrm>
          <a:noFill/>
        </p:spPr>
      </p:pic>
      <p:pic>
        <p:nvPicPr>
          <p:cNvPr id="17418" name="Picture 10" descr="C:\Documents and Settings\Pamela\Local Settings\Temporary Internet Files\Content.IE5\V2JIBUBB\MCj02932780000[1].wmf"/>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5715000" y="2607564"/>
            <a:ext cx="1019443" cy="973836"/>
          </a:xfrm>
          <a:prstGeom prst="rect">
            <a:avLst/>
          </a:prstGeom>
          <a:noFill/>
        </p:spPr>
      </p:pic>
      <p:pic>
        <p:nvPicPr>
          <p:cNvPr id="19461" name="Picture 14" descr="C:\Documents and Settings\Pamela\Local Settings\Temporary Internet Files\Content.IE5\10MJRQEA\MCj04396000000[1].png"/>
          <p:cNvPicPr>
            <a:picLocks noChangeAspect="1" noChangeArrowheads="1"/>
          </p:cNvPicPr>
          <p:nvPr/>
        </p:nvPicPr>
        <p:blipFill>
          <a:blip r:embed="rId4"/>
          <a:srcRect/>
          <a:stretch>
            <a:fillRect/>
          </a:stretch>
        </p:blipFill>
        <p:spPr bwMode="auto">
          <a:xfrm>
            <a:off x="457200" y="4495800"/>
            <a:ext cx="3238500" cy="1885950"/>
          </a:xfrm>
          <a:prstGeom prst="rect">
            <a:avLst/>
          </a:prstGeom>
          <a:noFill/>
          <a:ln w="9525">
            <a:noFill/>
            <a:miter lim="800000"/>
            <a:headEnd/>
            <a:tailEnd/>
          </a:ln>
        </p:spPr>
      </p:pic>
      <p:pic>
        <p:nvPicPr>
          <p:cNvPr id="19462" name="Picture 15" descr="C:\Documents and Settings\Pamela\Local Settings\Temporary Internet Files\Content.IE5\10MJRQEA\MPj03143270000[1].jpg"/>
          <p:cNvPicPr>
            <a:picLocks noChangeAspect="1" noChangeArrowheads="1"/>
          </p:cNvPicPr>
          <p:nvPr/>
        </p:nvPicPr>
        <p:blipFill>
          <a:blip r:embed="rId5"/>
          <a:srcRect/>
          <a:stretch>
            <a:fillRect/>
          </a:stretch>
        </p:blipFill>
        <p:spPr bwMode="auto">
          <a:xfrm>
            <a:off x="5791200" y="4070350"/>
            <a:ext cx="3200400" cy="263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a:buFont typeface="Wingdings 3" pitchFamily="18" charset="2"/>
              <a:buNone/>
            </a:pPr>
            <a:r>
              <a:rPr lang="en-US" smtClean="0"/>
              <a:t>There is no such thing as SAFE sex.</a:t>
            </a:r>
          </a:p>
          <a:p>
            <a:pPr algn="r">
              <a:buFont typeface="Wingdings 3" pitchFamily="18" charset="2"/>
              <a:buNone/>
            </a:pPr>
            <a:r>
              <a:rPr lang="en-US" smtClean="0"/>
              <a:t>There is, however, SAFER sex.</a:t>
            </a:r>
          </a:p>
          <a:p>
            <a:pPr algn="ctr">
              <a:buFont typeface="Wingdings 3" pitchFamily="18" charset="2"/>
              <a:buNone/>
            </a:pPr>
            <a:endParaRPr lang="en-US" smtClean="0"/>
          </a:p>
          <a:p>
            <a:pPr algn="ctr">
              <a:buFont typeface="Wingdings 3" pitchFamily="18" charset="2"/>
              <a:buNone/>
            </a:pPr>
            <a:endParaRPr lang="en-US" smtClean="0"/>
          </a:p>
          <a:p>
            <a:pPr algn="ctr">
              <a:buFont typeface="Wingdings 3" pitchFamily="18" charset="2"/>
              <a:buNone/>
            </a:pPr>
            <a:endParaRPr lang="en-US" smtClean="0"/>
          </a:p>
          <a:p>
            <a:pPr algn="ctr">
              <a:buFont typeface="Wingdings 3" pitchFamily="18" charset="2"/>
              <a:buNone/>
            </a:pPr>
            <a:r>
              <a:rPr lang="en-US" smtClean="0"/>
              <a:t>If you're thinking about having sex, learning to protect yourself and your partner is a top priority!!</a:t>
            </a:r>
          </a:p>
          <a:p>
            <a:pPr algn="ctr">
              <a:buFont typeface="Wingdings 3" pitchFamily="18" charset="2"/>
              <a:buNone/>
            </a:pPr>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“Safe Sex”</a:t>
            </a:r>
            <a:endParaRPr lang="en-US" dirty="0"/>
          </a:p>
        </p:txBody>
      </p:sp>
      <p:pic>
        <p:nvPicPr>
          <p:cNvPr id="1030" name="Picture 6" descr="C:\Documents and Settings\Pamela\Local Settings\Temporary Internet Files\Content.IE5\IQR3LVFE\MCj04248180000[1].wmf"/>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6248400" y="4800600"/>
            <a:ext cx="1719689" cy="1524000"/>
          </a:xfrm>
          <a:prstGeom prst="rect">
            <a:avLst/>
          </a:prstGeom>
          <a:noFill/>
        </p:spPr>
      </p:pic>
      <p:pic>
        <p:nvPicPr>
          <p:cNvPr id="1034" name="Picture 10" descr="C:\Documents and Settings\Pamela\Local Settings\Temporary Internet Files\Content.IE5\10MJRQEA\MCj04401250000[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81000" y="2667000"/>
            <a:ext cx="8305800" cy="85566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r>
              <a:rPr lang="en-US" smtClean="0"/>
              <a:t>Hormonal methods </a:t>
            </a:r>
          </a:p>
          <a:p>
            <a:pPr lvl="1"/>
            <a:r>
              <a:rPr lang="en-US" smtClean="0"/>
              <a:t>Injections and Implants</a:t>
            </a:r>
          </a:p>
          <a:p>
            <a:pPr lvl="1"/>
            <a:r>
              <a:rPr lang="en-US" smtClean="0"/>
              <a:t>Birth Control Pills</a:t>
            </a:r>
          </a:p>
          <a:p>
            <a:r>
              <a:rPr lang="en-US" smtClean="0"/>
              <a:t>Barrier Methods</a:t>
            </a:r>
          </a:p>
          <a:p>
            <a:pPr lvl="1"/>
            <a:r>
              <a:rPr lang="en-US" smtClean="0"/>
              <a:t>Condoms</a:t>
            </a:r>
          </a:p>
          <a:p>
            <a:pPr lvl="1"/>
            <a:r>
              <a:rPr lang="en-US" smtClean="0"/>
              <a:t>Intrauterine Device</a:t>
            </a:r>
          </a:p>
          <a:p>
            <a:pPr lvl="1"/>
            <a:r>
              <a:rPr lang="en-US" smtClean="0"/>
              <a:t>Diaphragm/Cervical Cap</a:t>
            </a:r>
          </a:p>
          <a:p>
            <a:r>
              <a:rPr lang="en-US" smtClean="0"/>
              <a:t>Natural Methods</a:t>
            </a:r>
          </a:p>
          <a:p>
            <a:pPr lvl="1"/>
            <a:r>
              <a:rPr lang="en-US" smtClean="0"/>
              <a:t>Fertility Awareness / Rhythm Method</a:t>
            </a:r>
          </a:p>
          <a:p>
            <a:pPr lvl="1"/>
            <a:endParaRPr lang="en-US" smtClean="0"/>
          </a:p>
          <a:p>
            <a:pPr lvl="1" algn="r">
              <a:buFont typeface="Verdana" pitchFamily="34" charset="0"/>
              <a:buNone/>
            </a:pPr>
            <a:r>
              <a:rPr lang="en-US" sz="1800" smtClean="0"/>
              <a:t>(Essortment,2002)</a:t>
            </a:r>
          </a:p>
        </p:txBody>
      </p:sp>
      <p:sp>
        <p:nvSpPr>
          <p:cNvPr id="3" name="Title 2"/>
          <p:cNvSpPr>
            <a:spLocks noGrp="1"/>
          </p:cNvSpPr>
          <p:nvPr>
            <p:ph type="title"/>
          </p:nvPr>
        </p:nvSpPr>
        <p:spPr/>
        <p:txBody>
          <a:bodyPr/>
          <a:lstStyle/>
          <a:p>
            <a:pPr fontAlgn="auto">
              <a:spcAft>
                <a:spcPts val="0"/>
              </a:spcAft>
              <a:defRPr/>
            </a:pPr>
            <a:r>
              <a:rPr lang="en-US" dirty="0" smtClean="0"/>
              <a:t>Types of Contraception</a:t>
            </a:r>
            <a:endParaRPr lang="en-US" dirty="0"/>
          </a:p>
        </p:txBody>
      </p:sp>
      <p:pic>
        <p:nvPicPr>
          <p:cNvPr id="7174" name="Picture 6" descr="C:\Documents and Settings\Pamela\Local Settings\Temporary Internet Files\Content.IE5\V2JIBUBB\MPj04441430000[1].jpg"/>
          <p:cNvPicPr>
            <a:picLocks noChangeAspect="1" noChangeArrowheads="1"/>
          </p:cNvPicPr>
          <p:nvPr/>
        </p:nvPicPr>
        <p:blipFill>
          <a:blip r:embed="rId2" cstate="print"/>
          <a:srcRect/>
          <a:stretch>
            <a:fillRect/>
          </a:stretch>
        </p:blipFill>
        <p:spPr bwMode="auto">
          <a:xfrm>
            <a:off x="5715000" y="1295400"/>
            <a:ext cx="2286000" cy="34148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457200" y="1481138"/>
            <a:ext cx="8229600" cy="5376862"/>
          </a:xfrm>
        </p:spPr>
        <p:txBody>
          <a:bodyPr/>
          <a:lstStyle/>
          <a:p>
            <a:r>
              <a:rPr lang="en-US" smtClean="0"/>
              <a:t>Injections and Implants</a:t>
            </a:r>
          </a:p>
          <a:p>
            <a:pPr lvl="1"/>
            <a:r>
              <a:rPr lang="en-US" smtClean="0"/>
              <a:t>This contains progesterone and essentially it prevents an egg from being produced.</a:t>
            </a:r>
          </a:p>
          <a:p>
            <a:pPr lvl="1"/>
            <a:r>
              <a:rPr lang="en-US" smtClean="0"/>
              <a:t>Effectiveness: Injection 99.7% Implant: 99.95%</a:t>
            </a:r>
          </a:p>
          <a:p>
            <a:pPr lvl="1"/>
            <a:endParaRPr lang="en-US" smtClean="0"/>
          </a:p>
          <a:p>
            <a:r>
              <a:rPr lang="en-US" smtClean="0"/>
              <a:t>Birth Control Pills</a:t>
            </a:r>
          </a:p>
          <a:p>
            <a:pPr lvl="1"/>
            <a:r>
              <a:rPr lang="en-US" smtClean="0"/>
              <a:t>The pill contains Estrogen and Progesterone and also prevents an egg from being produced by the female.</a:t>
            </a:r>
          </a:p>
          <a:p>
            <a:pPr lvl="1"/>
            <a:r>
              <a:rPr lang="en-US" smtClean="0"/>
              <a:t>Effectiveness: 97% </a:t>
            </a:r>
          </a:p>
          <a:p>
            <a:pPr lvl="1"/>
            <a:endParaRPr lang="en-US" smtClean="0"/>
          </a:p>
          <a:p>
            <a:pPr lvl="1"/>
            <a:endParaRPr lang="en-US" smtClean="0"/>
          </a:p>
          <a:p>
            <a:pPr lvl="1" algn="r">
              <a:buFont typeface="Verdana" pitchFamily="34" charset="0"/>
              <a:buNone/>
            </a:pPr>
            <a:r>
              <a:rPr lang="en-US" sz="1800" smtClean="0"/>
              <a:t>(Essortment,2002)</a:t>
            </a:r>
          </a:p>
          <a:p>
            <a:pPr lvl="1" algn="r">
              <a:buFont typeface="Verdana" pitchFamily="34" charset="0"/>
              <a:buNone/>
            </a:pPr>
            <a:endParaRPr lang="en-US" smtClean="0"/>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Hormonal methods </a:t>
            </a:r>
            <a:endParaRPr lang="en-US" dirty="0"/>
          </a:p>
        </p:txBody>
      </p:sp>
      <p:pic>
        <p:nvPicPr>
          <p:cNvPr id="4100" name="Picture 4" descr="C:\Documents and Settings\Pamela\Local Settings\Temporary Internet Files\Content.IE5\IQR3LVFE\MCj02925560000[1].wmf"/>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5715000" y="1143000"/>
            <a:ext cx="1719072" cy="835762"/>
          </a:xfrm>
          <a:prstGeom prst="rect">
            <a:avLst/>
          </a:prstGeom>
          <a:noFill/>
        </p:spPr>
      </p:pic>
      <p:pic>
        <p:nvPicPr>
          <p:cNvPr id="4103" name="Picture 7" descr="C:\Documents and Settings\Pamela\Local Settings\Temporary Internet Files\Content.IE5\V2JIBUBB\MCj02298410000[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876800" y="4800600"/>
            <a:ext cx="1548079" cy="179222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Pamela\Local Settings\Temporary Internet Files\Content.IE5\IQR3LVFE\MCHM00326_0000[1].wmf"/>
          <p:cNvPicPr>
            <a:picLocks noChangeAspect="1" noChangeArrowheads="1"/>
          </p:cNvPicPr>
          <p:nvPr/>
        </p:nvPicPr>
        <p:blipFill>
          <a:blip r:embed="rId2"/>
          <a:srcRect/>
          <a:stretch>
            <a:fillRect/>
          </a:stretch>
        </p:blipFill>
        <p:spPr bwMode="auto">
          <a:xfrm>
            <a:off x="7315200" y="228600"/>
            <a:ext cx="1524000" cy="1506538"/>
          </a:xfrm>
          <a:prstGeom prst="rect">
            <a:avLst/>
          </a:prstGeom>
          <a:noFill/>
          <a:ln w="9525">
            <a:noFill/>
            <a:miter lim="800000"/>
            <a:headEnd/>
            <a:tailEnd/>
          </a:ln>
        </p:spPr>
      </p:pic>
      <p:sp>
        <p:nvSpPr>
          <p:cNvPr id="2" name="Content Placeholder 1"/>
          <p:cNvSpPr>
            <a:spLocks noGrp="1"/>
          </p:cNvSpPr>
          <p:nvPr>
            <p:ph idx="1"/>
          </p:nvPr>
        </p:nvSpPr>
        <p:spPr>
          <a:xfrm>
            <a:off x="457200" y="1219200"/>
            <a:ext cx="8229600" cy="5029200"/>
          </a:xfrm>
        </p:spPr>
        <p:txBody>
          <a:bodyPr>
            <a:normAutofit fontScale="92500" lnSpcReduction="20000"/>
          </a:bodyPr>
          <a:lstStyle/>
          <a:p>
            <a:pPr marL="365760" indent="-256032" fontAlgn="auto">
              <a:spcAft>
                <a:spcPts val="0"/>
              </a:spcAft>
              <a:buFont typeface="Wingdings 3"/>
              <a:buChar char=""/>
              <a:defRPr/>
            </a:pPr>
            <a:r>
              <a:rPr lang="en-US" dirty="0" smtClean="0"/>
              <a:t>Condoms</a:t>
            </a:r>
          </a:p>
          <a:p>
            <a:pPr marL="621792" lvl="1" fontAlgn="auto">
              <a:spcBef>
                <a:spcPts val="324"/>
              </a:spcBef>
              <a:spcAft>
                <a:spcPts val="0"/>
              </a:spcAft>
              <a:buFont typeface="Verdana"/>
              <a:buChar char="◦"/>
              <a:defRPr/>
            </a:pPr>
            <a:r>
              <a:rPr lang="en-US" dirty="0" smtClean="0"/>
              <a:t>A sheath that prevents the transmittal of sperm after ejaculation. </a:t>
            </a:r>
          </a:p>
          <a:p>
            <a:pPr marL="621792" lvl="1" fontAlgn="auto">
              <a:spcBef>
                <a:spcPts val="324"/>
              </a:spcBef>
              <a:spcAft>
                <a:spcPts val="0"/>
              </a:spcAft>
              <a:buFont typeface="Verdana"/>
              <a:buChar char="◦"/>
              <a:defRPr/>
            </a:pPr>
            <a:r>
              <a:rPr lang="en-US" dirty="0" smtClean="0"/>
              <a:t>Effectiveness: 86% </a:t>
            </a:r>
          </a:p>
          <a:p>
            <a:pPr marL="365760" indent="-256032" fontAlgn="auto">
              <a:spcAft>
                <a:spcPts val="0"/>
              </a:spcAft>
              <a:buFont typeface="Wingdings 3"/>
              <a:buChar char=""/>
              <a:defRPr/>
            </a:pPr>
            <a:r>
              <a:rPr lang="en-US" dirty="0" smtClean="0"/>
              <a:t>Intrauterine Device (IUD)</a:t>
            </a:r>
          </a:p>
          <a:p>
            <a:pPr marL="621792" lvl="1" fontAlgn="auto">
              <a:spcBef>
                <a:spcPts val="324"/>
              </a:spcBef>
              <a:spcAft>
                <a:spcPts val="0"/>
              </a:spcAft>
              <a:buFont typeface="Verdana"/>
              <a:buChar char="◦"/>
              <a:defRPr/>
            </a:pPr>
            <a:r>
              <a:rPr lang="en-US" dirty="0" smtClean="0"/>
              <a:t>A T-shape device that is inserted into the womb to prevent the implanting of a fertilized egg.</a:t>
            </a:r>
          </a:p>
          <a:p>
            <a:pPr marL="621792" lvl="1" fontAlgn="auto">
              <a:spcBef>
                <a:spcPts val="324"/>
              </a:spcBef>
              <a:spcAft>
                <a:spcPts val="0"/>
              </a:spcAft>
              <a:buFont typeface="Verdana"/>
              <a:buChar char="◦"/>
              <a:defRPr/>
            </a:pPr>
            <a:r>
              <a:rPr lang="en-US" dirty="0" smtClean="0"/>
              <a:t>Effectiveness: 98%</a:t>
            </a:r>
          </a:p>
          <a:p>
            <a:pPr marL="365760" indent="-256032" fontAlgn="auto">
              <a:spcAft>
                <a:spcPts val="0"/>
              </a:spcAft>
              <a:buFont typeface="Wingdings 3"/>
              <a:buChar char=""/>
              <a:defRPr/>
            </a:pPr>
            <a:r>
              <a:rPr lang="en-US" dirty="0" smtClean="0"/>
              <a:t>Diaphragm/Cervical Cap</a:t>
            </a:r>
          </a:p>
          <a:p>
            <a:pPr marL="621792" lvl="1" fontAlgn="auto">
              <a:spcBef>
                <a:spcPts val="324"/>
              </a:spcBef>
              <a:spcAft>
                <a:spcPts val="0"/>
              </a:spcAft>
              <a:buFont typeface="Verdana"/>
              <a:buChar char="◦"/>
              <a:defRPr/>
            </a:pPr>
            <a:r>
              <a:rPr lang="en-US" dirty="0" smtClean="0"/>
              <a:t>These methods must be used with a </a:t>
            </a:r>
            <a:r>
              <a:rPr lang="en-US" dirty="0" err="1" smtClean="0"/>
              <a:t>spermicide</a:t>
            </a:r>
            <a:r>
              <a:rPr lang="en-US" dirty="0" smtClean="0"/>
              <a:t>. Made from soft rubber they cover the cervix and need to be fitted. They can be inserted up to six hours before intercourse and may be removed no later than 30 hours afterwards.</a:t>
            </a:r>
          </a:p>
          <a:p>
            <a:pPr marL="621792" lvl="1" fontAlgn="auto">
              <a:spcBef>
                <a:spcPts val="324"/>
              </a:spcBef>
              <a:spcAft>
                <a:spcPts val="0"/>
              </a:spcAft>
              <a:buFont typeface="Verdana"/>
              <a:buChar char="◦"/>
              <a:defRPr/>
            </a:pPr>
            <a:r>
              <a:rPr lang="en-US" dirty="0" smtClean="0"/>
              <a:t>Effectiveness: 80% Diaphragm 60% Cervical Cap </a:t>
            </a:r>
          </a:p>
          <a:p>
            <a:pPr marL="621792" lvl="1" fontAlgn="auto">
              <a:spcBef>
                <a:spcPts val="324"/>
              </a:spcBef>
              <a:spcAft>
                <a:spcPts val="0"/>
              </a:spcAft>
              <a:buFont typeface="Verdana"/>
              <a:buChar char="◦"/>
              <a:defRPr/>
            </a:pPr>
            <a:endParaRPr lang="en-US" dirty="0" smtClean="0"/>
          </a:p>
          <a:p>
            <a:pPr marL="621792" lvl="1" algn="r" fontAlgn="auto">
              <a:spcBef>
                <a:spcPts val="324"/>
              </a:spcBef>
              <a:spcAft>
                <a:spcPts val="0"/>
              </a:spcAft>
              <a:buFont typeface="Verdana"/>
              <a:buNone/>
              <a:defRPr/>
            </a:pPr>
            <a:r>
              <a:rPr lang="en-US" sz="2400" dirty="0" smtClean="0"/>
              <a:t>(</a:t>
            </a:r>
            <a:r>
              <a:rPr lang="en-US" sz="1900" dirty="0" smtClean="0"/>
              <a:t>Essortment,2002)</a:t>
            </a:r>
          </a:p>
          <a:p>
            <a:pPr marL="621792" lvl="1" algn="r" fontAlgn="auto">
              <a:spcBef>
                <a:spcPts val="324"/>
              </a:spcBef>
              <a:spcAft>
                <a:spcPts val="0"/>
              </a:spcAft>
              <a:buFont typeface="Verdana"/>
              <a:buChar char="◦"/>
              <a:defRPr/>
            </a:pPr>
            <a:endParaRPr lang="en-US" dirty="0" smtClean="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Barrier Methods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000" dirty="0" smtClean="0"/>
              <a:t>Did you know?</a:t>
            </a:r>
            <a:endParaRPr lang="en-US" sz="5000" dirty="0"/>
          </a:p>
        </p:txBody>
      </p:sp>
      <p:pic>
        <p:nvPicPr>
          <p:cNvPr id="39938" name="Picture 2" descr="C:\Documents and Settings\hjhawkins\Local Settings\Temporary Internet Files\Content.IE5\O5ZAKZX4\MCj04344030000[1].wmf"/>
          <p:cNvPicPr>
            <a:picLocks noGrp="1" noChangeAspect="1" noChangeArrowheads="1"/>
          </p:cNvPicPr>
          <p:nvPr>
            <p:ph idx="1"/>
          </p:nvPr>
        </p:nvPicPr>
        <p:blipFill>
          <a:blip r:embed="rId3"/>
          <a:srcRect/>
          <a:stretch>
            <a:fillRect/>
          </a:stretch>
        </p:blipFill>
        <p:spPr bwMode="auto">
          <a:xfrm>
            <a:off x="2819400" y="1219200"/>
            <a:ext cx="3424237" cy="47971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36838"/>
            <a:ext cx="8229600" cy="4221162"/>
          </a:xfrm>
        </p:spPr>
        <p:txBody>
          <a:bodyPr>
            <a:normAutofit fontScale="92500" lnSpcReduction="20000"/>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Ovulation occurs twelve to sixteen days before a period, so you have to have a regular cycle in order to accurately predict ‘safe’ times for intercourse.</a:t>
            </a:r>
          </a:p>
          <a:p>
            <a:pPr marL="365760" indent="-256032" fontAlgn="auto">
              <a:spcAft>
                <a:spcPts val="0"/>
              </a:spcAft>
              <a:buFont typeface="Wingdings 3"/>
              <a:buChar char=""/>
              <a:defRPr/>
            </a:pPr>
            <a:r>
              <a:rPr lang="en-US" dirty="0" smtClean="0"/>
              <a:t>This method is very difficult to plan.</a:t>
            </a:r>
          </a:p>
          <a:p>
            <a:pPr marL="365760" indent="-256032" fontAlgn="auto">
              <a:spcAft>
                <a:spcPts val="0"/>
              </a:spcAft>
              <a:buFont typeface="Wingdings 3"/>
              <a:buChar char=""/>
              <a:defRPr/>
            </a:pPr>
            <a:r>
              <a:rPr lang="en-US" dirty="0" smtClean="0"/>
              <a:t>This method does not protect you from STDs</a:t>
            </a:r>
          </a:p>
          <a:p>
            <a:pPr marL="365760" indent="-256032" algn="ctr" fontAlgn="auto">
              <a:spcAft>
                <a:spcPts val="0"/>
              </a:spcAft>
              <a:buFont typeface="Wingdings 3"/>
              <a:buNone/>
              <a:defRPr/>
            </a:pPr>
            <a:r>
              <a:rPr lang="en-US" dirty="0" smtClean="0"/>
              <a:t>AT ALL!!</a:t>
            </a:r>
          </a:p>
          <a:p>
            <a:pPr marL="365760" indent="-256032" algn="ctr" fontAlgn="auto">
              <a:spcAft>
                <a:spcPts val="0"/>
              </a:spcAft>
              <a:buFont typeface="Wingdings 3"/>
              <a:buNone/>
              <a:defRPr/>
            </a:pPr>
            <a:endParaRPr lang="en-US" dirty="0" smtClean="0"/>
          </a:p>
          <a:p>
            <a:pPr marL="365760" indent="-256032" algn="ctr" fontAlgn="auto">
              <a:spcAft>
                <a:spcPts val="0"/>
              </a:spcAft>
              <a:buFont typeface="Wingdings 3"/>
              <a:buNone/>
              <a:defRPr/>
            </a:pPr>
            <a:endParaRPr lang="en-US" dirty="0" smtClean="0"/>
          </a:p>
          <a:p>
            <a:pPr marL="365760" indent="-256032" algn="ctr" fontAlgn="auto">
              <a:spcAft>
                <a:spcPts val="0"/>
              </a:spcAft>
              <a:buFont typeface="Wingdings 3"/>
              <a:buNone/>
              <a:defRPr/>
            </a:pPr>
            <a:endParaRPr lang="en-US" dirty="0" smtClean="0"/>
          </a:p>
          <a:p>
            <a:pPr marL="365760" lvl="1" indent="-256032" algn="r" fontAlgn="auto">
              <a:spcBef>
                <a:spcPts val="400"/>
              </a:spcBef>
              <a:spcAft>
                <a:spcPts val="0"/>
              </a:spcAft>
              <a:buSzPct val="68000"/>
              <a:buFont typeface="Verdana"/>
              <a:buNone/>
              <a:defRPr/>
            </a:pPr>
            <a:r>
              <a:rPr lang="en-US" sz="1800" dirty="0" smtClean="0"/>
              <a:t>(Essortment,2002)</a:t>
            </a:r>
          </a:p>
          <a:p>
            <a:pPr marL="365760" indent="-256032" algn="ctr" fontAlgn="auto">
              <a:spcAft>
                <a:spcPts val="0"/>
              </a:spcAft>
              <a:buFont typeface="Wingdings 3"/>
              <a:buNone/>
              <a:defRPr/>
            </a:pPr>
            <a:endParaRPr lang="en-US" dirty="0" smtClean="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Fertility 		 	Rhythm </a:t>
            </a:r>
            <a:br>
              <a:rPr lang="en-US" dirty="0" smtClean="0"/>
            </a:br>
            <a:r>
              <a:rPr lang="en-US" dirty="0" smtClean="0"/>
              <a:t>	Awareness			Method</a:t>
            </a:r>
            <a:endParaRPr lang="en-US" dirty="0"/>
          </a:p>
        </p:txBody>
      </p:sp>
      <p:pic>
        <p:nvPicPr>
          <p:cNvPr id="24580" name="Picture 3" descr="C:\Documents and Settings\Pamela\Local Settings\Temporary Internet Files\Content.IE5\V2JIBUBB\MCj04420010000[1].png"/>
          <p:cNvPicPr>
            <a:picLocks noChangeAspect="1" noChangeArrowheads="1"/>
          </p:cNvPicPr>
          <p:nvPr/>
        </p:nvPicPr>
        <p:blipFill>
          <a:blip r:embed="rId2"/>
          <a:srcRect/>
          <a:stretch>
            <a:fillRect/>
          </a:stretch>
        </p:blipFill>
        <p:spPr bwMode="auto">
          <a:xfrm>
            <a:off x="3352800" y="609600"/>
            <a:ext cx="2514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914400" y="1447800"/>
            <a:ext cx="7924800" cy="4800600"/>
          </a:xfrm>
        </p:spPr>
        <p:txBody>
          <a:bodyPr/>
          <a:lstStyle/>
          <a:p>
            <a:endParaRPr lang="en-US" smtClean="0"/>
          </a:p>
          <a:p>
            <a:r>
              <a:rPr lang="en-US" smtClean="0"/>
              <a:t>Protects yourself and your partner from sexually transmitted diseases and infections</a:t>
            </a:r>
          </a:p>
          <a:p>
            <a:r>
              <a:rPr lang="en-US" smtClean="0"/>
              <a:t>Helps protect against pregnancy</a:t>
            </a:r>
          </a:p>
          <a:p>
            <a:r>
              <a:rPr lang="en-US" smtClean="0"/>
              <a:t>In addition to preventing the spread of disease, having safer sex puts your mind—and your partner's—more at ease </a:t>
            </a:r>
          </a:p>
          <a:p>
            <a:endParaRPr lang="en-US" smtClean="0"/>
          </a:p>
          <a:p>
            <a:endParaRPr lang="en-US" smtClean="0"/>
          </a:p>
          <a:p>
            <a:pPr marL="365125" lvl="1" indent="-255588" algn="r">
              <a:spcBef>
                <a:spcPts val="400"/>
              </a:spcBef>
              <a:buSzPct val="68000"/>
              <a:buFont typeface="Verdana" pitchFamily="34" charset="0"/>
              <a:buNone/>
            </a:pPr>
            <a:endParaRPr lang="en-US" sz="1800" smtClean="0"/>
          </a:p>
          <a:p>
            <a:pPr marL="365125" lvl="1" indent="-255588" algn="r">
              <a:spcBef>
                <a:spcPts val="400"/>
              </a:spcBef>
              <a:buSzPct val="68000"/>
              <a:buFont typeface="Verdana" pitchFamily="34" charset="0"/>
              <a:buNone/>
            </a:pPr>
            <a:r>
              <a:rPr lang="en-US" sz="1800" smtClean="0"/>
              <a:t>(Essortment,2002)</a:t>
            </a:r>
          </a:p>
          <a:p>
            <a:pPr algn="r">
              <a:buFont typeface="Wingdings 3" pitchFamily="18" charset="2"/>
              <a:buNone/>
            </a:pPr>
            <a:endParaRPr lang="en-US" smtClean="0"/>
          </a:p>
          <a:p>
            <a:endParaRPr lang="en-US" smtClean="0"/>
          </a:p>
          <a:p>
            <a:endParaRPr lang="en-US" smtClean="0"/>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Reasons to use SAFER sex practices:</a:t>
            </a:r>
            <a:endParaRPr lang="en-US" dirty="0"/>
          </a:p>
        </p:txBody>
      </p:sp>
      <p:pic>
        <p:nvPicPr>
          <p:cNvPr id="25604" name="Picture 3" descr="C:\Documents and Settings\Pamela\Local Settings\Temporary Internet Files\Content.IE5\V2JIBUBB\MCj04405460000[1].wmf"/>
          <p:cNvPicPr>
            <a:picLocks noChangeAspect="1" noChangeArrowheads="1"/>
          </p:cNvPicPr>
          <p:nvPr/>
        </p:nvPicPr>
        <p:blipFill>
          <a:blip r:embed="rId2">
            <a:lum bright="20000"/>
          </a:blip>
          <a:srcRect/>
          <a:stretch>
            <a:fillRect/>
          </a:stretch>
        </p:blipFill>
        <p:spPr bwMode="auto">
          <a:xfrm>
            <a:off x="3657600" y="4572000"/>
            <a:ext cx="1800225" cy="1828800"/>
          </a:xfrm>
          <a:prstGeom prst="rect">
            <a:avLst/>
          </a:prstGeom>
          <a:noFill/>
          <a:ln w="9525">
            <a:noFill/>
            <a:miter lim="800000"/>
            <a:headEnd/>
            <a:tailEnd/>
          </a:ln>
        </p:spPr>
      </p:pic>
      <p:pic>
        <p:nvPicPr>
          <p:cNvPr id="5126" name="Picture 6" descr="C:\Documents and Settings\Pamela\Local Settings\Temporary Internet Files\Content.IE5\5V3W9R65\MCj02889910000[1].wmf"/>
          <p:cNvPicPr>
            <a:picLocks noChangeAspect="1" noChangeArrowheads="1"/>
          </p:cNvPicPr>
          <p:nvPr/>
        </p:nvPicPr>
        <p:blipFill>
          <a:blip r:embed="rId3" cstate="print"/>
          <a:srcRect/>
          <a:stretch>
            <a:fillRect/>
          </a:stretch>
        </p:blipFill>
        <p:spPr bwMode="auto">
          <a:xfrm>
            <a:off x="152400" y="1828800"/>
            <a:ext cx="762000" cy="1912056"/>
          </a:xfrm>
          <a:prstGeom prst="rect">
            <a:avLst/>
          </a:prstGeom>
          <a:noFill/>
          <a:effectLst>
            <a:reflection blurRad="6350" stA="50000" endA="300" endPos="90000" dir="5400000" sy="-100000" algn="bl" rotWithShape="0"/>
          </a:effectLst>
        </p:spPr>
      </p:pic>
      <p:pic>
        <p:nvPicPr>
          <p:cNvPr id="25606" name="Picture 9" descr="C:\Documents and Settings\Pamela\Local Settings\Temporary Internet Files\Content.IE5\10MJRQEA\MCj04324230000[1].wmf"/>
          <p:cNvPicPr>
            <a:picLocks noChangeAspect="1" noChangeArrowheads="1"/>
          </p:cNvPicPr>
          <p:nvPr/>
        </p:nvPicPr>
        <p:blipFill>
          <a:blip r:embed="rId4"/>
          <a:srcRect/>
          <a:stretch>
            <a:fillRect/>
          </a:stretch>
        </p:blipFill>
        <p:spPr bwMode="auto">
          <a:xfrm>
            <a:off x="6858000" y="381000"/>
            <a:ext cx="1600200" cy="1474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Pamela\Local Settings\Temporary Internet Files\Content.IE5\5V3W9R65\MCj04244920000[1].wmf"/>
          <p:cNvPicPr>
            <a:picLocks noChangeAspect="1" noChangeArrowheads="1"/>
          </p:cNvPicPr>
          <p:nvPr/>
        </p:nvPicPr>
        <p:blipFill>
          <a:blip r:embed="rId2" cstate="print"/>
          <a:srcRect/>
          <a:stretch>
            <a:fillRect/>
          </a:stretch>
        </p:blipFill>
        <p:spPr bwMode="auto">
          <a:xfrm>
            <a:off x="6616700" y="1447800"/>
            <a:ext cx="1917700" cy="1154284"/>
          </a:xfrm>
          <a:prstGeom prst="rect">
            <a:avLst/>
          </a:prstGeom>
          <a:noFill/>
          <a:effectLst>
            <a:reflection blurRad="6350" stA="50000" endA="300" endPos="90000" dir="5400000" sy="-100000" algn="bl" rotWithShape="0"/>
          </a:effectLst>
        </p:spPr>
      </p:pic>
      <p:sp>
        <p:nvSpPr>
          <p:cNvPr id="2" name="Content Placeholder 1"/>
          <p:cNvSpPr>
            <a:spLocks noGrp="1"/>
          </p:cNvSpPr>
          <p:nvPr>
            <p:ph idx="1"/>
          </p:nvPr>
        </p:nvSpPr>
        <p:spPr>
          <a:xfrm>
            <a:off x="457200" y="2209800"/>
            <a:ext cx="8229600" cy="4648200"/>
          </a:xfrm>
        </p:spPr>
        <p:txBody>
          <a:bodyPr>
            <a:normAutofit/>
          </a:bodyPr>
          <a:lstStyle/>
          <a:p>
            <a:pPr marL="365760" indent="-256032" fontAlgn="auto">
              <a:spcAft>
                <a:spcPts val="0"/>
              </a:spcAft>
              <a:buFont typeface="Wingdings 3"/>
              <a:buNone/>
              <a:defRPr/>
            </a:pPr>
            <a:r>
              <a:rPr lang="en-US" sz="3800" dirty="0" smtClean="0"/>
              <a:t>Definition:</a:t>
            </a:r>
            <a:endParaRPr lang="en-US" b="1" dirty="0" smtClean="0"/>
          </a:p>
          <a:p>
            <a:pPr marL="621792" lvl="1" fontAlgn="auto">
              <a:spcBef>
                <a:spcPts val="324"/>
              </a:spcBef>
              <a:spcAft>
                <a:spcPts val="0"/>
              </a:spcAft>
              <a:buFont typeface="Verdana"/>
              <a:buChar char="◦"/>
              <a:defRPr/>
            </a:pPr>
            <a:r>
              <a:rPr lang="en-US" dirty="0" smtClean="0"/>
              <a:t>Abstinence is not engaging in sexual intercourse. A person who decides to practice abstinence has decided not to have sex.</a:t>
            </a:r>
          </a:p>
          <a:p>
            <a:pPr marL="621792" lvl="1" fontAlgn="auto">
              <a:spcBef>
                <a:spcPts val="324"/>
              </a:spcBef>
              <a:spcAft>
                <a:spcPts val="0"/>
              </a:spcAft>
              <a:buFont typeface="Verdana"/>
              <a:buChar char="◦"/>
              <a:defRPr/>
            </a:pPr>
            <a:r>
              <a:rPr lang="en-US" dirty="0" smtClean="0"/>
              <a:t>You don't have to be a virgin to practice abstinence.</a:t>
            </a:r>
          </a:p>
          <a:p>
            <a:pPr marL="621792" lvl="1" fontAlgn="auto">
              <a:spcBef>
                <a:spcPts val="324"/>
              </a:spcBef>
              <a:spcAft>
                <a:spcPts val="0"/>
              </a:spcAft>
              <a:buFont typeface="Verdana"/>
              <a:buChar char="◦"/>
              <a:defRPr/>
            </a:pPr>
            <a:r>
              <a:rPr lang="en-US" dirty="0" smtClean="0"/>
              <a:t>Practicing abstinence ensures that a girl won't become pregnant because there's no opportunity for sperm to fertilize an egg.</a:t>
            </a:r>
          </a:p>
          <a:p>
            <a:pPr marL="621792" lvl="1" fontAlgn="auto">
              <a:spcBef>
                <a:spcPts val="324"/>
              </a:spcBef>
              <a:spcAft>
                <a:spcPts val="0"/>
              </a:spcAft>
              <a:buFont typeface="Verdana"/>
              <a:buChar char="◦"/>
              <a:defRPr/>
            </a:pPr>
            <a:endParaRPr lang="en-US" dirty="0" smtClean="0"/>
          </a:p>
          <a:p>
            <a:pPr marL="621792" lvl="1" algn="r" fontAlgn="auto">
              <a:spcBef>
                <a:spcPts val="324"/>
              </a:spcBef>
              <a:spcAft>
                <a:spcPts val="0"/>
              </a:spcAft>
              <a:buFont typeface="Verdana"/>
              <a:buNone/>
              <a:defRPr/>
            </a:pPr>
            <a:r>
              <a:rPr lang="en-US" dirty="0" smtClean="0">
                <a:effectLst>
                  <a:outerShdw blurRad="38100" dist="38100" dir="2700000" algn="tl">
                    <a:srgbClr val="000000">
                      <a:alpha val="43137"/>
                    </a:srgbClr>
                  </a:outerShdw>
                </a:effectLst>
              </a:rPr>
              <a:t>BONUS: Can’t contract STDs!</a:t>
            </a:r>
          </a:p>
        </p:txBody>
      </p:sp>
      <p:sp>
        <p:nvSpPr>
          <p:cNvPr id="3" name="Title 2"/>
          <p:cNvSpPr>
            <a:spLocks noGrp="1"/>
          </p:cNvSpPr>
          <p:nvPr>
            <p:ph type="title"/>
          </p:nvPr>
        </p:nvSpPr>
        <p:spPr>
          <a:xfrm>
            <a:off x="457200" y="274638"/>
            <a:ext cx="8229600" cy="1706562"/>
          </a:xfrm>
        </p:spPr>
        <p:txBody>
          <a:bodyPr>
            <a:normAutofit fontScale="90000"/>
          </a:bodyPr>
          <a:lstStyle/>
          <a:p>
            <a:pPr fontAlgn="auto">
              <a:spcAft>
                <a:spcPts val="0"/>
              </a:spcAft>
              <a:defRPr/>
            </a:pPr>
            <a:r>
              <a:rPr lang="en-US" sz="4400" dirty="0" smtClean="0">
                <a:effectLst>
                  <a:outerShdw blurRad="38100" dist="38100" dir="2700000" algn="tl">
                    <a:srgbClr val="000000">
                      <a:alpha val="43137"/>
                    </a:srgbClr>
                  </a:outerShdw>
                </a:effectLst>
              </a:rPr>
              <a:t>Abstinence</a:t>
            </a:r>
            <a:r>
              <a:rPr lang="en-US" sz="4400" b="0" dirty="0" smtClean="0">
                <a:effectLst/>
              </a:rPr>
              <a:t> is t</a:t>
            </a:r>
            <a:r>
              <a:rPr lang="en-US" b="0" dirty="0" smtClean="0">
                <a:effectLst/>
              </a:rPr>
              <a:t>he only form of birth control that is 100% effective in preventing pregnancy!!</a:t>
            </a:r>
            <a:endParaRPr lang="en-US" b="0" dirty="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a:buFont typeface="Wingdings 3" pitchFamily="18" charset="2"/>
              <a:buNone/>
            </a:pPr>
            <a:r>
              <a:rPr lang="en-US" sz="1800" dirty="0" smtClean="0"/>
              <a:t>American Pregnancy Association [APA]. (2003). </a:t>
            </a:r>
            <a:r>
              <a:rPr lang="en-US" sz="1800" i="1" dirty="0" smtClean="0"/>
              <a:t>Oral contraceptives: Birth control pills.</a:t>
            </a:r>
            <a:r>
              <a:rPr lang="en-US" sz="1800" dirty="0" smtClean="0"/>
              <a:t> Retrieved on March 27, 2010 from </a:t>
            </a:r>
            <a:r>
              <a:rPr lang="en-US" sz="1800" dirty="0" smtClean="0">
                <a:hlinkClick r:id="rId2"/>
              </a:rPr>
              <a:t>http://</a:t>
            </a:r>
            <a:r>
              <a:rPr lang="en-US" sz="1800" dirty="0" smtClean="0">
                <a:hlinkClick r:id="rId2"/>
              </a:rPr>
              <a:t>www.americanpregnancy.org/preventingpregnancy/birthcontrolpills.html</a:t>
            </a:r>
            <a:endParaRPr lang="en-US" sz="1800" dirty="0" smtClean="0"/>
          </a:p>
          <a:p>
            <a:pPr>
              <a:buFont typeface="Wingdings 3" pitchFamily="18" charset="2"/>
              <a:buNone/>
            </a:pPr>
            <a:r>
              <a:rPr lang="en-US" sz="1800" dirty="0" smtClean="0"/>
              <a:t>Brown, R.T. (2002). </a:t>
            </a:r>
            <a:r>
              <a:rPr lang="en-US" sz="1800" i="1" dirty="0" smtClean="0"/>
              <a:t>Adolescent pregnancy</a:t>
            </a:r>
            <a:r>
              <a:rPr lang="en-US" sz="1800" dirty="0" smtClean="0"/>
              <a:t>. Retrieved on April 1, 2010 from </a:t>
            </a:r>
            <a:r>
              <a:rPr lang="en-US" sz="1800" dirty="0" smtClean="0">
                <a:hlinkClick r:id="rId3"/>
              </a:rPr>
              <a:t>http://www.essortment.com/articles/pregnancy2_100035.htm</a:t>
            </a:r>
            <a:endParaRPr lang="en-US" sz="1800" dirty="0" smtClean="0"/>
          </a:p>
          <a:p>
            <a:pPr>
              <a:buFont typeface="Wingdings 3" pitchFamily="18" charset="2"/>
              <a:buNone/>
            </a:pPr>
            <a:r>
              <a:rPr lang="en-US" sz="1800" dirty="0" err="1" smtClean="0"/>
              <a:t>Essortment</a:t>
            </a:r>
            <a:r>
              <a:rPr lang="en-US" sz="1800" dirty="0" smtClean="0"/>
              <a:t>. (2002). </a:t>
            </a:r>
            <a:r>
              <a:rPr lang="en-US" sz="1800" i="1" dirty="0" smtClean="0"/>
              <a:t>Types of contraception</a:t>
            </a:r>
            <a:r>
              <a:rPr lang="en-US" sz="1800" dirty="0" smtClean="0"/>
              <a:t>. Retrieved on March 27, 2010 from </a:t>
            </a:r>
            <a:r>
              <a:rPr lang="en-US" sz="1800" dirty="0" smtClean="0">
                <a:hlinkClick r:id="rId4"/>
              </a:rPr>
              <a:t>http://</a:t>
            </a:r>
            <a:r>
              <a:rPr lang="en-US" sz="1800" dirty="0" smtClean="0">
                <a:hlinkClick r:id="rId4"/>
              </a:rPr>
              <a:t>www.essortment.com/all/typesofcontrac_rris.htm</a:t>
            </a:r>
            <a:endParaRPr lang="en-US" sz="1800" dirty="0" smtClean="0"/>
          </a:p>
          <a:p>
            <a:pPr>
              <a:buFont typeface="Wingdings 3" pitchFamily="18" charset="2"/>
              <a:buNone/>
            </a:pPr>
            <a:r>
              <a:rPr lang="en-US" sz="1800" dirty="0" smtClean="0"/>
              <a:t>Paul</a:t>
            </a:r>
            <a:r>
              <a:rPr lang="en-US" sz="1800" dirty="0" smtClean="0"/>
              <a:t>, P. (2010). </a:t>
            </a:r>
            <a:r>
              <a:rPr lang="en-US" sz="1800" i="1" dirty="0" smtClean="0"/>
              <a:t>How much does it really cost to have a baby?.</a:t>
            </a:r>
            <a:r>
              <a:rPr lang="en-US" sz="1800" dirty="0" smtClean="0"/>
              <a:t> Retrieved on March 27, 2010 from </a:t>
            </a:r>
            <a:r>
              <a:rPr lang="en-US" sz="1800" dirty="0" smtClean="0">
                <a:hlinkClick r:id="rId5"/>
              </a:rPr>
              <a:t>http://</a:t>
            </a:r>
            <a:r>
              <a:rPr lang="en-US" sz="1800" dirty="0" smtClean="0">
                <a:hlinkClick r:id="rId5"/>
              </a:rPr>
              <a:t>www.redbookmag.com/money-career/tips-advice/money-baby-cost</a:t>
            </a:r>
            <a:endParaRPr lang="en-US" sz="1800" dirty="0" smtClean="0"/>
          </a:p>
          <a:p>
            <a:pPr>
              <a:buFont typeface="Wingdings 3" pitchFamily="18" charset="2"/>
              <a:buNone/>
            </a:pPr>
            <a:endParaRPr lang="en-US" sz="1800" dirty="0" smtClean="0"/>
          </a:p>
        </p:txBody>
      </p:sp>
      <p:sp>
        <p:nvSpPr>
          <p:cNvPr id="3" name="Title 2"/>
          <p:cNvSpPr>
            <a:spLocks noGrp="1"/>
          </p:cNvSpPr>
          <p:nvPr>
            <p:ph type="title"/>
          </p:nvPr>
        </p:nvSpPr>
        <p:spPr/>
        <p:txBody>
          <a:bodyPr/>
          <a:lstStyle/>
          <a:p>
            <a:pPr algn="ctr" fontAlgn="auto">
              <a:spcAft>
                <a:spcPts val="0"/>
              </a:spcAft>
              <a:defRPr/>
            </a:pPr>
            <a:r>
              <a:rPr lang="en-US" sz="3600" dirty="0" smtClean="0"/>
              <a:t>References</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For almost all of human history, women began their careers as mothers when they were teenagers. </a:t>
            </a:r>
          </a:p>
          <a:p>
            <a:r>
              <a:rPr lang="en-US" sz="2400" dirty="0" smtClean="0"/>
              <a:t>The years preceding World War II, girls usually got married within a few years of reaching their first menstrual period. </a:t>
            </a:r>
          </a:p>
          <a:p>
            <a:r>
              <a:rPr lang="en-US" sz="2400" dirty="0" smtClean="0"/>
              <a:t>Since there wasn’t any effective form of contraception, they tended to get pregnant soon after the wedding. </a:t>
            </a:r>
          </a:p>
          <a:p>
            <a:r>
              <a:rPr lang="en-US" sz="2400" dirty="0" smtClean="0"/>
              <a:t>There were more teenage women who became parents in 1960 than there are now, but most of these women were married, or they got married while they were pregnant. </a:t>
            </a:r>
            <a:endParaRPr lang="en-US" sz="2400" dirty="0"/>
          </a:p>
        </p:txBody>
      </p:sp>
      <p:sp>
        <p:nvSpPr>
          <p:cNvPr id="3" name="Title 2"/>
          <p:cNvSpPr>
            <a:spLocks noGrp="1"/>
          </p:cNvSpPr>
          <p:nvPr>
            <p:ph type="title"/>
          </p:nvPr>
        </p:nvSpPr>
        <p:spPr/>
        <p:txBody>
          <a:bodyPr>
            <a:normAutofit fontScale="90000"/>
          </a:bodyPr>
          <a:lstStyle/>
          <a:p>
            <a:r>
              <a:rPr lang="en-US" dirty="0" smtClean="0"/>
              <a:t>A little background information…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81138"/>
            <a:ext cx="8229600" cy="3700462"/>
          </a:xfrm>
        </p:spPr>
        <p:txBody>
          <a:bodyPr/>
          <a:lstStyle/>
          <a:p>
            <a:r>
              <a:rPr lang="en-US" sz="3400" b="1" dirty="0" smtClean="0"/>
              <a:t>United States </a:t>
            </a:r>
            <a:r>
              <a:rPr lang="en-US" sz="3400" b="1" dirty="0" smtClean="0"/>
              <a:t>teen pregnancy rates are higher than those of other developed countries.</a:t>
            </a:r>
          </a:p>
          <a:p>
            <a:r>
              <a:rPr lang="en-US" sz="3400" b="1" dirty="0" smtClean="0"/>
              <a:t>Teen pregnancy rates declined between 1991 and 2005 but are on the rise again.</a:t>
            </a:r>
          </a:p>
          <a:p>
            <a:endParaRPr lang="en-US" dirty="0"/>
          </a:p>
        </p:txBody>
      </p:sp>
      <p:sp>
        <p:nvSpPr>
          <p:cNvPr id="4" name="Title 3"/>
          <p:cNvSpPr>
            <a:spLocks noGrp="1"/>
          </p:cNvSpPr>
          <p:nvPr>
            <p:ph type="title"/>
          </p:nvPr>
        </p:nvSpPr>
        <p:spPr/>
        <p:txBody>
          <a:bodyPr/>
          <a:lstStyle/>
          <a:p>
            <a:r>
              <a:rPr lang="en-US" dirty="0" smtClean="0"/>
              <a:t>Currently…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pPr algn="ctr"/>
            <a:r>
              <a:rPr lang="en-US" dirty="0" smtClean="0"/>
              <a:t>Teen Birth Rate</a:t>
            </a:r>
            <a:endParaRPr lang="en-US" dirty="0"/>
          </a:p>
        </p:txBody>
      </p:sp>
      <p:pic>
        <p:nvPicPr>
          <p:cNvPr id="41986" name="Picture 2"/>
          <p:cNvPicPr>
            <a:picLocks noGrp="1" noChangeAspect="1" noChangeArrowheads="1"/>
          </p:cNvPicPr>
          <p:nvPr>
            <p:ph idx="1"/>
          </p:nvPr>
        </p:nvPicPr>
        <p:blipFill>
          <a:blip r:embed="rId3"/>
          <a:srcRect/>
          <a:stretch>
            <a:fillRect/>
          </a:stretch>
        </p:blipFill>
        <p:spPr bwMode="auto">
          <a:xfrm>
            <a:off x="609599" y="990600"/>
            <a:ext cx="7999025" cy="5029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3776662"/>
          </a:xfrm>
        </p:spPr>
        <p:txBody>
          <a:bodyPr>
            <a:normAutofit fontScale="92500" lnSpcReduction="10000"/>
          </a:bodyPr>
          <a:lstStyle/>
          <a:p>
            <a:pPr marL="365760" indent="-256032" fontAlgn="auto">
              <a:spcAft>
                <a:spcPts val="0"/>
              </a:spcAft>
              <a:buFont typeface="Wingdings 3"/>
              <a:buChar char=""/>
              <a:defRPr/>
            </a:pPr>
            <a:r>
              <a:rPr lang="en-US" dirty="0" smtClean="0"/>
              <a:t>Teen life is vastly different from that of a mother, your </a:t>
            </a:r>
            <a:r>
              <a:rPr lang="en-US" i="1" dirty="0" smtClean="0"/>
              <a:t>freedom and responsibility</a:t>
            </a:r>
            <a:r>
              <a:rPr lang="en-US" dirty="0" smtClean="0"/>
              <a:t> changes.  A teen body between the ages of 14-19 has certain </a:t>
            </a:r>
            <a:r>
              <a:rPr lang="en-US" i="1" dirty="0" smtClean="0"/>
              <a:t>mental and emotional health</a:t>
            </a:r>
            <a:r>
              <a:rPr lang="en-US" dirty="0" smtClean="0"/>
              <a:t> needs that often </a:t>
            </a:r>
            <a:r>
              <a:rPr lang="en-US" i="1" dirty="0" smtClean="0"/>
              <a:t>go unmet</a:t>
            </a:r>
            <a:r>
              <a:rPr lang="en-US" dirty="0" smtClean="0"/>
              <a:t> when unplanned pregnancy occurs.</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i="1" dirty="0" smtClean="0"/>
              <a:t>Risks to the mother</a:t>
            </a:r>
            <a:r>
              <a:rPr lang="en-US" dirty="0" smtClean="0"/>
              <a:t> and baby include preterm birth, low weight, anemia, and death.  These all take </a:t>
            </a:r>
            <a:r>
              <a:rPr lang="en-US" i="1" dirty="0" smtClean="0"/>
              <a:t>an emotional toll</a:t>
            </a:r>
            <a:r>
              <a:rPr lang="en-US" dirty="0" smtClean="0"/>
              <a:t> on a normal adult couple many times </a:t>
            </a:r>
            <a:r>
              <a:rPr lang="en-US" i="1" dirty="0" smtClean="0"/>
              <a:t>teens are alone with few resources.  </a:t>
            </a:r>
            <a:endParaRPr lang="en-US" dirty="0" smtClean="0"/>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Personal </a:t>
            </a:r>
            <a:r>
              <a:rPr lang="en-US" i="1" dirty="0" smtClean="0"/>
              <a:t>Affects </a:t>
            </a:r>
            <a:r>
              <a:rPr lang="en-US" dirty="0" smtClean="0"/>
              <a:t>of Teen Pregnancy </a:t>
            </a:r>
            <a:endParaRPr lang="en-US" dirty="0"/>
          </a:p>
        </p:txBody>
      </p:sp>
      <p:pic>
        <p:nvPicPr>
          <p:cNvPr id="8194" name="Picture 2" descr="C:\Documents and Settings\Pamela\Local Settings\Temporary Internet Files\Content.IE5\5V3W9R65\MPj04444860000[1].jpg"/>
          <p:cNvPicPr>
            <a:picLocks noChangeAspect="1" noChangeArrowheads="1"/>
          </p:cNvPicPr>
          <p:nvPr/>
        </p:nvPicPr>
        <p:blipFill>
          <a:blip r:embed="rId2" cstate="print">
            <a:duotone>
              <a:prstClr val="black"/>
              <a:schemeClr val="accent1">
                <a:tint val="45000"/>
                <a:satMod val="400000"/>
              </a:schemeClr>
            </a:duotone>
            <a:lum bright="10000"/>
          </a:blip>
          <a:srcRect/>
          <a:stretch>
            <a:fillRect/>
          </a:stretch>
        </p:blipFill>
        <p:spPr bwMode="auto">
          <a:xfrm>
            <a:off x="5562600" y="5252132"/>
            <a:ext cx="2895600" cy="13772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r>
              <a:rPr lang="en-US" smtClean="0"/>
              <a:t>Due to the strain on resources in health care with decades of teenage pregnancies programs have been started for education to teach abstinent and safe sex behaviors.  The goal in Milwaukee is to reduce teen pregnancy by 2015, three of the top focus areas include condoms use sexual activity patterns and teen pregnancy until this project a target goal was not set.</a:t>
            </a:r>
          </a:p>
        </p:txBody>
      </p:sp>
      <p:sp>
        <p:nvSpPr>
          <p:cNvPr id="3" name="Title 2"/>
          <p:cNvSpPr>
            <a:spLocks noGrp="1"/>
          </p:cNvSpPr>
          <p:nvPr>
            <p:ph type="title"/>
          </p:nvPr>
        </p:nvSpPr>
        <p:spPr/>
        <p:txBody>
          <a:bodyPr/>
          <a:lstStyle/>
          <a:p>
            <a:pPr fontAlgn="auto">
              <a:spcAft>
                <a:spcPts val="0"/>
              </a:spcAft>
              <a:defRPr/>
            </a:pPr>
            <a:r>
              <a:rPr lang="en-US" dirty="0" smtClean="0"/>
              <a:t>Personal </a:t>
            </a:r>
            <a:r>
              <a:rPr lang="en-US" i="1" dirty="0" smtClean="0"/>
              <a:t>Affects  </a:t>
            </a:r>
            <a:r>
              <a:rPr lang="en-US" dirty="0" smtClean="0"/>
              <a:t>Cont…</a:t>
            </a:r>
            <a:endParaRPr lang="en-US" dirty="0"/>
          </a:p>
        </p:txBody>
      </p:sp>
      <p:pic>
        <p:nvPicPr>
          <p:cNvPr id="9225" name="Picture 9" descr="C:\Documents and Settings\Pamela\Local Settings\Temporary Internet Files\Content.IE5\IQR3LVFE\MCj04370790000[1].pn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5829300" y="4876800"/>
            <a:ext cx="1981200" cy="1981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C:\Documents and Settings\Pamela\Local Settings\Temporary Internet Files\Content.IE5\IQR3LVFE\MPj04426580000[1].jpg"/>
          <p:cNvPicPr>
            <a:picLocks noChangeAspect="1" noChangeArrowheads="1"/>
          </p:cNvPicPr>
          <p:nvPr/>
        </p:nvPicPr>
        <p:blipFill>
          <a:blip r:embed="rId2" cstate="print"/>
          <a:srcRect/>
          <a:stretch>
            <a:fillRect/>
          </a:stretch>
        </p:blipFill>
        <p:spPr bwMode="auto">
          <a:xfrm>
            <a:off x="-470072" y="1219200"/>
            <a:ext cx="3670472" cy="4572000"/>
          </a:xfrm>
          <a:prstGeom prst="rect">
            <a:avLst/>
          </a:prstGeom>
          <a:ln>
            <a:noFill/>
          </a:ln>
          <a:effectLst>
            <a:softEdge rad="112500"/>
          </a:effectLst>
        </p:spPr>
      </p:pic>
      <p:sp>
        <p:nvSpPr>
          <p:cNvPr id="2" name="Content Placeholder 1"/>
          <p:cNvSpPr>
            <a:spLocks noGrp="1"/>
          </p:cNvSpPr>
          <p:nvPr>
            <p:ph idx="1"/>
          </p:nvPr>
        </p:nvSpPr>
        <p:spPr>
          <a:xfrm>
            <a:off x="2209800" y="1481138"/>
            <a:ext cx="6477000" cy="5148262"/>
          </a:xfrm>
        </p:spPr>
        <p:txBody>
          <a:bodyPr>
            <a:normAutofit fontScale="92500" lnSpcReduction="10000"/>
          </a:bodyPr>
          <a:lstStyle/>
          <a:p>
            <a:pPr marL="365760" indent="-256032" fontAlgn="auto">
              <a:spcAft>
                <a:spcPts val="0"/>
              </a:spcAft>
              <a:buFont typeface="Wingdings 3"/>
              <a:buChar char=""/>
              <a:defRPr/>
            </a:pPr>
            <a:r>
              <a:rPr lang="en-US" dirty="0" smtClean="0"/>
              <a:t>Directly affecting teens are the </a:t>
            </a:r>
            <a:r>
              <a:rPr lang="en-US" i="1" dirty="0" smtClean="0"/>
              <a:t>cycle of poverty</a:t>
            </a:r>
            <a:r>
              <a:rPr lang="en-US" dirty="0" smtClean="0"/>
              <a:t>, many of them are unable to </a:t>
            </a:r>
            <a:r>
              <a:rPr lang="en-US" i="1" dirty="0" smtClean="0"/>
              <a:t>complete high school</a:t>
            </a:r>
            <a:r>
              <a:rPr lang="en-US" dirty="0" smtClean="0"/>
              <a:t> or even understand how to </a:t>
            </a:r>
            <a:r>
              <a:rPr lang="en-US" i="1" dirty="0" smtClean="0"/>
              <a:t>enroll into college</a:t>
            </a:r>
            <a:r>
              <a:rPr lang="en-US" dirty="0" smtClean="0"/>
              <a:t>. This creates no job opportunities and </a:t>
            </a:r>
            <a:r>
              <a:rPr lang="en-US" i="1" dirty="0" smtClean="0"/>
              <a:t>decreased self esteem</a:t>
            </a:r>
            <a:r>
              <a:rPr lang="en-US" dirty="0" smtClean="0"/>
              <a:t> issues leading into further decline in the young person.  </a:t>
            </a:r>
            <a:r>
              <a:rPr lang="en-US" i="1" dirty="0" smtClean="0"/>
              <a:t>Depression and stress</a:t>
            </a:r>
            <a:r>
              <a:rPr lang="en-US" dirty="0" smtClean="0"/>
              <a:t> are relevant to pregnancy 25% report of sexually active girls report depression suicide attempts are also noted in these findings </a:t>
            </a:r>
          </a:p>
          <a:p>
            <a:pPr marL="365760" indent="-256032" algn="r" fontAlgn="auto">
              <a:spcAft>
                <a:spcPts val="0"/>
              </a:spcAft>
              <a:buFont typeface="Wingdings 3"/>
              <a:buNone/>
              <a:defRPr/>
            </a:pPr>
            <a:endParaRPr lang="en-US" sz="1900" dirty="0" smtClean="0"/>
          </a:p>
          <a:p>
            <a:pPr marL="365760" indent="-256032" algn="r" fontAlgn="auto">
              <a:spcAft>
                <a:spcPts val="0"/>
              </a:spcAft>
              <a:buFont typeface="Wingdings 3"/>
              <a:buNone/>
              <a:defRPr/>
            </a:pPr>
            <a:r>
              <a:rPr lang="en-US" sz="1900" dirty="0" smtClean="0"/>
              <a:t>(International Journal of Childbirth Education, 2007, pp 12-13)</a:t>
            </a:r>
            <a:endParaRPr lang="en-US" sz="1900" dirty="0"/>
          </a:p>
        </p:txBody>
      </p:sp>
      <p:sp>
        <p:nvSpPr>
          <p:cNvPr id="3" name="Title 2"/>
          <p:cNvSpPr>
            <a:spLocks noGrp="1"/>
          </p:cNvSpPr>
          <p:nvPr>
            <p:ph type="title"/>
          </p:nvPr>
        </p:nvSpPr>
        <p:spPr/>
        <p:txBody>
          <a:bodyPr/>
          <a:lstStyle/>
          <a:p>
            <a:pPr fontAlgn="auto">
              <a:spcAft>
                <a:spcPts val="0"/>
              </a:spcAft>
              <a:defRPr/>
            </a:pPr>
            <a:r>
              <a:rPr lang="en-US" dirty="0" smtClean="0"/>
              <a:t>Personal </a:t>
            </a:r>
            <a:r>
              <a:rPr lang="en-US" i="1" dirty="0" smtClean="0"/>
              <a:t>Affects  </a:t>
            </a:r>
            <a:r>
              <a:rPr lang="en-US" dirty="0" smtClean="0"/>
              <a:t>Cont…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6934200" cy="4995862"/>
          </a:xfrm>
        </p:spPr>
        <p:txBody>
          <a:bodyPr>
            <a:normAutofit fontScale="92500"/>
          </a:bodyPr>
          <a:lstStyle/>
          <a:p>
            <a:pPr marL="365760" indent="-256032" fontAlgn="auto">
              <a:spcAft>
                <a:spcPts val="0"/>
              </a:spcAft>
              <a:buFont typeface="Wingdings 3"/>
              <a:buChar char=""/>
              <a:defRPr/>
            </a:pPr>
            <a:r>
              <a:rPr lang="en-US" i="1" dirty="0" smtClean="0"/>
              <a:t>1 out of every 4 teenage girls becomes infected with STD’s</a:t>
            </a:r>
            <a:r>
              <a:rPr lang="en-US" dirty="0" smtClean="0"/>
              <a:t> due to unprotected sex creating risk for her and the baby.  This also creates health issues, stress and </a:t>
            </a:r>
            <a:r>
              <a:rPr lang="en-US" i="1" dirty="0" smtClean="0"/>
              <a:t>personal stigma</a:t>
            </a:r>
            <a:r>
              <a:rPr lang="en-US" dirty="0" smtClean="0"/>
              <a:t> that will follow them.</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In the next 24 hours </a:t>
            </a:r>
          </a:p>
          <a:p>
            <a:pPr marL="621792" lvl="1" fontAlgn="auto">
              <a:spcBef>
                <a:spcPts val="324"/>
              </a:spcBef>
              <a:spcAft>
                <a:spcPts val="0"/>
              </a:spcAft>
              <a:buFont typeface="Verdana"/>
              <a:buChar char="◦"/>
              <a:defRPr/>
            </a:pPr>
            <a:r>
              <a:rPr lang="en-US" dirty="0" smtClean="0"/>
              <a:t>2,795 teenage girls will become pregnant</a:t>
            </a:r>
          </a:p>
          <a:p>
            <a:pPr marL="621792" lvl="1" fontAlgn="auto">
              <a:spcBef>
                <a:spcPts val="324"/>
              </a:spcBef>
              <a:spcAft>
                <a:spcPts val="0"/>
              </a:spcAft>
              <a:buFont typeface="Verdana"/>
              <a:buChar char="◦"/>
              <a:defRPr/>
            </a:pPr>
            <a:r>
              <a:rPr lang="en-US" dirty="0" smtClean="0"/>
              <a:t>3,506 teens will run away</a:t>
            </a:r>
          </a:p>
          <a:p>
            <a:pPr marL="621792" lvl="1" fontAlgn="auto">
              <a:spcBef>
                <a:spcPts val="324"/>
              </a:spcBef>
              <a:spcAft>
                <a:spcPts val="0"/>
              </a:spcAft>
              <a:buFont typeface="Verdana"/>
              <a:buChar char="◦"/>
              <a:defRPr/>
            </a:pPr>
            <a:r>
              <a:rPr lang="en-US" dirty="0" smtClean="0"/>
              <a:t>15,006 teens will use drugs for the first time </a:t>
            </a:r>
          </a:p>
          <a:p>
            <a:pPr marL="621792" lvl="1" fontAlgn="auto">
              <a:spcBef>
                <a:spcPts val="324"/>
              </a:spcBef>
              <a:spcAft>
                <a:spcPts val="0"/>
              </a:spcAft>
              <a:buFont typeface="Verdana"/>
              <a:buChar char="◦"/>
              <a:defRPr/>
            </a:pPr>
            <a:endParaRPr lang="en-US" dirty="0" smtClean="0"/>
          </a:p>
          <a:p>
            <a:pPr marL="621792" lvl="1" algn="r" fontAlgn="auto">
              <a:spcBef>
                <a:spcPts val="324"/>
              </a:spcBef>
              <a:spcAft>
                <a:spcPts val="0"/>
              </a:spcAft>
              <a:buFont typeface="Verdana"/>
              <a:buNone/>
              <a:defRPr/>
            </a:pPr>
            <a:r>
              <a:rPr lang="en-US" sz="1800" dirty="0" smtClean="0"/>
              <a:t>(NCPTP,2006)</a:t>
            </a: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Personal </a:t>
            </a:r>
            <a:r>
              <a:rPr lang="en-US" i="1" dirty="0" smtClean="0"/>
              <a:t>Affects  </a:t>
            </a:r>
            <a:r>
              <a:rPr lang="en-US" dirty="0" smtClean="0"/>
              <a:t>Cont…</a:t>
            </a:r>
            <a:endParaRPr lang="en-US" dirty="0"/>
          </a:p>
        </p:txBody>
      </p:sp>
      <p:pic>
        <p:nvPicPr>
          <p:cNvPr id="11266" name="Picture 2" descr="C:\Documents and Settings\Pamela\Local Settings\Temporary Internet Files\Content.IE5\5V3W9R65\MPj04425860000[1].jpg"/>
          <p:cNvPicPr>
            <a:picLocks noChangeAspect="1" noChangeArrowheads="1"/>
          </p:cNvPicPr>
          <p:nvPr/>
        </p:nvPicPr>
        <p:blipFill>
          <a:blip r:embed="rId2" cstate="print">
            <a:duotone>
              <a:prstClr val="black"/>
              <a:schemeClr val="accent1">
                <a:tint val="45000"/>
                <a:satMod val="400000"/>
              </a:schemeClr>
            </a:duotone>
            <a:lum bright="10000"/>
          </a:blip>
          <a:srcRect/>
          <a:stretch>
            <a:fillRect/>
          </a:stretch>
        </p:blipFill>
        <p:spPr bwMode="auto">
          <a:xfrm>
            <a:off x="6886180" y="2438400"/>
            <a:ext cx="1953020" cy="29260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456</TotalTime>
  <Words>1451</Words>
  <Application>Microsoft Office PowerPoint</Application>
  <PresentationFormat>On-screen Show (4:3)</PresentationFormat>
  <Paragraphs>154</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Lucida Sans Unicode</vt:lpstr>
      <vt:lpstr>Arial</vt:lpstr>
      <vt:lpstr>Wingdings 3</vt:lpstr>
      <vt:lpstr>Verdana</vt:lpstr>
      <vt:lpstr>Wingdings 2</vt:lpstr>
      <vt:lpstr>Calibri</vt:lpstr>
      <vt:lpstr>Concourse</vt:lpstr>
      <vt:lpstr>TEEN PREGNANCY</vt:lpstr>
      <vt:lpstr>Did you know?</vt:lpstr>
      <vt:lpstr>A little background information…</vt:lpstr>
      <vt:lpstr>Currently…</vt:lpstr>
      <vt:lpstr>Teen Birth Rate</vt:lpstr>
      <vt:lpstr>Personal Affects of Teen Pregnancy </vt:lpstr>
      <vt:lpstr>Personal Affects  Cont…</vt:lpstr>
      <vt:lpstr>Personal Affects  Cont…</vt:lpstr>
      <vt:lpstr>Personal Affects  Cont…</vt:lpstr>
      <vt:lpstr>Personal Affects  Cont…</vt:lpstr>
      <vt:lpstr>Impact on the FAMILY</vt:lpstr>
      <vt:lpstr>Impact on your FUTURE</vt:lpstr>
      <vt:lpstr>Cost of having  VS    Cost of birth   a baby    control</vt:lpstr>
      <vt:lpstr>Cost of having  VS    Cost of birth   a baby    control</vt:lpstr>
      <vt:lpstr>Cost of having  VS    Cost of birth   a baby    control</vt:lpstr>
      <vt:lpstr>“Safe Sex”</vt:lpstr>
      <vt:lpstr>Types of Contraception</vt:lpstr>
      <vt:lpstr>Hormonal methods </vt:lpstr>
      <vt:lpstr>Barrier Methods</vt:lpstr>
      <vt:lpstr>Fertility     Rhythm   Awareness   Method</vt:lpstr>
      <vt:lpstr>Reasons to use SAFER sex practices:</vt:lpstr>
      <vt:lpstr>Abstinence is the only form of birth control that is 100% effective in preventing pregnancy!!</vt:lpstr>
      <vt:lpstr>References</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 PREGNANCY</dc:title>
  <dc:creator>Valued Acer Customer</dc:creator>
  <cp:lastModifiedBy>hjhawkins</cp:lastModifiedBy>
  <cp:revision>47</cp:revision>
  <dcterms:created xsi:type="dcterms:W3CDTF">2010-03-27T19:53:19Z</dcterms:created>
  <dcterms:modified xsi:type="dcterms:W3CDTF">2010-04-09T18:55:42Z</dcterms:modified>
</cp:coreProperties>
</file>