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22"/>
  </p:notesMasterIdLst>
  <p:sldIdLst>
    <p:sldId id="256" r:id="rId2"/>
    <p:sldId id="273" r:id="rId3"/>
    <p:sldId id="257" r:id="rId4"/>
    <p:sldId id="270" r:id="rId5"/>
    <p:sldId id="271" r:id="rId6"/>
    <p:sldId id="259" r:id="rId7"/>
    <p:sldId id="260" r:id="rId8"/>
    <p:sldId id="274" r:id="rId9"/>
    <p:sldId id="275" r:id="rId10"/>
    <p:sldId id="261" r:id="rId11"/>
    <p:sldId id="262" r:id="rId12"/>
    <p:sldId id="268" r:id="rId13"/>
    <p:sldId id="269" r:id="rId14"/>
    <p:sldId id="263" r:id="rId15"/>
    <p:sldId id="264" r:id="rId16"/>
    <p:sldId id="265" r:id="rId17"/>
    <p:sldId id="266" r:id="rId18"/>
    <p:sldId id="267" r:id="rId19"/>
    <p:sldId id="277" r:id="rId20"/>
    <p:sldId id="272"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43" autoAdjust="0"/>
    <p:restoredTop sz="61484" autoAdjust="0"/>
  </p:normalViewPr>
  <p:slideViewPr>
    <p:cSldViewPr>
      <p:cViewPr>
        <p:scale>
          <a:sx n="52" d="100"/>
          <a:sy n="52" d="100"/>
        </p:scale>
        <p:origin x="-2748" y="-4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extLst>
      <p:ext uri="{BB962C8B-B14F-4D97-AF65-F5344CB8AC3E}">
        <p14:creationId xmlns="" xmlns:p14="http://schemas.microsoft.com/office/powerpoint/2010/main" val="405517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According to Eggenberger et al. “The purpose of this study was to figure out how students expressed a caring manner in a simulator experience, and how they recognize patients as being caring” (</a:t>
            </a:r>
            <a:r>
              <a:rPr lang="en-US" baseline="0" dirty="0" smtClean="0"/>
              <a:t>Eggenberger et al., 2010, p. 24</a:t>
            </a:r>
            <a:r>
              <a:rPr lang="en-US" sz="1200" dirty="0" smtClean="0"/>
              <a:t>)</a:t>
            </a:r>
          </a:p>
          <a:p>
            <a:endParaRPr lang="en-US" sz="1200" dirty="0" smtClean="0"/>
          </a:p>
          <a:p>
            <a:r>
              <a:rPr lang="en-US" sz="1200" dirty="0" smtClean="0"/>
              <a:t>The researchers analyzed their data by identifying significant responses that described how the students responded to the emergent situations. According to this study, “The thematic categories that emerged from the data included knowing persons through descriptions from significant others, utilizing ways of knowing in nursing, and identifying nursing calls and responses” (</a:t>
            </a:r>
            <a:r>
              <a:rPr lang="en-US" baseline="0" dirty="0" smtClean="0"/>
              <a:t>Eggenberger et al., 2010, </a:t>
            </a:r>
            <a:r>
              <a:rPr lang="en-US" sz="1200" dirty="0" smtClean="0"/>
              <a:t>p. 26).</a:t>
            </a:r>
            <a:r>
              <a:rPr lang="en-US" sz="1200" baseline="0" dirty="0" smtClean="0"/>
              <a:t> </a:t>
            </a:r>
            <a:r>
              <a:rPr lang="en-US" sz="1200" dirty="0" smtClean="0"/>
              <a:t>It 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found that by identifying nursing call and responses students were better able to care for the patient and provide the respect they deserved (</a:t>
            </a:r>
            <a:r>
              <a:rPr lang="en-US" baseline="0" dirty="0" smtClean="0"/>
              <a:t>Eggenberger et al., 2010, </a:t>
            </a:r>
            <a:r>
              <a:rPr lang="en-US" sz="1200" dirty="0" smtClean="0"/>
              <a:t>p. 26-27).</a:t>
            </a:r>
          </a:p>
          <a:p>
            <a:endParaRPr lang="en-US" sz="1200" dirty="0" smtClean="0"/>
          </a:p>
          <a:p>
            <a:r>
              <a:rPr lang="en-US" sz="1200" dirty="0" smtClean="0"/>
              <a:t>The finding from these categories were; In each category the students performed caring nursing and proved that simulation can be effective to study compassion in student nurses. They were indeed able to answer their research question.</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According to Windle et al. the question being explored by this research was; “Does a difference exist in pain when </a:t>
            </a:r>
            <a:r>
              <a:rPr lang="en-US" sz="1200" dirty="0" err="1" smtClean="0"/>
              <a:t>transdermal</a:t>
            </a:r>
            <a:r>
              <a:rPr lang="en-US" sz="1200" dirty="0" smtClean="0"/>
              <a:t> anesthesia was used?” (Windle</a:t>
            </a:r>
            <a:r>
              <a:rPr lang="en-US" sz="1200" baseline="0" dirty="0" smtClean="0"/>
              <a:t> et al., 2006, </a:t>
            </a:r>
            <a:r>
              <a:rPr lang="en-US" sz="1200" dirty="0" smtClean="0"/>
              <a:t>p.251). This question was conclusively answered upon the completion of this study.  This study looked at the pain level result when using BNS and lidocaine intradermal injections and injections using no anesthetic. The overall results showed that patients who received no anesthetic before IV </a:t>
            </a:r>
            <a:r>
              <a:rPr lang="en-US" sz="1200" dirty="0" err="1" smtClean="0"/>
              <a:t>cannulation</a:t>
            </a:r>
            <a:r>
              <a:rPr lang="en-US" sz="1200" dirty="0" smtClean="0"/>
              <a:t> reported experiencing pain compared to those patients receiving the intradermal injections with lidocaine or BNS in them. (Windle</a:t>
            </a:r>
            <a:r>
              <a:rPr lang="en-US" sz="1200" baseline="0" dirty="0" smtClean="0"/>
              <a:t> et al., 2006)</a:t>
            </a:r>
            <a:endParaRPr lang="en-US" sz="1200" dirty="0" smtClean="0"/>
          </a:p>
          <a:p>
            <a:endParaRPr lang="en-US" sz="1200"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Eggenberger et al. (2010)</a:t>
            </a:r>
            <a:r>
              <a:rPr lang="en-US" sz="1200" baseline="0" dirty="0" smtClean="0"/>
              <a:t> study</a:t>
            </a:r>
            <a:r>
              <a:rPr lang="en-US" sz="1200" dirty="0" smtClean="0"/>
              <a:t> concludes</a:t>
            </a:r>
            <a:r>
              <a:rPr lang="en-US" sz="1200" baseline="0" dirty="0" smtClean="0"/>
              <a:t> </a:t>
            </a:r>
            <a:r>
              <a:rPr lang="en-US" sz="1200" dirty="0" smtClean="0"/>
              <a:t>that the simulation experiences are necessary to teach caring behaviors to students coming into the nursing field. It proved that it is possible to evaluate caring behaviors in emergent situations in the simulation setting. It also proved that it</a:t>
            </a:r>
            <a:r>
              <a:rPr lang="en-US" sz="1200" baseline="0" dirty="0" smtClean="0"/>
              <a:t> is an</a:t>
            </a:r>
            <a:r>
              <a:rPr lang="en-US" sz="1200" dirty="0" smtClean="0"/>
              <a:t> effective way to ensure that students are better prepared to be practicing in the actual health care setting</a:t>
            </a:r>
            <a:r>
              <a:rPr lang="en-US" sz="1200" baseline="0" dirty="0" smtClean="0"/>
              <a:t> </a:t>
            </a:r>
            <a:r>
              <a:rPr lang="en-US" sz="1200" dirty="0" smtClean="0"/>
              <a:t>(</a:t>
            </a:r>
            <a:r>
              <a:rPr lang="en-US" baseline="0" dirty="0" smtClean="0"/>
              <a:t>Eggenberger et al., 2010, </a:t>
            </a:r>
            <a:r>
              <a:rPr lang="en-US" sz="1200" dirty="0" smtClean="0"/>
              <a:t>p.28).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Windle et al. (2006) study the authors concluded that it would be beneficial to change the way that Iv’s are inserted. It was found that using intradermal medication, such as BNS, greatly decreases the pain that the patients experience. It was also found to be very cost-effective. According to their conclusion, a change in the way that Iv insertion is approached is a must to improve patient satisfaction </a:t>
            </a:r>
            <a:r>
              <a:rPr lang="en-US" sz="1200" dirty="0" smtClean="0">
                <a:solidFill>
                  <a:schemeClr val="accent1">
                    <a:lumMod val="50000"/>
                  </a:schemeClr>
                </a:solidFill>
              </a:rPr>
              <a:t>(Windle</a:t>
            </a:r>
            <a:r>
              <a:rPr lang="en-US" sz="1200" baseline="0" dirty="0" smtClean="0">
                <a:solidFill>
                  <a:schemeClr val="accent1">
                    <a:lumMod val="50000"/>
                  </a:schemeClr>
                </a:solidFill>
              </a:rPr>
              <a:t> et al.</a:t>
            </a:r>
            <a:r>
              <a:rPr lang="en-US" sz="1200" dirty="0" smtClean="0">
                <a:solidFill>
                  <a:schemeClr val="accent1">
                    <a:lumMod val="50000"/>
                  </a:schemeClr>
                </a:solidFill>
              </a:rPr>
              <a:t>, 2006, p. 258)</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rigor to strive for excellence in research involves discipline, adherence to detail and strict accuracy (Burns &amp; Grove, 2009, p. 45). Eggenberger &amp; Keller used a lot of secondary sources to balance the understanding of valuing caring behaviors within simulating emergent nursing situations.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One of them was Todd</a:t>
            </a:r>
            <a:r>
              <a:rPr lang="en-US" sz="1200" kern="1200" baseline="0" dirty="0" smtClean="0">
                <a:solidFill>
                  <a:schemeClr val="tx1"/>
                </a:solidFill>
                <a:latin typeface="+mn-lt"/>
                <a:ea typeface="+mn-ea"/>
                <a:cs typeface="+mn-cs"/>
              </a:rPr>
              <a:t> et al. </a:t>
            </a:r>
            <a:r>
              <a:rPr lang="en-US" sz="1200" kern="1200" dirty="0" smtClean="0">
                <a:solidFill>
                  <a:schemeClr val="tx1"/>
                </a:solidFill>
                <a:latin typeface="+mn-lt"/>
                <a:ea typeface="+mn-ea"/>
                <a:cs typeface="+mn-cs"/>
              </a:rPr>
              <a:t>(2008) who explained that studies done to address simulation are very few, and during the studies there were no evidence to show that the study was specifically directed at evaluation of care during simulated experiences with nursing students. The article was relevant because it allows discussion for change and improvement in patient care and outcome.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Todd</a:t>
            </a:r>
            <a:r>
              <a:rPr lang="en-US" sz="1200" kern="1200" baseline="0" dirty="0" smtClean="0">
                <a:solidFill>
                  <a:schemeClr val="tx1"/>
                </a:solidFill>
                <a:latin typeface="+mn-lt"/>
                <a:ea typeface="+mn-ea"/>
                <a:cs typeface="+mn-cs"/>
              </a:rPr>
              <a:t> et al. </a:t>
            </a:r>
            <a:r>
              <a:rPr lang="en-US" sz="1200" kern="1200" dirty="0" smtClean="0">
                <a:solidFill>
                  <a:schemeClr val="tx1"/>
                </a:solidFill>
                <a:latin typeface="+mn-lt"/>
                <a:ea typeface="+mn-ea"/>
                <a:cs typeface="+mn-cs"/>
              </a:rPr>
              <a:t>(2008) also discussed how technology provides realistic experiences and environment for future nursing</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students. The article was relevant because it allows discussion for change and improvement in patient care and outcome. The critique about this new technology were the lack of proper interaction with a real person. Human interaction is very important in the nursing profession, reading cues,</a:t>
            </a:r>
            <a:r>
              <a:rPr lang="en-US" sz="1200" kern="1200" baseline="0" dirty="0" smtClean="0">
                <a:solidFill>
                  <a:schemeClr val="tx1"/>
                </a:solidFill>
                <a:latin typeface="+mn-lt"/>
                <a:ea typeface="+mn-ea"/>
                <a:cs typeface="+mn-cs"/>
              </a:rPr>
              <a:t> body language and showing empathy are areas that can never be ignored.</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article by </a:t>
            </a:r>
            <a:r>
              <a:rPr lang="en-US" sz="1200" dirty="0" smtClean="0"/>
              <a:t>Eggenberger, Keller, and Locsin (2010),</a:t>
            </a:r>
            <a:r>
              <a:rPr lang="en-US" sz="1200" baseline="0" dirty="0" smtClean="0"/>
              <a:t> </a:t>
            </a:r>
            <a:r>
              <a:rPr lang="en-US" sz="1200" kern="1200" dirty="0" smtClean="0">
                <a:solidFill>
                  <a:schemeClr val="tx1"/>
                </a:solidFill>
                <a:latin typeface="+mn-lt"/>
                <a:ea typeface="+mn-ea"/>
                <a:cs typeface="+mn-cs"/>
              </a:rPr>
              <a:t>discusses how simulation technology is critical, important and necessary for today’s nursing education.  As we know today the nursing profession has been profoundly affected by rapid changes in the world, and technology has become an essential part of human life and nursing care. The framework for creating a simulated environment is described by as briefing, encountering, and debriefing.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study shows</a:t>
            </a:r>
            <a:r>
              <a:rPr lang="en-US" sz="1200" kern="1200" baseline="0" dirty="0" smtClean="0">
                <a:solidFill>
                  <a:schemeClr val="tx1"/>
                </a:solidFill>
                <a:latin typeface="+mn-lt"/>
                <a:ea typeface="+mn-ea"/>
                <a:cs typeface="+mn-cs"/>
              </a:rPr>
              <a:t> the relevance</a:t>
            </a:r>
            <a:r>
              <a:rPr lang="en-US" sz="1200" kern="1200" dirty="0" smtClean="0">
                <a:solidFill>
                  <a:schemeClr val="tx1"/>
                </a:solidFill>
                <a:latin typeface="+mn-lt"/>
                <a:ea typeface="+mn-ea"/>
                <a:cs typeface="+mn-cs"/>
              </a:rPr>
              <a:t> and advantages of this innovative approach by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helping future nurses be technology savvy, contribute to patient safety and improve proficiency during clinical practice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baseline="0" dirty="0" smtClean="0"/>
              <a:t>Eggenberger et al., 2010, p. 24)</a:t>
            </a:r>
            <a:r>
              <a:rPr lang="en-US" sz="1200" kern="1200" dirty="0" smtClean="0">
                <a:solidFill>
                  <a:schemeClr val="tx1"/>
                </a:solidFill>
                <a:latin typeface="+mn-lt"/>
                <a:ea typeface="+mn-ea"/>
                <a:cs typeface="+mn-cs"/>
              </a:rPr>
              <a:t>. Nurses have to be ready to become lifelong learners, they must be taught to expect change and be prepared to adapt or retool their skills quickly to respond to healthcare demand (Chitty &amp; Black, 2007, p. 210).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r>
              <a:rPr lang="en-US" sz="1200" kern="1200" dirty="0" smtClean="0">
                <a:solidFill>
                  <a:schemeClr val="tx1"/>
                </a:solidFill>
                <a:latin typeface="+mn-lt"/>
                <a:ea typeface="+mn-ea"/>
                <a:cs typeface="+mn-cs"/>
              </a:rPr>
              <a:t>did a double blind study on 0.9% bacteriostatic sodium chloride with 1% lidocaine HCL on 40 adult patients who had two large-bore IV catheters placed with lidocaine and BNS. Pain was rated after the insertion and the findings showed no significant difference in perceived pain in lidocaine and BNS. The important part of his article was comparing which method will be suitable and less painful for the patient.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 found the article outdated and very irrelevant to the study because it didn’t solve or give any common solution to the problem. The study doesn’t address the sex of the participants, which is important because the male and female body metabolize drug differently.  Sometimes the author’s knowledge of the study could alter the research outcomes. This threatens the validity and accuracy of the study results (Burns &amp; Grove, 2009, p. 35).</a:t>
            </a:r>
            <a:r>
              <a:rPr lang="en-US" sz="1200" kern="1200" baseline="0" dirty="0" smtClean="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Eggenberger et al. when they state, “Students were asked whether or not they would be interested to participate in a study focused on evaluating caring behaviors using simulation technology. The study process was explained and the students were asked to voluntarily participate” (Eggenberger et al., 2010, p. 25). Windle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(Windle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Eggenberger et al. stated, “It was made clear that participation was not a criterion for obtaining a grade, nor would non-participation influence their course grade” (Eggenberger et al., 2010 p. 25). According to Windle et al., “All the participants were assured that they would be given the same standard of care whether they participated in the study or not” (Windle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Eggenberger,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smtClean="0"/>
              <a:t>Eggenberger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dirty="0" smtClean="0"/>
              <a:t>Eggenberger et al., 2010, p. 24</a:t>
            </a:r>
            <a:r>
              <a:rPr lang="en-US" baseline="0" dirty="0" smtClean="0"/>
              <a:t>).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Windle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Windle et al., “Patients were asked to quantify their pain/discomfort level after the intradermal injection and IV insertion using a modified visual analog scale. Significant findings (P=&lt; .05) indicated that BNS was less painful on injection, and both BNS and lidocaine were effective as local anesthetics for IV insertion” (Windle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Research is at the cornerstone of the preservation and advancement of the nursing profession. In order to ensure the validity of nursing studies it is important properly analyze and critique research articles.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Through this analysis and critique the Eggenberger et al. (2010) demonstrates the power of qualitative research in the nursing practice, and proves the importance of a sufficient sample size in future studies.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t>Windle</a:t>
            </a:r>
            <a:r>
              <a:rPr lang="en-US" baseline="0" dirty="0" smtClean="0"/>
              <a:t> et al. (2006) is a classic example of qualitative research methodology and has a clear and direct impact on nursing care.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It is also crucial to identify the purpose of the research being preformed, the validity of the researcher’s secondary sources, and if the proper ethical channels were utilized in order to gauge the quality of the study.</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ability to properly analyze and critique research articles is an important tool in understanding the research process and the ability to identify quality </a:t>
            </a:r>
            <a:r>
              <a:rPr lang="en-US" baseline="0" smtClean="0"/>
              <a:t>research efforts. </a:t>
            </a:r>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research question being addressed in the </a:t>
            </a:r>
            <a:r>
              <a:rPr lang="en-US" dirty="0" smtClean="0"/>
              <a:t>article by Eggenberger</a:t>
            </a:r>
            <a:r>
              <a:rPr lang="en-US" baseline="0" dirty="0" smtClean="0"/>
              <a:t> et al. (2010) </a:t>
            </a:r>
            <a:r>
              <a:rPr lang="en-US" sz="1200" kern="1200" dirty="0" smtClean="0">
                <a:solidFill>
                  <a:schemeClr val="tx1"/>
                </a:solidFill>
                <a:latin typeface="+mn-lt"/>
                <a:ea typeface="+mn-ea"/>
                <a:cs typeface="+mn-cs"/>
              </a:rPr>
              <a:t>was how do nursing students demonstrate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caring? </a:t>
            </a:r>
            <a:r>
              <a:rPr lang="en-US" sz="1200" kern="1200" baseline="0" dirty="0" smtClean="0">
                <a:solidFill>
                  <a:schemeClr val="tx1"/>
                </a:solidFill>
                <a:latin typeface="+mn-lt"/>
                <a:ea typeface="+mn-ea"/>
                <a:cs typeface="+mn-cs"/>
              </a:rPr>
              <a:t> According to Eggenberger et al., </a:t>
            </a:r>
            <a:r>
              <a:rPr lang="en-US" sz="1200" kern="1200" dirty="0" smtClean="0">
                <a:solidFill>
                  <a:schemeClr val="tx1"/>
                </a:solidFill>
                <a:latin typeface="+mn-lt"/>
                <a:ea typeface="+mn-ea"/>
                <a:cs typeface="+mn-cs"/>
              </a:rPr>
              <a:t>“This study was conducted to explore how students come to know persons as caring, and, how caring are expressed using a high-fidelity human simulator in emergent nursing situations” (</a:t>
            </a:r>
            <a:r>
              <a:rPr lang="en-US" baseline="0" dirty="0" smtClean="0"/>
              <a:t>Eggenberger et al., 2010, p. 24).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study done by </a:t>
            </a:r>
            <a:r>
              <a:rPr lang="en-US" dirty="0" smtClean="0"/>
              <a:t>Eggenberger</a:t>
            </a:r>
            <a:r>
              <a:rPr lang="en-US" baseline="0" dirty="0" smtClean="0"/>
              <a:t> et al. (2010) </a:t>
            </a:r>
            <a:r>
              <a:rPr lang="en-US" sz="1200" kern="1200" dirty="0" smtClean="0">
                <a:solidFill>
                  <a:schemeClr val="tx1"/>
                </a:solidFill>
                <a:latin typeface="+mn-lt"/>
                <a:ea typeface="+mn-ea"/>
                <a:cs typeface="+mn-cs"/>
              </a:rPr>
              <a:t>was done so nurse educators take the information that was collected by the study and be able to change their ways on how to help future students learn to care for their patients.  Eggenberger et al. state, “</a:t>
            </a:r>
            <a:r>
              <a:rPr lang="en-US" sz="1200" kern="1200" baseline="0" dirty="0" smtClean="0">
                <a:solidFill>
                  <a:schemeClr val="tx1"/>
                </a:solidFill>
                <a:latin typeface="+mn-lt"/>
                <a:ea typeface="+mn-ea"/>
                <a:cs typeface="+mn-cs"/>
              </a:rPr>
              <a:t>Learning from reflecting on the simulated experience reinforces the use of technologies as critical to the teaching and learning of caring nursing” (</a:t>
            </a:r>
            <a:r>
              <a:rPr lang="en-US" baseline="0" dirty="0" smtClean="0"/>
              <a:t>Eggenberger et al., 2010, p. 23).</a:t>
            </a:r>
            <a:endParaRPr lang="en-US" dirty="0" smtClean="0"/>
          </a:p>
          <a:p>
            <a:pPr lvl="0"/>
            <a:endParaRPr lang="en-US" sz="1200" kern="1200" dirty="0" smtClean="0">
              <a:solidFill>
                <a:schemeClr val="tx1"/>
              </a:solidFill>
              <a:latin typeface="+mn-lt"/>
              <a:ea typeface="+mn-ea"/>
              <a:cs typeface="+mn-cs"/>
            </a:endParaRPr>
          </a:p>
          <a:p>
            <a:pPr lvl="0" rtl="0"/>
            <a:r>
              <a:rPr lang="en-US" sz="1200" kern="1200" dirty="0" smtClean="0">
                <a:solidFill>
                  <a:schemeClr val="tx1"/>
                </a:solidFill>
                <a:latin typeface="+mn-lt"/>
                <a:ea typeface="+mn-ea"/>
                <a:cs typeface="+mn-cs"/>
              </a:rPr>
              <a:t>Quality care and comfort is one of the most important interventions nurses can give. The study</a:t>
            </a:r>
            <a:r>
              <a:rPr lang="en-US" sz="1200" kern="1200" baseline="0" dirty="0" smtClean="0">
                <a:solidFill>
                  <a:schemeClr val="tx1"/>
                </a:solidFill>
                <a:latin typeface="+mn-lt"/>
                <a:ea typeface="+mn-ea"/>
                <a:cs typeface="+mn-cs"/>
              </a:rPr>
              <a:t> being addressed in the article by Windle et al. (2006), </a:t>
            </a:r>
            <a:r>
              <a:rPr lang="en-US" sz="1200" kern="1200" dirty="0" smtClean="0">
                <a:solidFill>
                  <a:schemeClr val="tx1"/>
                </a:solidFill>
                <a:latin typeface="+mn-lt"/>
                <a:ea typeface="+mn-ea"/>
                <a:cs typeface="+mn-cs"/>
              </a:rPr>
              <a:t>was done to determine if the patients experienced a different level of pain with intradermal injection with venipunture with different types of anesthesia, such as lidocaine and BSN, or none at all.  Just like Eggenberger and Keller’s experiment, this experiment provides</a:t>
            </a:r>
            <a:r>
              <a:rPr lang="en-US" sz="1200" kern="1200" baseline="0" dirty="0" smtClean="0">
                <a:solidFill>
                  <a:schemeClr val="tx1"/>
                </a:solidFill>
                <a:latin typeface="+mn-lt"/>
                <a:ea typeface="+mn-ea"/>
                <a:cs typeface="+mn-cs"/>
              </a:rPr>
              <a:t> reference for future nurses. According to Windle et al.,</a:t>
            </a:r>
            <a:r>
              <a:rPr lang="en-US" sz="1200" kern="1200" dirty="0" smtClean="0">
                <a:solidFill>
                  <a:schemeClr val="tx1"/>
                </a:solidFill>
                <a:latin typeface="+mn-lt"/>
                <a:ea typeface="+mn-ea"/>
                <a:cs typeface="+mn-cs"/>
              </a:rPr>
              <a:t>  “This study helped </a:t>
            </a:r>
            <a:r>
              <a:rPr lang="en-US" sz="1200" kern="1200" dirty="0" err="1" smtClean="0">
                <a:solidFill>
                  <a:schemeClr val="tx1"/>
                </a:solidFill>
                <a:latin typeface="+mn-lt"/>
                <a:ea typeface="+mn-ea"/>
                <a:cs typeface="+mn-cs"/>
              </a:rPr>
              <a:t>perianesthesia</a:t>
            </a:r>
            <a:r>
              <a:rPr lang="en-US" sz="1200" kern="1200" dirty="0" smtClean="0">
                <a:solidFill>
                  <a:schemeClr val="tx1"/>
                </a:solidFill>
                <a:latin typeface="+mn-lt"/>
                <a:ea typeface="+mn-ea"/>
                <a:cs typeface="+mn-cs"/>
              </a:rPr>
              <a:t> nurses and patients determine which method of IV insertion is more effective and reasonably acceptable to ensure patient comfort, satisfaction, and positive outcomes” (Windle et al.,</a:t>
            </a:r>
            <a:r>
              <a:rPr lang="en-US" sz="1200" kern="1200" baseline="0" dirty="0" smtClean="0">
                <a:solidFill>
                  <a:schemeClr val="tx1"/>
                </a:solidFill>
                <a:latin typeface="+mn-lt"/>
                <a:ea typeface="+mn-ea"/>
                <a:cs typeface="+mn-cs"/>
              </a:rPr>
              <a:t> 2006, p.251</a:t>
            </a:r>
            <a:r>
              <a:rPr lang="en-US" sz="1200" kern="1200" dirty="0" smtClean="0">
                <a:solidFill>
                  <a:schemeClr val="tx1"/>
                </a:solidFill>
                <a:latin typeface="+mn-lt"/>
                <a:ea typeface="+mn-ea"/>
                <a:cs typeface="+mn-cs"/>
              </a:rPr>
              <a:t>).</a:t>
            </a:r>
          </a:p>
          <a:p>
            <a:endParaRPr lang="en-US"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Burns and Grove, “Independent variable (intervention, treatment, or experimental variable) is manipulated or varied by the researcher to cause an effect on the dependent variable” </a:t>
            </a:r>
            <a:r>
              <a:rPr lang="en-US" baseline="0" dirty="0" smtClean="0"/>
              <a:t>(Burns and Grove,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dependent variable (response to outcome variable) is measured to examine the effect created by the independent variable” (Burns and Grove,</a:t>
            </a:r>
            <a:r>
              <a:rPr lang="en-US" sz="1200" kern="1200" baseline="0" dirty="0" smtClean="0">
                <a:solidFill>
                  <a:schemeClr val="tx1"/>
                </a:solidFill>
                <a:latin typeface="+mn-lt"/>
                <a:ea typeface="+mn-ea"/>
                <a:cs typeface="+mn-cs"/>
              </a:rPr>
              <a:t> 2009, p. 171). </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Windle et al. (2006) experiment, the independent variable was the different types of anesthesia, lidocaine and BSN, or no anesthesia at all.</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dependent variable was the patients level of comfort and pain. </a:t>
            </a:r>
            <a:r>
              <a:rPr lang="en-US" sz="1200" kern="1200" dirty="0" smtClean="0">
                <a:solidFill>
                  <a:schemeClr val="tx1"/>
                </a:solidFill>
                <a:effectLst/>
                <a:latin typeface="+mn-lt"/>
                <a:ea typeface="+mn-ea"/>
                <a:cs typeface="+mn-cs"/>
              </a:rPr>
              <a:t>(Windle et al., 2006)</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According to Burns and Grove,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Researchers identify the elements of the study as concepts” (Burns &amp; Grove, 2009, p. 177).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the Windle et al. (2006) study, there were two main concepts that the researchers were analyzing.</a:t>
            </a:r>
            <a:r>
              <a:rPr lang="en-US" sz="1200" kern="1200" baseline="0" dirty="0" smtClean="0">
                <a:solidFill>
                  <a:schemeClr val="tx1"/>
                </a:solidFill>
                <a:latin typeface="+mn-lt"/>
                <a:ea typeface="+mn-ea"/>
                <a:cs typeface="+mn-cs"/>
              </a:rPr>
              <a:t>  The first one was how the students were shown as caring individuals. </a:t>
            </a:r>
            <a:r>
              <a:rPr lang="en-US" sz="1200" kern="1200" dirty="0" smtClean="0">
                <a:solidFill>
                  <a:schemeClr val="tx1"/>
                </a:solidFill>
                <a:latin typeface="+mn-lt"/>
                <a:ea typeface="+mn-ea"/>
                <a:cs typeface="+mn-cs"/>
              </a:rPr>
              <a:t>This is important because</a:t>
            </a:r>
            <a:r>
              <a:rPr lang="en-US" sz="1200" kern="1200" baseline="0" dirty="0" smtClean="0">
                <a:solidFill>
                  <a:schemeClr val="tx1"/>
                </a:solidFill>
                <a:latin typeface="+mn-lt"/>
                <a:ea typeface="+mn-ea"/>
                <a:cs typeface="+mn-cs"/>
              </a:rPr>
              <a:t> they need to make sure the students are seeing their patients as actual individuals, rather than objects.  </a:t>
            </a:r>
            <a:r>
              <a:rPr lang="en-US" sz="1200" kern="1200" dirty="0" smtClean="0">
                <a:solidFill>
                  <a:schemeClr val="tx1"/>
                </a:solidFill>
                <a:latin typeface="+mn-lt"/>
                <a:ea typeface="+mn-ea"/>
                <a:cs typeface="+mn-cs"/>
              </a:rPr>
              <a:t>The second one was how the</a:t>
            </a:r>
            <a:r>
              <a:rPr lang="en-US" sz="1200" kern="1200" baseline="0" dirty="0" smtClean="0">
                <a:solidFill>
                  <a:schemeClr val="tx1"/>
                </a:solidFill>
                <a:latin typeface="+mn-lt"/>
                <a:ea typeface="+mn-ea"/>
                <a:cs typeface="+mn-cs"/>
              </a:rPr>
              <a:t> students showed their caring behaviors toward their patients.  This goes along with the first one because if the student did not show the concept of being a caring individual, then they would be unable to show caring behaviors toward their patients. (Windle et al., 2006)</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study sample by </a:t>
            </a:r>
            <a:r>
              <a:rPr lang="en-US" sz="1200" dirty="0" smtClean="0"/>
              <a:t>Eggenberger, Keller, and Locsin (2010</a:t>
            </a:r>
            <a:r>
              <a:rPr lang="en-US" sz="1100" dirty="0" smtClean="0"/>
              <a:t>),</a:t>
            </a:r>
            <a:r>
              <a:rPr lang="en-US" sz="1100" baseline="0" dirty="0" smtClean="0"/>
              <a:t> it </a:t>
            </a:r>
            <a:r>
              <a:rPr lang="en-US" dirty="0" smtClean="0"/>
              <a:t>was conducted by eight clinical groups which were composed of four conventional undergraduate allies (n = 36), and four accelerated student undergraduate allies (n = 41) of students who had a bachelor’s degree in another field. </a:t>
            </a:r>
            <a:r>
              <a:rPr lang="en-US" sz="1200" kern="1200" dirty="0" smtClean="0">
                <a:solidFill>
                  <a:schemeClr val="tx1"/>
                </a:solidFill>
                <a:effectLst/>
                <a:latin typeface="+mn-lt"/>
                <a:ea typeface="+mn-ea"/>
                <a:cs typeface="+mn-cs"/>
              </a:rPr>
              <a:t>The sample size was fairly small with 77 participants. </a:t>
            </a:r>
            <a:r>
              <a:rPr lang="en-US" baseline="0" dirty="0" smtClean="0"/>
              <a:t>(Eggenberger et al., 2010)</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study by Eggenberger, Keller and Locsin (2010), study samples were chosen using purposive sampling.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Purposive</a:t>
            </a:r>
            <a:r>
              <a:rPr lang="en-US" sz="1200" kern="1200" baseline="0" dirty="0" smtClean="0">
                <a:solidFill>
                  <a:schemeClr val="tx1"/>
                </a:solidFill>
                <a:effectLst/>
                <a:latin typeface="+mn-lt"/>
                <a:ea typeface="+mn-ea"/>
                <a:cs typeface="+mn-cs"/>
              </a:rPr>
              <a:t> sampling is, “judgmental or selective sampling method that involves conscious selection by the researcher of certain subjects or elements to include in a study” (Burns and Grove, 2009, p. 355).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Even though Burns and Grove state</a:t>
            </a:r>
            <a:r>
              <a:rPr lang="en-US" sz="1200" kern="1200" baseline="0" dirty="0" smtClean="0">
                <a:solidFill>
                  <a:schemeClr val="tx1"/>
                </a:solidFill>
                <a:effectLst/>
                <a:latin typeface="+mn-lt"/>
                <a:ea typeface="+mn-ea"/>
                <a:cs typeface="+mn-cs"/>
              </a:rPr>
              <a:t> that 30 subjects is sufficient enough, in my eyes </a:t>
            </a:r>
            <a:r>
              <a:rPr lang="en-US" sz="1200" kern="1200" dirty="0" smtClean="0">
                <a:solidFill>
                  <a:schemeClr val="tx1"/>
                </a:solidFill>
                <a:effectLst/>
                <a:latin typeface="+mn-lt"/>
                <a:ea typeface="+mn-ea"/>
                <a:cs typeface="+mn-cs"/>
              </a:rPr>
              <a:t>this sample size is too small and does not give sufficient accurate results. With only 77 participants you can not apply it to our large population.  If they were to re-conduct this exact study and the results were the same then it would be believable and considered more accurate.  Even if they re-conducted this study with a larger amount of participants I believe the results would be more beneficial</a:t>
            </a:r>
            <a:r>
              <a:rPr lang="en-US" sz="1200" kern="1200" baseline="0" dirty="0" smtClean="0">
                <a:solidFill>
                  <a:schemeClr val="tx1"/>
                </a:solidFill>
                <a:effectLst/>
                <a:latin typeface="+mn-lt"/>
                <a:ea typeface="+mn-ea"/>
                <a:cs typeface="+mn-cs"/>
              </a:rPr>
              <a:t>. </a:t>
            </a:r>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Eggenberger et al. (2010)</a:t>
            </a:r>
            <a:r>
              <a:rPr lang="en-US" sz="1200" kern="1200" baseline="0" dirty="0" smtClean="0">
                <a:solidFill>
                  <a:schemeClr val="tx1"/>
                </a:solidFill>
                <a:effectLst/>
                <a:latin typeface="+mn-lt"/>
                <a:ea typeface="+mn-ea"/>
                <a:cs typeface="+mn-cs"/>
              </a:rPr>
              <a:t> study, </a:t>
            </a:r>
            <a:r>
              <a:rPr lang="en-US" sz="1200" kern="1200" dirty="0" smtClean="0">
                <a:solidFill>
                  <a:schemeClr val="tx1"/>
                </a:solidFill>
                <a:effectLst/>
                <a:latin typeface="+mn-lt"/>
                <a:ea typeface="+mn-ea"/>
                <a:cs typeface="+mn-cs"/>
              </a:rPr>
              <a:t>students were asked whether or not they wanted to participate in the research study.  They were given numerous details about the study that was being conducted.  They were told that participating would not affect their grade. Students were also given the opportunity to ask questions if clarification was needed.  They were then provided a case study and they were to describe/act upon how they would react in a real life situation.  Upon “Mr. Silver” having chest pain the students had to reenact CPR.  Data was collected by the instructors debriefing the students.  They were asked to reflect on their previous simulation encounter.  Part of the data collection was from the students being put into focus groups which were audio taped and transcribed. (Eggenberger et al., 2010)   </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Data collection</a:t>
            </a:r>
            <a:r>
              <a:rPr lang="en-US" baseline="0" dirty="0" smtClean="0"/>
              <a:t> is, “the precise systematic gathering of information relevant to the research purpose or the specific objective, questions, or hypotheses of a study” (Burns and Grove, 2009, p. 43). </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7</a:t>
            </a:fld>
            <a:endParaRPr lang="en-US"/>
          </a:p>
        </p:txBody>
      </p:sp>
    </p:spTree>
    <p:extLst>
      <p:ext uri="{BB962C8B-B14F-4D97-AF65-F5344CB8AC3E}">
        <p14:creationId xmlns="" xmlns:p14="http://schemas.microsoft.com/office/powerpoint/2010/main" val="25798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the Windle</a:t>
            </a:r>
            <a:r>
              <a:rPr lang="en-US" baseline="0" dirty="0" smtClean="0"/>
              <a:t> et al (2006) study, there were 221 participants that were randomly assigned.  This was a sufficient sample size because to make it a quantitative study, there must be at least 30 subjects. (Burns and Grove, 2010) In my eyes this study sample size is a great number.  With 221 participants the researcher has more of a variety of different outcomes to contrast and compare.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8</a:t>
            </a:fld>
            <a:endParaRPr lang="en-US"/>
          </a:p>
        </p:txBody>
      </p:sp>
    </p:spTree>
    <p:extLst>
      <p:ext uri="{BB962C8B-B14F-4D97-AF65-F5344CB8AC3E}">
        <p14:creationId xmlns="" xmlns:p14="http://schemas.microsoft.com/office/powerpoint/2010/main" val="21078353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study</a:t>
            </a:r>
            <a:r>
              <a:rPr lang="en-US" baseline="0" dirty="0" smtClean="0"/>
              <a:t> </a:t>
            </a:r>
            <a:r>
              <a:rPr lang="en-US" dirty="0" smtClean="0"/>
              <a:t>criteria</a:t>
            </a:r>
            <a:r>
              <a:rPr lang="en-US" baseline="0" dirty="0" smtClean="0"/>
              <a:t> </a:t>
            </a:r>
            <a:r>
              <a:rPr lang="en-US" dirty="0" smtClean="0"/>
              <a:t>included the following: (1) adult participants</a:t>
            </a:r>
            <a:r>
              <a:rPr lang="en-US" baseline="0" dirty="0" smtClean="0"/>
              <a:t> </a:t>
            </a:r>
            <a:r>
              <a:rPr lang="en-US" dirty="0" smtClean="0"/>
              <a:t>who were 18 years and older, (2) patients who</a:t>
            </a:r>
            <a:r>
              <a:rPr lang="en-US" baseline="0" dirty="0" smtClean="0"/>
              <a:t> </a:t>
            </a:r>
            <a:r>
              <a:rPr lang="en-US" dirty="0" smtClean="0"/>
              <a:t>were able to read and write English, and (3)</a:t>
            </a:r>
            <a:r>
              <a:rPr lang="en-US" baseline="0" dirty="0" smtClean="0"/>
              <a:t> </a:t>
            </a:r>
            <a:r>
              <a:rPr lang="en-US" dirty="0" smtClean="0"/>
              <a:t>patients whose IV insertion was performed on</a:t>
            </a:r>
            <a:r>
              <a:rPr lang="en-US" baseline="0" dirty="0" smtClean="0"/>
              <a:t> </a:t>
            </a:r>
            <a:r>
              <a:rPr lang="en-US" dirty="0" smtClean="0"/>
              <a:t>an upper extremity. Exclusion criteria included</a:t>
            </a:r>
            <a:r>
              <a:rPr lang="en-US" baseline="0" dirty="0" smtClean="0"/>
              <a:t> </a:t>
            </a:r>
            <a:r>
              <a:rPr lang="en-US" dirty="0" smtClean="0"/>
              <a:t>(1) participants with neuropathy and/or needle</a:t>
            </a:r>
            <a:r>
              <a:rPr lang="en-US" baseline="0" dirty="0" smtClean="0"/>
              <a:t> </a:t>
            </a:r>
            <a:r>
              <a:rPr lang="en-US" dirty="0" smtClean="0"/>
              <a:t>phobias, (2) renal patients, and (3) patients\whose IV insertions were not achieved on the</a:t>
            </a:r>
            <a:r>
              <a:rPr lang="en-US" baseline="0" dirty="0" smtClean="0"/>
              <a:t> </a:t>
            </a:r>
            <a:r>
              <a:rPr lang="en-US" dirty="0" smtClean="0"/>
              <a:t>ﬁrst attempt. </a:t>
            </a:r>
            <a:r>
              <a:rPr lang="en-US" baseline="0" dirty="0" smtClean="0"/>
              <a:t>(</a:t>
            </a:r>
            <a:r>
              <a:rPr lang="en-US" sz="1200" kern="1200" dirty="0"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endParaRPr lang="en-US" dirty="0" smtClean="0"/>
          </a:p>
          <a:p>
            <a:r>
              <a:rPr lang="en-US" dirty="0" smtClean="0"/>
              <a:t>This differs from the first</a:t>
            </a:r>
            <a:r>
              <a:rPr lang="en-US" baseline="0" dirty="0" smtClean="0"/>
              <a:t> study conducted on the simulated patients because those were scenarios; whereas, this is dealing with real live patients. </a:t>
            </a:r>
          </a:p>
          <a:p>
            <a:endParaRPr lang="en-US" sz="1200" kern="1200" baseline="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 study by Windle et al. (2006), it</a:t>
            </a:r>
            <a:r>
              <a:rPr lang="en-US" sz="1200" kern="1200" baseline="0" dirty="0" smtClean="0">
                <a:solidFill>
                  <a:schemeClr val="tx1"/>
                </a:solidFill>
                <a:effectLst/>
                <a:latin typeface="+mn-lt"/>
                <a:ea typeface="+mn-ea"/>
                <a:cs typeface="+mn-cs"/>
              </a:rPr>
              <a:t> was done by a lottery method, where the participants were chosen </a:t>
            </a:r>
            <a:r>
              <a:rPr lang="en-US" sz="1200" kern="1200" dirty="0" smtClean="0">
                <a:solidFill>
                  <a:schemeClr val="tx1"/>
                </a:solidFill>
                <a:effectLst/>
                <a:latin typeface="+mn-lt"/>
                <a:ea typeface="+mn-ea"/>
                <a:cs typeface="+mn-cs"/>
              </a:rPr>
              <a:t>using random probability which is known as random simple sampling (Burns &amp; Groove, 2009). </a:t>
            </a:r>
            <a:endParaRPr lang="en-US" baseline="0" dirty="0" smtClean="0"/>
          </a:p>
        </p:txBody>
      </p:sp>
      <p:sp>
        <p:nvSpPr>
          <p:cNvPr id="4" name="Slide Number Placeholder 3"/>
          <p:cNvSpPr>
            <a:spLocks noGrp="1"/>
          </p:cNvSpPr>
          <p:nvPr>
            <p:ph type="sldNum" sz="quarter" idx="10"/>
          </p:nvPr>
        </p:nvSpPr>
        <p:spPr/>
        <p:txBody>
          <a:bodyPr/>
          <a:lstStyle/>
          <a:p>
            <a:fld id="{BAD7020F-7790-4202-9080-C893B740F2C8}" type="slidenum">
              <a:rPr lang="en-US" smtClean="0"/>
              <a:pPr/>
              <a:t>9</a:t>
            </a:fld>
            <a:endParaRPr lang="en-US"/>
          </a:p>
        </p:txBody>
      </p:sp>
    </p:spTree>
    <p:extLst>
      <p:ext uri="{BB962C8B-B14F-4D97-AF65-F5344CB8AC3E}">
        <p14:creationId xmlns="" xmlns:p14="http://schemas.microsoft.com/office/powerpoint/2010/main" val="574008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9/25/2011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9/25/2011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9/25/2011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9/25/2011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9/25/2011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914400"/>
            <a:ext cx="6172200" cy="1894362"/>
          </a:xfrm>
        </p:spPr>
        <p:txBody>
          <a:bodyPr>
            <a:noAutofit/>
          </a:bodyPr>
          <a:lstStyle/>
          <a:p>
            <a:pPr algn="ctr"/>
            <a:r>
              <a:rPr lang="en-US" sz="4400" dirty="0" smtClean="0"/>
              <a:t>Analyzing and Critiquing Research Articles</a:t>
            </a:r>
            <a:endParaRPr lang="en-US" sz="4400" dirty="0"/>
          </a:p>
        </p:txBody>
      </p:sp>
      <p:sp>
        <p:nvSpPr>
          <p:cNvPr id="3" name="Subtitle 2"/>
          <p:cNvSpPr>
            <a:spLocks noGrp="1"/>
          </p:cNvSpPr>
          <p:nvPr>
            <p:ph type="subTitle" idx="1"/>
          </p:nvPr>
        </p:nvSpPr>
        <p:spPr>
          <a:xfrm>
            <a:off x="2286000" y="3810000"/>
            <a:ext cx="6629400" cy="2362200"/>
          </a:xfrm>
        </p:spPr>
        <p:txBody>
          <a:bodyPr>
            <a:normAutofit/>
          </a:bodyPr>
          <a:lstStyle/>
          <a:p>
            <a:pPr algn="ctr">
              <a:spcBef>
                <a:spcPts val="580"/>
              </a:spcBef>
              <a:spcAft>
                <a:spcPts val="600"/>
              </a:spcAft>
            </a:pPr>
            <a:r>
              <a:rPr lang="en-US" sz="2000" dirty="0" smtClean="0"/>
              <a:t>Oladoyin Alli-Balogun, Maria Andres, Brittany Bartnik, Nicholas Becker, &amp; Brianna Bobrowicz </a:t>
            </a:r>
          </a:p>
          <a:p>
            <a:pPr algn="ctr">
              <a:spcBef>
                <a:spcPts val="580"/>
              </a:spcBef>
              <a:spcAft>
                <a:spcPts val="600"/>
              </a:spcAft>
            </a:pPr>
            <a:r>
              <a:rPr lang="en-US" sz="2000" dirty="0" smtClean="0"/>
              <a:t>Lakeview College of Nursing</a:t>
            </a:r>
          </a:p>
          <a:p>
            <a:pPr algn="ctr">
              <a:spcBef>
                <a:spcPts val="580"/>
              </a:spcBef>
              <a:spcAft>
                <a:spcPts val="600"/>
              </a:spcAft>
            </a:pPr>
            <a:r>
              <a:rPr lang="en-US" sz="2000" dirty="0" smtClean="0"/>
              <a:t>N302-Nursing Research</a:t>
            </a:r>
          </a:p>
          <a:p>
            <a:pPr algn="ctr">
              <a:spcBef>
                <a:spcPts val="580"/>
              </a:spcBef>
              <a:spcAft>
                <a:spcPts val="600"/>
              </a:spcAft>
            </a:pPr>
            <a:r>
              <a:rPr lang="en-US" sz="2000" dirty="0" smtClean="0"/>
              <a:t>September 24, 2011</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par>
                          <p:cTn id="8" fill="hold">
                            <p:stCondLst>
                              <p:cond delay="500"/>
                            </p:stCondLst>
                            <p:childTnLst>
                              <p:par>
                                <p:cTn id="9" presetID="8" presetClass="entr" presetSubtype="16"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amond(in)">
                                      <p:cBhvr>
                                        <p:cTn id="11" dur="2000"/>
                                        <p:tgtEl>
                                          <p:spTgt spid="3">
                                            <p:txEl>
                                              <p:pRg st="0" end="0"/>
                                            </p:txEl>
                                          </p:spTgt>
                                        </p:tgtEl>
                                      </p:cBhvr>
                                    </p:animEffect>
                                  </p:childTnLst>
                                </p:cTn>
                              </p:par>
                            </p:childTnLst>
                          </p:cTn>
                        </p:par>
                        <p:par>
                          <p:cTn id="12" fill="hold">
                            <p:stCondLst>
                              <p:cond delay="2500"/>
                            </p:stCondLst>
                            <p:childTnLst>
                              <p:par>
                                <p:cTn id="13" presetID="8" presetClass="entr" presetSubtype="16"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childTnLst>
                          </p:cTn>
                        </p:par>
                        <p:par>
                          <p:cTn id="16" fill="hold">
                            <p:stCondLst>
                              <p:cond delay="4500"/>
                            </p:stCondLst>
                            <p:childTnLst>
                              <p:par>
                                <p:cTn id="17" presetID="8" presetClass="entr" presetSubtype="16"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2000"/>
                                        <p:tgtEl>
                                          <p:spTgt spid="3">
                                            <p:txEl>
                                              <p:pRg st="2" end="2"/>
                                            </p:txEl>
                                          </p:spTgt>
                                        </p:tgtEl>
                                      </p:cBhvr>
                                    </p:animEffect>
                                  </p:childTnLst>
                                </p:cTn>
                              </p:par>
                            </p:childTnLst>
                          </p:cTn>
                        </p:par>
                        <p:par>
                          <p:cTn id="20" fill="hold">
                            <p:stCondLst>
                              <p:cond delay="6500"/>
                            </p:stCondLst>
                            <p:childTnLst>
                              <p:par>
                                <p:cTn id="21" presetID="8" presetClass="entr" presetSubtype="16"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amond(in)">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Autofit/>
          </a:bodyPr>
          <a:lstStyle/>
          <a:p>
            <a:pPr algn="ctr"/>
            <a:r>
              <a:rPr lang="en-US" sz="4400" dirty="0" smtClean="0"/>
              <a:t>Analysis: Findings </a:t>
            </a:r>
            <a:endParaRPr lang="en-US" sz="4400" dirty="0"/>
          </a:p>
        </p:txBody>
      </p:sp>
      <p:sp>
        <p:nvSpPr>
          <p:cNvPr id="3" name="Content Placeholder 2"/>
          <p:cNvSpPr>
            <a:spLocks noGrp="1"/>
          </p:cNvSpPr>
          <p:nvPr>
            <p:ph sz="quarter" idx="1"/>
          </p:nvPr>
        </p:nvSpPr>
        <p:spPr/>
        <p:txBody>
          <a:bodyPr>
            <a:normAutofit lnSpcReduction="10000"/>
          </a:bodyPr>
          <a:lstStyle/>
          <a:p>
            <a:pPr>
              <a:buNone/>
            </a:pPr>
            <a:endParaRPr lang="en-US" sz="3600" dirty="0" smtClean="0"/>
          </a:p>
          <a:p>
            <a:pPr algn="ctr"/>
            <a:r>
              <a:rPr lang="en-US" sz="3500" dirty="0" smtClean="0"/>
              <a:t>The purpose of this study</a:t>
            </a:r>
          </a:p>
          <a:p>
            <a:pPr lvl="1" algn="ctr"/>
            <a:r>
              <a:rPr lang="en-US" sz="3000" dirty="0" smtClean="0"/>
              <a:t>Eggenberger et al. (2010)</a:t>
            </a:r>
          </a:p>
          <a:p>
            <a:pPr lvl="1" algn="ctr">
              <a:buNone/>
            </a:pPr>
            <a:endParaRPr lang="en-US" sz="3300" dirty="0" smtClean="0"/>
          </a:p>
          <a:p>
            <a:pPr algn="ctr"/>
            <a:r>
              <a:rPr lang="en-US" sz="3500" dirty="0" smtClean="0"/>
              <a:t>Findings: Thematic Categories</a:t>
            </a:r>
          </a:p>
          <a:p>
            <a:pPr lvl="1" algn="ctr"/>
            <a:r>
              <a:rPr lang="en-US" sz="2800" dirty="0" smtClean="0"/>
              <a:t>Knowing persons</a:t>
            </a:r>
          </a:p>
          <a:p>
            <a:pPr lvl="1" algn="ctr"/>
            <a:r>
              <a:rPr lang="en-US" sz="2800" dirty="0" smtClean="0"/>
              <a:t>Ways of knowing in nursing</a:t>
            </a:r>
          </a:p>
          <a:p>
            <a:pPr lvl="1" algn="ctr"/>
            <a:r>
              <a:rPr lang="en-US" sz="2800" dirty="0" smtClean="0"/>
              <a:t>Identifying nursing calls and responses</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467600" cy="1143000"/>
          </a:xfrm>
        </p:spPr>
        <p:txBody>
          <a:bodyPr>
            <a:noAutofit/>
          </a:bodyPr>
          <a:lstStyle/>
          <a:p>
            <a:pPr algn="ctr"/>
            <a:r>
              <a:rPr lang="en-US" sz="4400" dirty="0" smtClean="0"/>
              <a:t>Analysis: Findings</a:t>
            </a:r>
            <a:endParaRPr lang="en-US" sz="4400" dirty="0"/>
          </a:p>
        </p:txBody>
      </p:sp>
      <p:sp>
        <p:nvSpPr>
          <p:cNvPr id="7" name="Content Placeholder 6"/>
          <p:cNvSpPr>
            <a:spLocks noGrp="1"/>
          </p:cNvSpPr>
          <p:nvPr>
            <p:ph sz="quarter" idx="1"/>
          </p:nvPr>
        </p:nvSpPr>
        <p:spPr>
          <a:xfrm>
            <a:off x="457200" y="1752600"/>
            <a:ext cx="7467600" cy="4873752"/>
          </a:xfrm>
        </p:spPr>
        <p:txBody>
          <a:bodyPr>
            <a:normAutofit/>
          </a:bodyPr>
          <a:lstStyle/>
          <a:p>
            <a:pPr lvl="1">
              <a:buNone/>
            </a:pPr>
            <a:endParaRPr lang="en-US" sz="2900" dirty="0" smtClean="0"/>
          </a:p>
          <a:p>
            <a:pPr algn="ctr"/>
            <a:r>
              <a:rPr lang="en-US" sz="3200" dirty="0" smtClean="0"/>
              <a:t>The purpose of the study</a:t>
            </a:r>
          </a:p>
          <a:p>
            <a:pPr marL="274320" lvl="1" algn="ctr">
              <a:spcBef>
                <a:spcPts val="600"/>
              </a:spcBef>
              <a:buSzPct val="70000"/>
              <a:buFont typeface="Wingdings"/>
              <a:buChar char=""/>
            </a:pPr>
            <a:r>
              <a:rPr lang="en-US" sz="2800" dirty="0" smtClean="0"/>
              <a:t>Windle et al. (2006)</a:t>
            </a:r>
          </a:p>
          <a:p>
            <a:pPr algn="ctr">
              <a:buNone/>
            </a:pPr>
            <a:endParaRPr lang="en-US" sz="3200" dirty="0" smtClean="0"/>
          </a:p>
          <a:p>
            <a:pPr algn="ctr"/>
            <a:r>
              <a:rPr lang="en-US" sz="3200" dirty="0" smtClean="0"/>
              <a:t>Findings</a:t>
            </a:r>
          </a:p>
          <a:p>
            <a:pPr lvl="1" algn="ctr"/>
            <a:r>
              <a:rPr lang="en-US" sz="2800" dirty="0" smtClean="0"/>
              <a:t>No anesthetic </a:t>
            </a:r>
          </a:p>
          <a:p>
            <a:pPr lvl="1" algn="ctr"/>
            <a:r>
              <a:rPr lang="en-US" sz="2800" dirty="0" smtClean="0"/>
              <a:t>Lidocaine or BNS</a:t>
            </a:r>
          </a:p>
          <a:p>
            <a:pPr algn="ctr"/>
            <a:endParaRPr lang="en-US" sz="3200" dirty="0" smtClean="0"/>
          </a:p>
          <a:p>
            <a:endParaRPr lang="en-US" sz="3200" dirty="0" smtClean="0"/>
          </a:p>
          <a:p>
            <a:endParaRPr lang="en-US" sz="3200" dirty="0" smtClean="0"/>
          </a:p>
          <a:p>
            <a:pPr algn="ctr"/>
            <a:endParaRPr lang="en-US" sz="4000" dirty="0" smtClean="0"/>
          </a:p>
          <a:p>
            <a:pPr algn="ctr"/>
            <a:endParaRPr lang="en-US" sz="4000" dirty="0" smtClean="0"/>
          </a:p>
          <a:p>
            <a:pPr>
              <a:buNone/>
            </a:pPr>
            <a:endParaRPr lang="en-US" sz="4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467600" cy="1143000"/>
          </a:xfrm>
        </p:spPr>
        <p:txBody>
          <a:bodyPr>
            <a:normAutofit/>
          </a:bodyPr>
          <a:lstStyle/>
          <a:p>
            <a:pPr algn="ctr"/>
            <a:r>
              <a:rPr lang="en-US" sz="4400" dirty="0" smtClean="0"/>
              <a:t>Analysis: Conclusions</a:t>
            </a:r>
            <a:endParaRPr lang="en-US" sz="4400" dirty="0"/>
          </a:p>
        </p:txBody>
      </p:sp>
      <p:sp>
        <p:nvSpPr>
          <p:cNvPr id="3" name="Content Placeholder 2"/>
          <p:cNvSpPr>
            <a:spLocks noGrp="1"/>
          </p:cNvSpPr>
          <p:nvPr>
            <p:ph sz="quarter" idx="1"/>
          </p:nvPr>
        </p:nvSpPr>
        <p:spPr/>
        <p:txBody>
          <a:bodyPr>
            <a:normAutofit/>
          </a:bodyPr>
          <a:lstStyle/>
          <a:p>
            <a:pPr>
              <a:buNone/>
            </a:pPr>
            <a:endParaRPr lang="en-US" sz="3200" dirty="0" smtClean="0"/>
          </a:p>
          <a:p>
            <a:pPr algn="ctr"/>
            <a:r>
              <a:rPr lang="en-US" sz="3200" dirty="0" smtClean="0"/>
              <a:t>Eggenberger et al. (2010)</a:t>
            </a:r>
          </a:p>
          <a:p>
            <a:pPr>
              <a:buNone/>
            </a:pPr>
            <a:endParaRPr lang="en-US" sz="3200" dirty="0" smtClean="0"/>
          </a:p>
          <a:p>
            <a:pPr lvl="1" algn="ctr"/>
            <a:r>
              <a:rPr lang="en-US" sz="2800" dirty="0" smtClean="0"/>
              <a:t>Simulation experiences are vital!</a:t>
            </a:r>
          </a:p>
          <a:p>
            <a:pPr algn="ctr">
              <a:buNone/>
            </a:pPr>
            <a:endParaRPr lang="en-US" sz="2800" dirty="0" smtClean="0"/>
          </a:p>
          <a:p>
            <a:pPr lvl="1" algn="ctr"/>
            <a:r>
              <a:rPr lang="en-US" sz="2800" dirty="0" smtClean="0"/>
              <a:t>Students thrive off of simulation experience by engaging with and learning from a simulated patient</a:t>
            </a:r>
            <a:r>
              <a:rPr lang="en-US" sz="2900" dirty="0" smtClean="0"/>
              <a:t>.</a:t>
            </a:r>
            <a:endParaRPr lang="en-US" sz="2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noAutofit/>
          </a:bodyPr>
          <a:lstStyle/>
          <a:p>
            <a:pPr algn="ctr"/>
            <a:r>
              <a:rPr lang="en-US" sz="4400" dirty="0" smtClean="0"/>
              <a:t>Analysis: Conclusions</a:t>
            </a:r>
            <a:endParaRPr lang="en-US" sz="4400" dirty="0"/>
          </a:p>
        </p:txBody>
      </p:sp>
      <p:sp>
        <p:nvSpPr>
          <p:cNvPr id="3" name="Content Placeholder 2"/>
          <p:cNvSpPr>
            <a:spLocks noGrp="1"/>
          </p:cNvSpPr>
          <p:nvPr>
            <p:ph sz="quarter" idx="1"/>
          </p:nvPr>
        </p:nvSpPr>
        <p:spPr>
          <a:xfrm>
            <a:off x="609600" y="1295400"/>
            <a:ext cx="7467600" cy="4873752"/>
          </a:xfrm>
        </p:spPr>
        <p:txBody>
          <a:bodyPr>
            <a:noAutofit/>
          </a:bodyPr>
          <a:lstStyle/>
          <a:p>
            <a:pPr algn="ctr"/>
            <a:r>
              <a:rPr lang="en-US" sz="3200" dirty="0" smtClean="0"/>
              <a:t>Windle et al. (2006) Study</a:t>
            </a:r>
          </a:p>
          <a:p>
            <a:pPr>
              <a:buNone/>
            </a:pPr>
            <a:endParaRPr lang="en-US" sz="3200" dirty="0" smtClean="0"/>
          </a:p>
          <a:p>
            <a:pPr lvl="1" algn="ctr"/>
            <a:r>
              <a:rPr lang="en-US" sz="2800" dirty="0" smtClean="0"/>
              <a:t>Intradermal medication are beneficial in IV insertion.</a:t>
            </a:r>
          </a:p>
          <a:p>
            <a:pPr algn="ctr"/>
            <a:endParaRPr lang="en-US" sz="2800" dirty="0" smtClean="0"/>
          </a:p>
          <a:p>
            <a:pPr lvl="1" algn="ctr"/>
            <a:r>
              <a:rPr lang="en-US" sz="2800" dirty="0" smtClean="0"/>
              <a:t>Patient satisfaction is effected by a patient’s pain.</a:t>
            </a:r>
          </a:p>
          <a:p>
            <a:pPr algn="ctr">
              <a:buNone/>
            </a:pPr>
            <a:endParaRPr lang="en-US" sz="2800" dirty="0" smtClean="0"/>
          </a:p>
          <a:p>
            <a:pPr lvl="1" algn="ctr"/>
            <a:r>
              <a:rPr lang="en-US" sz="2800" dirty="0" smtClean="0"/>
              <a:t>Using intradermal medications decrease a patients pain.</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467600" cy="1143000"/>
          </a:xfrm>
        </p:spPr>
        <p:txBody>
          <a:bodyPr>
            <a:noAutofit/>
          </a:bodyPr>
          <a:lstStyle/>
          <a:p>
            <a:pPr algn="ctr"/>
            <a:r>
              <a:rPr lang="en-US" sz="4400" dirty="0" smtClean="0"/>
              <a:t>Critique: secondary sources</a:t>
            </a:r>
          </a:p>
        </p:txBody>
      </p:sp>
      <p:sp>
        <p:nvSpPr>
          <p:cNvPr id="3" name="Content Placeholder 2"/>
          <p:cNvSpPr>
            <a:spLocks noGrp="1"/>
          </p:cNvSpPr>
          <p:nvPr>
            <p:ph sz="quarter" idx="1"/>
          </p:nvPr>
        </p:nvSpPr>
        <p:spPr>
          <a:xfrm>
            <a:off x="533400" y="1676400"/>
            <a:ext cx="7467600" cy="4873752"/>
          </a:xfrm>
        </p:spPr>
        <p:txBody>
          <a:bodyPr/>
          <a:lstStyle/>
          <a:p>
            <a:pPr algn="ctr">
              <a:buNone/>
            </a:pPr>
            <a:endParaRPr lang="en-US" sz="2800" dirty="0" smtClean="0"/>
          </a:p>
          <a:p>
            <a:pPr algn="ctr"/>
            <a:r>
              <a:rPr lang="en-US" sz="3200" dirty="0" smtClean="0"/>
              <a:t>Eggenberger et al. (2010)</a:t>
            </a:r>
          </a:p>
          <a:p>
            <a:pPr lvl="1" algn="ctr"/>
            <a:r>
              <a:rPr lang="en-US" sz="2800" dirty="0" smtClean="0"/>
              <a:t> used secondary sources to balance the understanding of valuing caring behaviors within simulating emergent nursing situations.</a:t>
            </a:r>
          </a:p>
          <a:p>
            <a:pPr lvl="1" algn="ctr"/>
            <a:endParaRPr lang="en-US" sz="2800" dirty="0" smtClean="0"/>
          </a:p>
          <a:p>
            <a:pPr lvl="1" algn="ctr"/>
            <a:r>
              <a:rPr lang="en-US" sz="2800" dirty="0" smtClean="0"/>
              <a:t>Todd et al. (2008)  </a:t>
            </a:r>
          </a:p>
          <a:p>
            <a:pPr lvl="1" algn="ctr"/>
            <a:endParaRPr lang="en-US" sz="2500"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467600" cy="1143000"/>
          </a:xfrm>
        </p:spPr>
        <p:txBody>
          <a:bodyPr>
            <a:noAutofit/>
          </a:bodyPr>
          <a:lstStyle/>
          <a:p>
            <a:pPr algn="ctr"/>
            <a:r>
              <a:rPr lang="en-US" sz="4400" dirty="0" smtClean="0"/>
              <a:t>Critique: relevance of each study to nursing practice</a:t>
            </a:r>
          </a:p>
        </p:txBody>
      </p:sp>
      <p:sp>
        <p:nvSpPr>
          <p:cNvPr id="3" name="Content Placeholder 2"/>
          <p:cNvSpPr>
            <a:spLocks noGrp="1"/>
          </p:cNvSpPr>
          <p:nvPr>
            <p:ph sz="quarter" idx="1"/>
          </p:nvPr>
        </p:nvSpPr>
        <p:spPr>
          <a:xfrm>
            <a:off x="457200" y="1066800"/>
            <a:ext cx="7467600" cy="4873752"/>
          </a:xfrm>
        </p:spPr>
        <p:txBody>
          <a:bodyPr>
            <a:normAutofit/>
          </a:bodyPr>
          <a:lstStyle/>
          <a:p>
            <a:pPr algn="ctr"/>
            <a:endParaRPr lang="en-US" sz="3200" dirty="0" smtClean="0"/>
          </a:p>
          <a:p>
            <a:pPr algn="ctr"/>
            <a:endParaRPr lang="en-US" sz="3200" dirty="0" smtClean="0"/>
          </a:p>
          <a:p>
            <a:pPr algn="ctr"/>
            <a:r>
              <a:rPr lang="en-US" sz="3200" dirty="0" smtClean="0"/>
              <a:t>Eggenberger et al. (2010) </a:t>
            </a:r>
          </a:p>
          <a:p>
            <a:pPr lvl="1" algn="ctr"/>
            <a:r>
              <a:rPr lang="en-US" sz="3000" dirty="0" smtClean="0"/>
              <a:t>Shows the relevance and advantages to nursing practice</a:t>
            </a:r>
          </a:p>
          <a:p>
            <a:pPr algn="ctr">
              <a:buNone/>
            </a:pPr>
            <a:endParaRPr lang="en-US" sz="3000" dirty="0" smtClean="0"/>
          </a:p>
          <a:p>
            <a:pPr algn="ctr"/>
            <a:r>
              <a:rPr lang="en-US" sz="3200" dirty="0" smtClean="0"/>
              <a:t>Windle et al. (2006)</a:t>
            </a:r>
          </a:p>
          <a:p>
            <a:pPr lvl="1" algn="ctr"/>
            <a:r>
              <a:rPr lang="en-US" sz="3000" dirty="0" smtClean="0"/>
              <a:t>Outdated and irrelevant to nursing practice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400" dirty="0" smtClean="0"/>
              <a:t>Critique: Informed Consent</a:t>
            </a:r>
            <a:endParaRPr lang="en-US" sz="4400" dirty="0"/>
          </a:p>
        </p:txBody>
      </p:sp>
      <p:sp>
        <p:nvSpPr>
          <p:cNvPr id="3" name="Content Placeholder 2"/>
          <p:cNvSpPr>
            <a:spLocks noGrp="1"/>
          </p:cNvSpPr>
          <p:nvPr>
            <p:ph sz="quarter" idx="1"/>
          </p:nvPr>
        </p:nvSpPr>
        <p:spPr>
          <a:xfrm>
            <a:off x="533400" y="1371600"/>
            <a:ext cx="7467600" cy="4873752"/>
          </a:xfrm>
        </p:spPr>
        <p:txBody>
          <a:bodyPr>
            <a:normAutofit/>
          </a:bodyPr>
          <a:lstStyle/>
          <a:p>
            <a:pPr algn="ctr"/>
            <a:endParaRPr lang="en-US" sz="3500" dirty="0" smtClean="0"/>
          </a:p>
          <a:p>
            <a:pPr algn="ctr"/>
            <a:r>
              <a:rPr lang="en-US" sz="3200" dirty="0" smtClean="0"/>
              <a:t>Obtaining Informed Consent</a:t>
            </a:r>
          </a:p>
          <a:p>
            <a:pPr lvl="1" algn="ctr"/>
            <a:r>
              <a:rPr lang="en-US" sz="2700" dirty="0" smtClean="0">
                <a:solidFill>
                  <a:schemeClr val="tx1"/>
                </a:solidFill>
              </a:rPr>
              <a:t>Introduction of research activities</a:t>
            </a:r>
          </a:p>
          <a:p>
            <a:pPr lvl="1" algn="ctr"/>
            <a:r>
              <a:rPr lang="en-US" sz="3000" dirty="0" smtClean="0">
                <a:solidFill>
                  <a:schemeClr val="tx1"/>
                </a:solidFill>
              </a:rPr>
              <a:t>Offer to answer questions</a:t>
            </a:r>
          </a:p>
          <a:p>
            <a:pPr lvl="1" algn="ctr"/>
            <a:r>
              <a:rPr lang="en-US" sz="3000" dirty="0" err="1" smtClean="0">
                <a:solidFill>
                  <a:schemeClr val="tx1"/>
                </a:solidFill>
              </a:rPr>
              <a:t>Noncoercive</a:t>
            </a:r>
            <a:r>
              <a:rPr lang="en-US" sz="3000" dirty="0" smtClean="0">
                <a:solidFill>
                  <a:schemeClr val="tx1"/>
                </a:solidFill>
              </a:rPr>
              <a:t> disclaimer </a:t>
            </a:r>
          </a:p>
          <a:p>
            <a:pPr lvl="6"/>
            <a:endParaRPr lang="en-US" sz="2800" dirty="0" smtClean="0"/>
          </a:p>
          <a:p>
            <a:pPr algn="ctr"/>
            <a:r>
              <a:rPr lang="en-US" sz="3200" dirty="0" smtClean="0"/>
              <a:t>Institutional Review Board (IRB)</a:t>
            </a:r>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7467600" cy="1143000"/>
          </a:xfrm>
        </p:spPr>
        <p:txBody>
          <a:bodyPr>
            <a:noAutofit/>
          </a:bodyPr>
          <a:lstStyle/>
          <a:p>
            <a:pPr algn="ctr"/>
            <a:r>
              <a:rPr lang="en-US" sz="4400" dirty="0" smtClean="0"/>
              <a:t>Comparison: Research Methodologies</a:t>
            </a:r>
            <a:endParaRPr lang="en-US" sz="44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3200" dirty="0" smtClean="0"/>
              <a:t>Qualitative</a:t>
            </a:r>
          </a:p>
          <a:p>
            <a:pPr algn="ctr"/>
            <a:endParaRPr lang="en-US" sz="3200" dirty="0" smtClean="0"/>
          </a:p>
          <a:p>
            <a:pPr algn="ctr">
              <a:buNone/>
            </a:pPr>
            <a:r>
              <a:rPr lang="en-US" sz="3200" dirty="0" smtClean="0"/>
              <a:t> &amp;</a:t>
            </a:r>
          </a:p>
          <a:p>
            <a:pPr algn="ctr">
              <a:buNone/>
            </a:pPr>
            <a:endParaRPr lang="en-US" sz="3200" dirty="0" smtClean="0"/>
          </a:p>
          <a:p>
            <a:pPr algn="ctr"/>
            <a:r>
              <a:rPr lang="en-US" sz="3200" dirty="0" smtClean="0"/>
              <a:t>Quantitative</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1143000"/>
          </a:xfrm>
        </p:spPr>
        <p:txBody>
          <a:bodyPr>
            <a:noAutofit/>
          </a:bodyPr>
          <a:lstStyle/>
          <a:p>
            <a:pPr algn="ctr"/>
            <a:r>
              <a:rPr lang="en-US" sz="4400" dirty="0" smtClean="0"/>
              <a:t>Comparison: Research Methodologies</a:t>
            </a:r>
            <a:endParaRPr lang="en-US" sz="4400" dirty="0"/>
          </a:p>
        </p:txBody>
      </p:sp>
      <p:sp>
        <p:nvSpPr>
          <p:cNvPr id="3" name="Content Placeholder 2"/>
          <p:cNvSpPr>
            <a:spLocks noGrp="1"/>
          </p:cNvSpPr>
          <p:nvPr>
            <p:ph sz="quarter" idx="1"/>
          </p:nvPr>
        </p:nvSpPr>
        <p:spPr>
          <a:xfrm>
            <a:off x="609600" y="2286000"/>
            <a:ext cx="7010400" cy="4873752"/>
          </a:xfrm>
        </p:spPr>
        <p:txBody>
          <a:bodyPr>
            <a:normAutofit/>
          </a:bodyPr>
          <a:lstStyle/>
          <a:p>
            <a:pPr algn="ctr"/>
            <a:r>
              <a:rPr lang="en-US" sz="3200" dirty="0" smtClean="0"/>
              <a:t>Qualitative</a:t>
            </a:r>
          </a:p>
          <a:p>
            <a:pPr lvl="1" algn="ctr"/>
            <a:r>
              <a:rPr lang="en-US" sz="2800" dirty="0" smtClean="0"/>
              <a:t>Eggenberger et al. (2010) </a:t>
            </a:r>
          </a:p>
          <a:p>
            <a:pPr lvl="1" algn="ctr"/>
            <a:endParaRPr lang="en-US" sz="3200" dirty="0" smtClean="0"/>
          </a:p>
          <a:p>
            <a:pPr algn="ctr"/>
            <a:r>
              <a:rPr lang="en-US" sz="3200" dirty="0" smtClean="0"/>
              <a:t>Quantitative</a:t>
            </a:r>
          </a:p>
          <a:p>
            <a:pPr lvl="1" algn="ctr"/>
            <a:r>
              <a:rPr lang="en-US" sz="2800" dirty="0" smtClean="0"/>
              <a:t>Windle et al. (2006)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Summary/Conclusion</a:t>
            </a:r>
            <a:endParaRPr lang="en-US" sz="4400" dirty="0"/>
          </a:p>
        </p:txBody>
      </p:sp>
      <p:sp>
        <p:nvSpPr>
          <p:cNvPr id="3" name="Content Placeholder 2"/>
          <p:cNvSpPr>
            <a:spLocks noGrp="1"/>
          </p:cNvSpPr>
          <p:nvPr>
            <p:ph sz="quarter" idx="1"/>
          </p:nvPr>
        </p:nvSpPr>
        <p:spPr/>
        <p:txBody>
          <a:bodyPr>
            <a:normAutofit/>
          </a:bodyPr>
          <a:lstStyle/>
          <a:p>
            <a:pPr algn="ctr"/>
            <a:endParaRPr lang="en-US" sz="3200" dirty="0" smtClean="0"/>
          </a:p>
          <a:p>
            <a:pPr algn="ctr"/>
            <a:r>
              <a:rPr lang="en-US" sz="3200" dirty="0" smtClean="0"/>
              <a:t>Analysis, Critique and Comparison</a:t>
            </a:r>
          </a:p>
          <a:p>
            <a:pPr lvl="1" algn="ctr"/>
            <a:endParaRPr lang="en-US" sz="2900" dirty="0" smtClean="0"/>
          </a:p>
          <a:p>
            <a:pPr lvl="1" algn="ctr"/>
            <a:r>
              <a:rPr lang="en-US" sz="2900" dirty="0" smtClean="0"/>
              <a:t>Eggenberger et al. (2010) </a:t>
            </a:r>
            <a:endParaRPr lang="en-US" sz="2500" dirty="0" smtClean="0"/>
          </a:p>
          <a:p>
            <a:pPr algn="ctr">
              <a:buNone/>
            </a:pPr>
            <a:endParaRPr lang="en-US" sz="3200" dirty="0" smtClean="0"/>
          </a:p>
          <a:p>
            <a:pPr lvl="1" algn="ctr"/>
            <a:r>
              <a:rPr lang="en-US" sz="2900" dirty="0" smtClean="0"/>
              <a:t>Windle et al. (2006)</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Objectives</a:t>
            </a:r>
            <a:endParaRPr lang="en-US" sz="4400" dirty="0"/>
          </a:p>
        </p:txBody>
      </p:sp>
      <p:sp>
        <p:nvSpPr>
          <p:cNvPr id="3" name="Content Placeholder 2"/>
          <p:cNvSpPr>
            <a:spLocks noGrp="1"/>
          </p:cNvSpPr>
          <p:nvPr>
            <p:ph sz="quarter" idx="1"/>
          </p:nvPr>
        </p:nvSpPr>
        <p:spPr>
          <a:xfrm>
            <a:off x="533400" y="1676400"/>
            <a:ext cx="7467600" cy="4873752"/>
          </a:xfrm>
        </p:spPr>
        <p:txBody>
          <a:bodyPr>
            <a:normAutofit/>
          </a:bodyPr>
          <a:lstStyle/>
          <a:p>
            <a:pPr algn="ctr"/>
            <a:r>
              <a:rPr lang="en-US" sz="3200" dirty="0" smtClean="0"/>
              <a:t>Analyze each of the articles</a:t>
            </a:r>
          </a:p>
          <a:p>
            <a:pPr algn="ctr"/>
            <a:endParaRPr lang="en-US" sz="3200" b="1" dirty="0" smtClean="0"/>
          </a:p>
          <a:p>
            <a:pPr algn="ctr"/>
            <a:r>
              <a:rPr lang="en-US" sz="3200" dirty="0" smtClean="0"/>
              <a:t>Critique the value of the assigned articles to the nursing profession</a:t>
            </a:r>
          </a:p>
          <a:p>
            <a:endParaRPr lang="en-US" sz="3200" dirty="0" smtClean="0"/>
          </a:p>
          <a:p>
            <a:pPr algn="ctr"/>
            <a:r>
              <a:rPr lang="en-US" sz="3200" dirty="0" smtClean="0"/>
              <a:t>Compare the methodologies of a quantitative and qualitative research article</a:t>
            </a:r>
          </a:p>
          <a:p>
            <a:endParaRPr lang="en-US" dirty="0" smtClean="0"/>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467600" cy="1143000"/>
          </a:xfrm>
        </p:spPr>
        <p:txBody>
          <a:bodyPr>
            <a:normAutofit/>
          </a:bodyPr>
          <a:lstStyle/>
          <a:p>
            <a:pPr algn="ctr"/>
            <a:r>
              <a:rPr lang="en-US" sz="4400" dirty="0" smtClean="0"/>
              <a:t>References</a:t>
            </a:r>
            <a:endParaRPr lang="en-US" sz="4400" dirty="0"/>
          </a:p>
        </p:txBody>
      </p:sp>
      <p:sp>
        <p:nvSpPr>
          <p:cNvPr id="3" name="Content Placeholder 2"/>
          <p:cNvSpPr>
            <a:spLocks noGrp="1"/>
          </p:cNvSpPr>
          <p:nvPr>
            <p:ph sz="quarter" idx="1"/>
          </p:nvPr>
        </p:nvSpPr>
        <p:spPr>
          <a:xfrm>
            <a:off x="609600" y="1524000"/>
            <a:ext cx="7467600" cy="4873752"/>
          </a:xfrm>
        </p:spPr>
        <p:txBody>
          <a:bodyPr>
            <a:normAutofit fontScale="85000" lnSpcReduction="20000"/>
          </a:bodyPr>
          <a:lstStyle/>
          <a:p>
            <a:pPr marL="457200" indent="-457200">
              <a:buNone/>
            </a:pPr>
            <a:r>
              <a:rPr lang="en-US" sz="2200" dirty="0" smtClean="0"/>
              <a:t>Burns, N., &amp; Grove, S. (2009). </a:t>
            </a:r>
            <a:r>
              <a:rPr lang="en-US" sz="2200" i="1" dirty="0" smtClean="0"/>
              <a:t>The practice of nursing    research: Appraisal, synthesis, and generation of evidence. </a:t>
            </a:r>
            <a:r>
              <a:rPr lang="en-US" sz="2200" dirty="0" smtClean="0"/>
              <a:t>St. Louis, MO: Elsevier Saunders.</a:t>
            </a:r>
            <a:r>
              <a:rPr lang="en-US" sz="2200" i="1" dirty="0" smtClean="0"/>
              <a:t>   </a:t>
            </a:r>
          </a:p>
          <a:p>
            <a:pPr marL="457200" indent="-457200">
              <a:buNone/>
            </a:pPr>
            <a:endParaRPr lang="en-US" sz="2200" dirty="0" smtClean="0"/>
          </a:p>
          <a:p>
            <a:pPr marL="457200" indent="-457200">
              <a:buNone/>
            </a:pPr>
            <a:r>
              <a:rPr lang="en-US" sz="2200" dirty="0" smtClean="0"/>
              <a:t>Chitty, K.K., &amp; Black B.P. (2007). </a:t>
            </a:r>
            <a:r>
              <a:rPr lang="en-US" sz="2200" i="1" dirty="0" smtClean="0"/>
              <a:t>Professional nursing: concepts &amp; challenges</a:t>
            </a:r>
            <a:r>
              <a:rPr lang="en-US" sz="2200" dirty="0" smtClean="0"/>
              <a:t>, 5</a:t>
            </a:r>
            <a:r>
              <a:rPr lang="en-US" sz="2200" baseline="30000" dirty="0" smtClean="0"/>
              <a:t>th</a:t>
            </a:r>
            <a:r>
              <a:rPr lang="en-US" sz="2200" dirty="0" smtClean="0"/>
              <a:t> edition. St. Louis, MO: Saunders.</a:t>
            </a:r>
          </a:p>
          <a:p>
            <a:pPr marL="457200" indent="-457200"/>
            <a:endParaRPr lang="en-US" sz="2200" b="1" dirty="0" smtClean="0"/>
          </a:p>
          <a:p>
            <a:pPr marL="457200" indent="-457200">
              <a:buNone/>
            </a:pPr>
            <a:r>
              <a:rPr lang="en-US" sz="2200" dirty="0" smtClean="0"/>
              <a:t>Eggenberger, T., Keller, K., &amp; </a:t>
            </a:r>
            <a:r>
              <a:rPr lang="en-US" sz="2200" dirty="0" err="1" smtClean="0"/>
              <a:t>Locsin</a:t>
            </a:r>
            <a:r>
              <a:rPr lang="en-US" sz="2200" dirty="0" smtClean="0"/>
              <a:t>, R., (2010). Valuing caring behaviors within simulated emergent nursing situations. In </a:t>
            </a:r>
            <a:r>
              <a:rPr lang="en-US" sz="2200" i="1" dirty="0" smtClean="0"/>
              <a:t>International Journal of Human Caring,14</a:t>
            </a:r>
            <a:r>
              <a:rPr lang="en-US" sz="2200" dirty="0" smtClean="0"/>
              <a:t>(2), 23-29.</a:t>
            </a:r>
          </a:p>
          <a:p>
            <a:pPr marL="457200" indent="-457200">
              <a:buNone/>
            </a:pPr>
            <a:endParaRPr lang="en-US" sz="2200" dirty="0" smtClean="0"/>
          </a:p>
          <a:p>
            <a:pPr marL="457200" indent="-457200">
              <a:buNone/>
            </a:pPr>
            <a:r>
              <a:rPr lang="en-US" sz="2200" dirty="0" smtClean="0"/>
              <a:t>Windle, P., Kwan, M., Warwick, H., </a:t>
            </a:r>
            <a:r>
              <a:rPr lang="en-US" sz="2200" dirty="0" err="1" smtClean="0"/>
              <a:t>Sibayan</a:t>
            </a:r>
            <a:r>
              <a:rPr lang="en-US" sz="2200" dirty="0" smtClean="0"/>
              <a:t>, A., Espiritu, C., &amp; </a:t>
            </a:r>
            <a:r>
              <a:rPr lang="en-US" sz="2200" dirty="0" err="1" smtClean="0"/>
              <a:t>Vergara</a:t>
            </a:r>
            <a:r>
              <a:rPr lang="en-US" sz="2200" dirty="0" smtClean="0"/>
              <a:t>, J. (2006). Comparison of </a:t>
            </a:r>
            <a:r>
              <a:rPr lang="en-US" sz="2200" dirty="0" err="1" smtClean="0"/>
              <a:t>bacteriostatic</a:t>
            </a:r>
            <a:r>
              <a:rPr lang="en-US" sz="2200" dirty="0" smtClean="0"/>
              <a:t> normal saline and lidocaine used as intradermal anesthesia for the placement of intravenous lines. In </a:t>
            </a:r>
            <a:r>
              <a:rPr lang="en-US" sz="2200" i="1" dirty="0" smtClean="0"/>
              <a:t>Journal of </a:t>
            </a:r>
            <a:r>
              <a:rPr lang="en-US" sz="2200" i="1" dirty="0" err="1" smtClean="0"/>
              <a:t>PeriAnesthesia</a:t>
            </a:r>
            <a:r>
              <a:rPr lang="en-US" sz="2200" i="1" dirty="0" smtClean="0"/>
              <a:t> Nursing, 21</a:t>
            </a:r>
            <a:r>
              <a:rPr lang="en-US" sz="2200" dirty="0" smtClean="0"/>
              <a:t>(4), 251-258.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467600" cy="1143000"/>
          </a:xfrm>
        </p:spPr>
        <p:txBody>
          <a:bodyPr>
            <a:noAutofit/>
          </a:bodyPr>
          <a:lstStyle/>
          <a:p>
            <a:pPr algn="ctr"/>
            <a:r>
              <a:rPr lang="en-US" sz="4000" dirty="0" smtClean="0"/>
              <a:t/>
            </a:r>
            <a:br>
              <a:rPr lang="en-US" sz="4000" dirty="0" smtClean="0"/>
            </a:br>
            <a:r>
              <a:rPr lang="en-US" sz="3600" dirty="0" smtClean="0"/>
              <a:t/>
            </a:r>
            <a:br>
              <a:rPr lang="en-US" sz="3600" dirty="0" smtClean="0"/>
            </a:br>
            <a:r>
              <a:rPr lang="en-US" sz="4400" dirty="0" smtClean="0"/>
              <a:t>Analysis: Research question being asked &amp; why each study was done</a:t>
            </a:r>
            <a:endParaRPr lang="en-US" sz="4400" dirty="0"/>
          </a:p>
        </p:txBody>
      </p:sp>
      <p:sp>
        <p:nvSpPr>
          <p:cNvPr id="3" name="Content Placeholder 2"/>
          <p:cNvSpPr>
            <a:spLocks noGrp="1"/>
          </p:cNvSpPr>
          <p:nvPr>
            <p:ph sz="quarter" idx="1"/>
          </p:nvPr>
        </p:nvSpPr>
        <p:spPr>
          <a:xfrm>
            <a:off x="457200" y="2209800"/>
            <a:ext cx="7467600" cy="4873752"/>
          </a:xfrm>
        </p:spPr>
        <p:txBody>
          <a:bodyPr>
            <a:normAutofit/>
          </a:bodyPr>
          <a:lstStyle/>
          <a:p>
            <a:endParaRPr lang="en-US" dirty="0" smtClean="0"/>
          </a:p>
          <a:p>
            <a:pPr algn="ctr"/>
            <a:r>
              <a:rPr lang="en-US" sz="3200" dirty="0" smtClean="0"/>
              <a:t>Eggenberger et al. (2010) </a:t>
            </a:r>
          </a:p>
          <a:p>
            <a:pPr lvl="1" algn="ctr"/>
            <a:r>
              <a:rPr lang="en-US" sz="2800" dirty="0" smtClean="0"/>
              <a:t>How do nursing students demonstrate caring?</a:t>
            </a:r>
          </a:p>
          <a:p>
            <a:pPr algn="ctr">
              <a:buNone/>
            </a:pPr>
            <a:endParaRPr lang="en-US" sz="2800" dirty="0" smtClean="0"/>
          </a:p>
          <a:p>
            <a:pPr algn="ctr"/>
            <a:r>
              <a:rPr lang="en-US" sz="3200" dirty="0" smtClean="0"/>
              <a:t>Windle et al. (2006)</a:t>
            </a:r>
          </a:p>
          <a:p>
            <a:pPr lvl="1" algn="ctr"/>
            <a:r>
              <a:rPr lang="en-US" sz="2800" dirty="0" smtClean="0"/>
              <a:t>Does anesthesia help reduce the level of pain?</a:t>
            </a:r>
          </a:p>
          <a:p>
            <a:pPr algn="ctr">
              <a:buNone/>
            </a:pPr>
            <a:endParaRPr lang="en-US" sz="2800" dirty="0" smtClean="0"/>
          </a:p>
          <a:p>
            <a:pPr>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467600" cy="1143000"/>
          </a:xfrm>
        </p:spPr>
        <p:txBody>
          <a:bodyPr>
            <a:normAutofit fontScale="90000"/>
          </a:bodyPr>
          <a:lstStyle/>
          <a:p>
            <a:pPr algn="ctr"/>
            <a:r>
              <a:rPr lang="en-US" sz="4900" dirty="0" smtClean="0"/>
              <a:t>Analysis: Independent and Dependent Variables</a:t>
            </a:r>
            <a:r>
              <a:rPr lang="en-US" dirty="0" smtClean="0"/>
              <a:t/>
            </a:r>
            <a:br>
              <a:rPr lang="en-US" dirty="0" smtClean="0"/>
            </a:br>
            <a:endParaRPr lang="en-US" dirty="0"/>
          </a:p>
        </p:txBody>
      </p:sp>
      <p:sp>
        <p:nvSpPr>
          <p:cNvPr id="3" name="Content Placeholder 2"/>
          <p:cNvSpPr>
            <a:spLocks noGrp="1"/>
          </p:cNvSpPr>
          <p:nvPr>
            <p:ph sz="quarter" idx="1"/>
          </p:nvPr>
        </p:nvSpPr>
        <p:spPr>
          <a:xfrm>
            <a:off x="457200" y="1752600"/>
            <a:ext cx="7467600" cy="4873752"/>
          </a:xfrm>
        </p:spPr>
        <p:txBody>
          <a:bodyPr>
            <a:normAutofit/>
          </a:bodyPr>
          <a:lstStyle/>
          <a:p>
            <a:pPr algn="ctr"/>
            <a:r>
              <a:rPr lang="en-US" sz="3200" dirty="0" smtClean="0"/>
              <a:t>What are independent and dependent variables?</a:t>
            </a:r>
          </a:p>
          <a:p>
            <a:pPr algn="ctr">
              <a:buNone/>
            </a:pPr>
            <a:endParaRPr lang="en-US" sz="3200" dirty="0" smtClean="0"/>
          </a:p>
          <a:p>
            <a:pPr algn="ctr"/>
            <a:r>
              <a:rPr lang="en-US" sz="3200" dirty="0" smtClean="0"/>
              <a:t>Independent variables </a:t>
            </a:r>
          </a:p>
          <a:p>
            <a:pPr lvl="1" algn="ctr"/>
            <a:r>
              <a:rPr lang="en-US" sz="2800" dirty="0" smtClean="0"/>
              <a:t>Windle et al. (2006) study</a:t>
            </a:r>
          </a:p>
          <a:p>
            <a:pPr algn="ctr">
              <a:buNone/>
            </a:pPr>
            <a:endParaRPr lang="en-US" sz="3200" dirty="0" smtClean="0"/>
          </a:p>
          <a:p>
            <a:pPr algn="ctr"/>
            <a:r>
              <a:rPr lang="en-US" sz="3200" dirty="0" smtClean="0"/>
              <a:t>Dependent variables </a:t>
            </a:r>
          </a:p>
          <a:p>
            <a:pPr lvl="1" algn="ctr"/>
            <a:r>
              <a:rPr lang="en-US" sz="2800" dirty="0" smtClean="0"/>
              <a:t>Windle et al. (2006) study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7467600" cy="1143000"/>
          </a:xfrm>
        </p:spPr>
        <p:txBody>
          <a:bodyPr>
            <a:normAutofit fontScale="90000"/>
          </a:bodyPr>
          <a:lstStyle/>
          <a:p>
            <a:pPr algn="ctr"/>
            <a:r>
              <a:rPr lang="en-US" sz="4900" dirty="0" smtClean="0"/>
              <a:t>Analysis: Concepts the researchers were analyzing</a:t>
            </a:r>
            <a:r>
              <a:rPr lang="en-US" dirty="0" smtClean="0"/>
              <a:t/>
            </a:r>
            <a:br>
              <a:rPr lang="en-US" dirty="0" smtClean="0"/>
            </a:br>
            <a:endParaRPr lang="en-US" dirty="0"/>
          </a:p>
        </p:txBody>
      </p:sp>
      <p:sp>
        <p:nvSpPr>
          <p:cNvPr id="3" name="Content Placeholder 2"/>
          <p:cNvSpPr>
            <a:spLocks noGrp="1"/>
          </p:cNvSpPr>
          <p:nvPr>
            <p:ph sz="quarter" idx="1"/>
          </p:nvPr>
        </p:nvSpPr>
        <p:spPr>
          <a:xfrm>
            <a:off x="838200" y="1981200"/>
            <a:ext cx="7010400" cy="4492752"/>
          </a:xfrm>
        </p:spPr>
        <p:txBody>
          <a:bodyPr>
            <a:normAutofit fontScale="92500" lnSpcReduction="10000"/>
          </a:bodyPr>
          <a:lstStyle/>
          <a:p>
            <a:pPr algn="ctr"/>
            <a:r>
              <a:rPr lang="en-US" sz="3500" dirty="0" smtClean="0"/>
              <a:t>Windle et al. (2006) Study</a:t>
            </a:r>
          </a:p>
          <a:p>
            <a:pPr algn="ctr"/>
            <a:endParaRPr lang="en-US" sz="3000" i="1" dirty="0" smtClean="0"/>
          </a:p>
          <a:p>
            <a:pPr lvl="1" algn="ctr"/>
            <a:r>
              <a:rPr lang="en-US" sz="3000" dirty="0" smtClean="0"/>
              <a:t>Elements of the study as concepts</a:t>
            </a:r>
          </a:p>
          <a:p>
            <a:pPr lvl="1" algn="ctr"/>
            <a:endParaRPr lang="en-US" sz="3000" dirty="0" smtClean="0"/>
          </a:p>
          <a:p>
            <a:pPr lvl="1" algn="ctr"/>
            <a:r>
              <a:rPr lang="en-US" sz="3000" dirty="0" smtClean="0"/>
              <a:t>Analyzed how students were shown as caring individuals</a:t>
            </a:r>
          </a:p>
          <a:p>
            <a:pPr algn="ctr"/>
            <a:endParaRPr lang="en-US" sz="3000" dirty="0" smtClean="0"/>
          </a:p>
          <a:p>
            <a:pPr lvl="1" algn="ctr"/>
            <a:r>
              <a:rPr lang="en-US" sz="3000" dirty="0" smtClean="0"/>
              <a:t>Analyzed how the students showed caring behaviors toward their patients</a:t>
            </a:r>
          </a:p>
          <a:p>
            <a:pPr algn="ctr"/>
            <a:endParaRPr lang="en-US" dirty="0" smtClean="0"/>
          </a:p>
          <a:p>
            <a:pPr algn="ctr"/>
            <a:endParaRPr lang="en-US" dirty="0" smtClean="0"/>
          </a:p>
          <a:p>
            <a:pPr algn="ct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81200"/>
            <a:ext cx="7467600" cy="4038600"/>
          </a:xfrm>
        </p:spPr>
        <p:txBody>
          <a:bodyPr>
            <a:normAutofit fontScale="77500" lnSpcReduction="20000"/>
          </a:bodyPr>
          <a:lstStyle/>
          <a:p>
            <a:pPr marL="0" indent="0">
              <a:buNone/>
            </a:pPr>
            <a:endParaRPr lang="en-US" sz="3800" dirty="0"/>
          </a:p>
          <a:p>
            <a:pPr algn="ctr"/>
            <a:r>
              <a:rPr lang="en-US" sz="3800" dirty="0" smtClean="0"/>
              <a:t>Eggenberger, Keller, and Locsin (2010) study</a:t>
            </a:r>
          </a:p>
          <a:p>
            <a:pPr algn="ctr"/>
            <a:endParaRPr lang="en-US" sz="2600" dirty="0" smtClean="0"/>
          </a:p>
          <a:p>
            <a:pPr lvl="1" algn="ctr"/>
            <a:r>
              <a:rPr lang="en-US" sz="3600" dirty="0" smtClean="0"/>
              <a:t>The </a:t>
            </a:r>
            <a:r>
              <a:rPr lang="en-US" sz="3600" dirty="0"/>
              <a:t>sample size was fairly small with 77 participants.</a:t>
            </a:r>
          </a:p>
          <a:p>
            <a:pPr marL="0" indent="0" algn="ctr">
              <a:buNone/>
            </a:pPr>
            <a:endParaRPr lang="en-US" sz="3600" dirty="0"/>
          </a:p>
          <a:p>
            <a:pPr lvl="1" algn="ctr"/>
            <a:r>
              <a:rPr lang="en-US" sz="3600" dirty="0"/>
              <a:t>Sample size was too </a:t>
            </a:r>
            <a:r>
              <a:rPr lang="en-US" sz="3600" dirty="0" smtClean="0"/>
              <a:t>small </a:t>
            </a:r>
            <a:r>
              <a:rPr lang="en-US" sz="3600" dirty="0"/>
              <a:t>&amp; does </a:t>
            </a:r>
            <a:r>
              <a:rPr lang="en-US" sz="3600" b="1" dirty="0"/>
              <a:t>NOT</a:t>
            </a:r>
            <a:r>
              <a:rPr lang="en-US" sz="3600" dirty="0"/>
              <a:t> give sufficient accurate results. </a:t>
            </a:r>
          </a:p>
          <a:p>
            <a:endParaRPr lang="en-US" dirty="0"/>
          </a:p>
        </p:txBody>
      </p:sp>
      <p:sp>
        <p:nvSpPr>
          <p:cNvPr id="4" name="Title 3"/>
          <p:cNvSpPr>
            <a:spLocks noGrp="1"/>
          </p:cNvSpPr>
          <p:nvPr>
            <p:ph type="title"/>
          </p:nvPr>
        </p:nvSpPr>
        <p:spPr>
          <a:xfrm>
            <a:off x="762000" y="457200"/>
            <a:ext cx="7467600" cy="1143000"/>
          </a:xfrm>
        </p:spPr>
        <p:txBody>
          <a:bodyPr>
            <a:noAutofit/>
          </a:bodyPr>
          <a:lstStyle/>
          <a:p>
            <a:pPr algn="ctr"/>
            <a:r>
              <a:rPr lang="en-US" sz="4400" dirty="0" smtClean="0"/>
              <a:t>Analysis: Sufficient samples sizes?</a:t>
            </a: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normAutofit/>
          </a:bodyPr>
          <a:lstStyle/>
          <a:p>
            <a:pPr algn="ctr"/>
            <a:r>
              <a:rPr lang="en-US" sz="4400" dirty="0" smtClean="0"/>
              <a:t>Analysis: data collected</a:t>
            </a:r>
            <a:endParaRPr lang="en-US" sz="4400" dirty="0"/>
          </a:p>
        </p:txBody>
      </p:sp>
      <p:sp>
        <p:nvSpPr>
          <p:cNvPr id="3" name="Content Placeholder 2"/>
          <p:cNvSpPr>
            <a:spLocks noGrp="1"/>
          </p:cNvSpPr>
          <p:nvPr>
            <p:ph sz="quarter" idx="1"/>
          </p:nvPr>
        </p:nvSpPr>
        <p:spPr/>
        <p:txBody>
          <a:bodyPr>
            <a:normAutofit fontScale="85000" lnSpcReduction="20000"/>
          </a:bodyPr>
          <a:lstStyle/>
          <a:p>
            <a:pPr algn="ctr"/>
            <a:endParaRPr lang="en-US" sz="2800" dirty="0" smtClean="0"/>
          </a:p>
          <a:p>
            <a:pPr algn="ctr"/>
            <a:r>
              <a:rPr lang="en-US" sz="3500" dirty="0" smtClean="0"/>
              <a:t>Eggenberger et al. (2010) </a:t>
            </a:r>
          </a:p>
          <a:p>
            <a:pPr algn="ctr">
              <a:buNone/>
            </a:pPr>
            <a:endParaRPr lang="en-US" sz="2800" dirty="0" smtClean="0"/>
          </a:p>
          <a:p>
            <a:pPr lvl="1" algn="ctr"/>
            <a:r>
              <a:rPr lang="en-US" sz="3000" dirty="0" smtClean="0"/>
              <a:t>Data was collected by the instructors debriefing the students. </a:t>
            </a:r>
          </a:p>
          <a:p>
            <a:pPr marL="0" indent="0" algn="ctr">
              <a:buNone/>
            </a:pPr>
            <a:r>
              <a:rPr lang="en-US" sz="3000" dirty="0" smtClean="0"/>
              <a:t> </a:t>
            </a:r>
          </a:p>
          <a:p>
            <a:pPr lvl="1" algn="ctr"/>
            <a:r>
              <a:rPr lang="en-US" sz="3000" dirty="0" smtClean="0"/>
              <a:t>Students were asked to reflect on their previous simulation encounter</a:t>
            </a:r>
          </a:p>
          <a:p>
            <a:pPr lvl="1" algn="ctr"/>
            <a:endParaRPr lang="en-US" sz="3000" dirty="0" smtClean="0"/>
          </a:p>
          <a:p>
            <a:pPr lvl="1" algn="ctr"/>
            <a:r>
              <a:rPr lang="en-US" sz="3000" dirty="0" smtClean="0"/>
              <a:t>Part of the data collection was from the students being put into </a:t>
            </a:r>
            <a:r>
              <a:rPr lang="en-US" sz="3000" b="1" dirty="0" smtClean="0"/>
              <a:t>focus groups </a:t>
            </a:r>
            <a:r>
              <a:rPr lang="en-US" sz="3000" dirty="0" smtClean="0"/>
              <a:t>which were audio taped and transcribed. </a:t>
            </a:r>
          </a:p>
          <a:p>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467600" cy="1143000"/>
          </a:xfrm>
        </p:spPr>
        <p:txBody>
          <a:bodyPr>
            <a:noAutofit/>
          </a:bodyPr>
          <a:lstStyle/>
          <a:p>
            <a:pPr algn="ctr"/>
            <a:r>
              <a:rPr lang="en-US" sz="4400" dirty="0" smtClean="0"/>
              <a:t>Analysis: Sufficient sample sizes?</a:t>
            </a:r>
            <a:endParaRPr lang="en-US" sz="4400" dirty="0"/>
          </a:p>
        </p:txBody>
      </p:sp>
      <p:sp>
        <p:nvSpPr>
          <p:cNvPr id="3" name="Content Placeholder 2"/>
          <p:cNvSpPr>
            <a:spLocks noGrp="1"/>
          </p:cNvSpPr>
          <p:nvPr>
            <p:ph sz="quarter" idx="1"/>
          </p:nvPr>
        </p:nvSpPr>
        <p:spPr>
          <a:xfrm>
            <a:off x="533400" y="1600200"/>
            <a:ext cx="7467600" cy="4873752"/>
          </a:xfrm>
        </p:spPr>
        <p:txBody>
          <a:bodyPr>
            <a:normAutofit/>
          </a:bodyPr>
          <a:lstStyle/>
          <a:p>
            <a:pPr algn="ctr"/>
            <a:r>
              <a:rPr lang="en-US" sz="3200" dirty="0" smtClean="0"/>
              <a:t>Windle et al. (2006) study</a:t>
            </a:r>
          </a:p>
          <a:p>
            <a:pPr algn="ctr">
              <a:buNone/>
            </a:pPr>
            <a:endParaRPr lang="en-US" sz="3200" dirty="0" smtClean="0"/>
          </a:p>
          <a:p>
            <a:pPr lvl="1" algn="ctr"/>
            <a:r>
              <a:rPr lang="en-US" sz="2800" dirty="0" smtClean="0"/>
              <a:t>221 </a:t>
            </a:r>
            <a:r>
              <a:rPr lang="en-US" sz="2800" dirty="0"/>
              <a:t>participants that were randomly assigned. </a:t>
            </a:r>
            <a:endParaRPr lang="en-US" sz="2800" dirty="0" smtClean="0"/>
          </a:p>
          <a:p>
            <a:pPr lvl="1" algn="ctr">
              <a:buNone/>
            </a:pPr>
            <a:endParaRPr lang="en-US" sz="3200" dirty="0" smtClean="0"/>
          </a:p>
          <a:p>
            <a:pPr lvl="1" algn="ctr"/>
            <a:r>
              <a:rPr lang="en-US" sz="3200" dirty="0" smtClean="0"/>
              <a:t>This </a:t>
            </a:r>
            <a:r>
              <a:rPr lang="en-US" sz="3200" b="1" dirty="0"/>
              <a:t>IS</a:t>
            </a:r>
            <a:r>
              <a:rPr lang="en-US" sz="3200" dirty="0"/>
              <a:t> a sufficient number of participants to conduct an accurate research study. </a:t>
            </a:r>
          </a:p>
          <a:p>
            <a:endParaRPr lang="en-US" dirty="0"/>
          </a:p>
        </p:txBody>
      </p:sp>
    </p:spTree>
    <p:extLst>
      <p:ext uri="{BB962C8B-B14F-4D97-AF65-F5344CB8AC3E}">
        <p14:creationId xmlns="" xmlns:p14="http://schemas.microsoft.com/office/powerpoint/2010/main" val="1873070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400" dirty="0" smtClean="0"/>
              <a:t>Analysis: Data collected </a:t>
            </a:r>
            <a:endParaRPr lang="en-US" sz="4400" dirty="0"/>
          </a:p>
        </p:txBody>
      </p:sp>
      <p:sp>
        <p:nvSpPr>
          <p:cNvPr id="3" name="Content Placeholder 2"/>
          <p:cNvSpPr>
            <a:spLocks noGrp="1"/>
          </p:cNvSpPr>
          <p:nvPr>
            <p:ph sz="quarter" idx="1"/>
          </p:nvPr>
        </p:nvSpPr>
        <p:spPr>
          <a:xfrm>
            <a:off x="609600" y="2514600"/>
            <a:ext cx="7467600" cy="4873752"/>
          </a:xfrm>
        </p:spPr>
        <p:txBody>
          <a:bodyPr/>
          <a:lstStyle/>
          <a:p>
            <a:pPr algn="ctr"/>
            <a:r>
              <a:rPr lang="en-US" sz="3200" dirty="0" smtClean="0"/>
              <a:t>Windle et al. (2006) Study</a:t>
            </a:r>
          </a:p>
          <a:p>
            <a:pPr algn="ctr">
              <a:buNone/>
            </a:pPr>
            <a:endParaRPr lang="en-US" sz="2800" b="1" dirty="0" smtClean="0"/>
          </a:p>
          <a:p>
            <a:pPr lvl="1" algn="ctr"/>
            <a:r>
              <a:rPr lang="en-US" sz="2800" b="1" dirty="0" smtClean="0"/>
              <a:t>Random </a:t>
            </a:r>
            <a:r>
              <a:rPr lang="en-US" sz="2800" b="1" dirty="0"/>
              <a:t>sampling</a:t>
            </a:r>
            <a:r>
              <a:rPr lang="en-US" sz="2800" dirty="0"/>
              <a:t> by lottery method </a:t>
            </a:r>
            <a:r>
              <a:rPr lang="en-US" sz="2800" dirty="0" smtClean="0"/>
              <a:t>was used </a:t>
            </a:r>
            <a:r>
              <a:rPr lang="en-US" sz="2800" dirty="0"/>
              <a:t>to select participants from the </a:t>
            </a:r>
            <a:r>
              <a:rPr lang="en-US" sz="2800" dirty="0" smtClean="0"/>
              <a:t>surgery schedule</a:t>
            </a:r>
            <a:r>
              <a:rPr lang="en-US" sz="2800" dirty="0"/>
              <a:t>, which included outpatients </a:t>
            </a:r>
            <a:r>
              <a:rPr lang="en-US" sz="2800" dirty="0" smtClean="0"/>
              <a:t>and same-day </a:t>
            </a:r>
            <a:r>
              <a:rPr lang="en-US" sz="2800" dirty="0"/>
              <a:t>admit patients.</a:t>
            </a:r>
          </a:p>
          <a:p>
            <a:pPr marL="0" indent="0" algn="ctr">
              <a:buNone/>
            </a:pPr>
            <a:endParaRPr lang="en-US" dirty="0"/>
          </a:p>
        </p:txBody>
      </p:sp>
    </p:spTree>
    <p:extLst>
      <p:ext uri="{BB962C8B-B14F-4D97-AF65-F5344CB8AC3E}">
        <p14:creationId xmlns="" xmlns:p14="http://schemas.microsoft.com/office/powerpoint/2010/main" val="80230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892</TotalTime>
  <Words>4145</Words>
  <Application>Microsoft Office PowerPoint</Application>
  <PresentationFormat>On-screen Show (4:3)</PresentationFormat>
  <Paragraphs>250</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Oriel</vt:lpstr>
      <vt:lpstr>Analyzing and Critiquing Research Articles</vt:lpstr>
      <vt:lpstr>Objectives</vt:lpstr>
      <vt:lpstr>  Analysis: Research question being asked &amp; why each study was done</vt:lpstr>
      <vt:lpstr>Analysis: Independent and Dependent Variables </vt:lpstr>
      <vt:lpstr>Analysis: Concepts the researchers were analyzing </vt:lpstr>
      <vt:lpstr>Analysis: Sufficient samples sizes?</vt:lpstr>
      <vt:lpstr>Analysis: data collected</vt:lpstr>
      <vt:lpstr>Analysis: Sufficient sample sizes?</vt:lpstr>
      <vt:lpstr>Analysis: Data collected </vt:lpstr>
      <vt:lpstr>Analysis: Findings </vt:lpstr>
      <vt:lpstr>Analysis: Findings</vt:lpstr>
      <vt:lpstr>Analysis: Conclusions</vt:lpstr>
      <vt:lpstr>Analysis: Conclusions</vt:lpstr>
      <vt:lpstr>Critique: secondary sources</vt:lpstr>
      <vt:lpstr>Critique: relevance of each study to nursing practice</vt:lpstr>
      <vt:lpstr>Critique: Informed Consent</vt:lpstr>
      <vt:lpstr>Comparison: Research Methodologies</vt:lpstr>
      <vt:lpstr>Comparison: Research Methodologies</vt:lpstr>
      <vt:lpstr>Summary/Conclusion</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ltslab</cp:lastModifiedBy>
  <cp:revision>158</cp:revision>
  <dcterms:created xsi:type="dcterms:W3CDTF">2011-09-23T17:30:37Z</dcterms:created>
  <dcterms:modified xsi:type="dcterms:W3CDTF">2011-09-26T04:10:03Z</dcterms:modified>
</cp:coreProperties>
</file>