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3.xml" ContentType="application/vnd.openxmlformats-officedocument.presentationml.slide+xml"/>
  <Override PartName="/ppt/slideLayouts/slideLayout11.xml" ContentType="application/vnd.openxmlformats-officedocument.presentationml.slideLayout+xml"/>
  <Override PartName="/ppt/slides/slide4.xml" ContentType="application/vnd.openxmlformats-officedocument.presentationml.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docProps/core.xml" ContentType="application/vnd.openxmlformats-package.core-propertie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6"/>
  </p:notesMasterIdLst>
  <p:sldIdLst>
    <p:sldId id="259" r:id="rId2"/>
    <p:sldId id="256" r:id="rId3"/>
    <p:sldId id="257" r:id="rId4"/>
    <p:sldId id="258"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72956" autoAdjust="0"/>
  </p:normalViewPr>
  <p:slideViewPr>
    <p:cSldViewPr snapToObjects="1">
      <p:cViewPr varScale="1">
        <p:scale>
          <a:sx n="59" d="100"/>
          <a:sy n="59" d="100"/>
        </p:scale>
        <p:origin x="-2024" y="-104"/>
      </p:cViewPr>
      <p:guideLst>
        <p:guide orient="horz" pos="2160"/>
        <p:guide pos="2880"/>
      </p:guideLst>
    </p:cSldViewPr>
  </p:slideViewPr>
  <p:notesTextViewPr>
    <p:cViewPr>
      <p:scale>
        <a:sx n="100" d="100"/>
        <a:sy n="100" d="100"/>
      </p:scale>
      <p:origin x="0" y="88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4" Type="http://schemas.openxmlformats.org/officeDocument/2006/relationships/slide" Target="slides/slide3.xml"/><Relationship Id="rId10" Type="http://schemas.openxmlformats.org/officeDocument/2006/relationships/theme" Target="theme/theme1.xml"/><Relationship Id="rId5" Type="http://schemas.openxmlformats.org/officeDocument/2006/relationships/slide" Target="slides/slide4.xml"/><Relationship Id="rId7" Type="http://schemas.openxmlformats.org/officeDocument/2006/relationships/printerSettings" Target="printerSettings/printerSettings1.bin"/><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viewProps" Target="viewProps.xml"/><Relationship Id="rId3" Type="http://schemas.openxmlformats.org/officeDocument/2006/relationships/slide" Target="slides/slide2.xml"/><Relationship Id="rId6"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187738-4C3F-A44D-9CAD-816F93AE59B9}" type="datetimeFigureOut">
              <a:rPr lang="en-US" smtClean="0"/>
              <a:t>7/14/12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B5542-08C7-B94F-BC57-D19B35BAF58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	The article was conducted to see how health literacy and patient trust could affect glycemic control in an urban population in the United States. The review of literature was very well organized. There are two parts of the study and each part was written in different paragraphs so the reader would not get confused. The first section dealt with how health literacy can affect glycemic control and used references that related to that topic.  The other paragraph dealt with how patient trust effects the glycemic control and also uses the research that correlated with that topic. So all of this research was written in a way that readers can understand and follow along very easily and was explained with great detail. All the research articles used fit the description of the study.</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For the most part, the research articles used were pretty current. All seven of the articles were written 10 years prior to the date this article was published. Four of these articles were written five years before the publication date of this article which is pretty current research that was used.  The research was done in 2001, 2002, 2003, 2007, and 2008. </a:t>
            </a:r>
            <a:r>
              <a:rPr lang="en-US" sz="1200" kern="1200" dirty="0" err="1" smtClean="0">
                <a:solidFill>
                  <a:schemeClr val="tx1"/>
                </a:solidFill>
                <a:latin typeface="+mn-lt"/>
                <a:ea typeface="+mn-ea"/>
                <a:cs typeface="+mn-cs"/>
              </a:rPr>
              <a:t>Schillinger</a:t>
            </a:r>
            <a:r>
              <a:rPr lang="en-US" sz="1200" kern="1200" dirty="0" smtClean="0">
                <a:solidFill>
                  <a:schemeClr val="tx1"/>
                </a:solidFill>
                <a:latin typeface="+mn-lt"/>
                <a:ea typeface="+mn-ea"/>
                <a:cs typeface="+mn-cs"/>
              </a:rPr>
              <a:t> et al. (2003) found that higher health literacy levels were independently associated with good glycemic controls. For patient trust </a:t>
            </a:r>
            <a:r>
              <a:rPr lang="en-US" sz="1200" kern="1200" dirty="0" err="1" smtClean="0">
                <a:solidFill>
                  <a:schemeClr val="tx1"/>
                </a:solidFill>
                <a:latin typeface="+mn-lt"/>
                <a:ea typeface="+mn-ea"/>
                <a:cs typeface="+mn-cs"/>
              </a:rPr>
              <a:t>Alazri</a:t>
            </a:r>
            <a:r>
              <a:rPr lang="en-US" sz="1200" kern="1200" dirty="0" smtClean="0">
                <a:solidFill>
                  <a:schemeClr val="tx1"/>
                </a:solidFill>
                <a:latin typeface="+mn-lt"/>
                <a:ea typeface="+mn-ea"/>
                <a:cs typeface="+mn-cs"/>
              </a:rPr>
              <a:t> and Neal (2003) demonstrated a positive correlation between patient trust and a better HbA1c. For each research article included, like the two I just mentioned, each one was well critiqued. The outcomes of the studies were all mentioned and even the values of the</a:t>
            </a:r>
            <a:r>
              <a:rPr lang="en-US" sz="1200" kern="1200" baseline="0" dirty="0" smtClean="0">
                <a:solidFill>
                  <a:schemeClr val="tx1"/>
                </a:solidFill>
                <a:latin typeface="+mn-lt"/>
                <a:ea typeface="+mn-ea"/>
                <a:cs typeface="+mn-cs"/>
              </a:rPr>
              <a:t> results</a:t>
            </a:r>
            <a:r>
              <a:rPr lang="en-US" sz="1200" kern="1200" dirty="0" smtClean="0">
                <a:solidFill>
                  <a:schemeClr val="tx1"/>
                </a:solidFill>
                <a:latin typeface="+mn-lt"/>
                <a:ea typeface="+mn-ea"/>
                <a:cs typeface="+mn-cs"/>
              </a:rPr>
              <a:t> were shown as well.</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For this study and article there are no gaps in the knowledge of the problem. The problem deals with glycemic control and the researches used previous studies results to help with their study. </a:t>
            </a:r>
          </a:p>
          <a:p>
            <a:endParaRPr lang="en-US" dirty="0"/>
          </a:p>
        </p:txBody>
      </p:sp>
      <p:sp>
        <p:nvSpPr>
          <p:cNvPr id="4" name="Slide Number Placeholder 3"/>
          <p:cNvSpPr>
            <a:spLocks noGrp="1"/>
          </p:cNvSpPr>
          <p:nvPr>
            <p:ph type="sldNum" sz="quarter" idx="10"/>
          </p:nvPr>
        </p:nvSpPr>
        <p:spPr/>
        <p:txBody>
          <a:bodyPr/>
          <a:lstStyle/>
          <a:p>
            <a:fld id="{155B5542-08C7-B94F-BC57-D19B35BAF58D}"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questions were clearly stated within the article.  There are three research questions: 1) What is the relative influence of health literacy, patient trust, knowledge of diabetes, performance of self-care activities, and depression on glycemic control? 2) Does a relationship exist among health literacy, patient trust, knowledge of diabetes, performance of self-care activities, and glycemic control? 3) Are social status, age, and race related to health literacy, patient trust, knowledge of diabetes, performance of self-care activities, depression, and glycemic control (Mancuso,</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 These three questions can be researched very</a:t>
            </a:r>
            <a:r>
              <a:rPr lang="en-US" sz="1200" kern="1200" baseline="0" dirty="0" smtClean="0">
                <a:solidFill>
                  <a:schemeClr val="tx1"/>
                </a:solidFill>
                <a:latin typeface="+mn-lt"/>
                <a:ea typeface="+mn-ea"/>
                <a:cs typeface="+mn-cs"/>
              </a:rPr>
              <a:t> easily. Each of the variables used in the study have some way that they are measured which is mentioned in the next slide. After, the variables are measured, the researchers then can compare everything and figure out how they all correlate with each other.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questions were appropriate for</a:t>
            </a:r>
            <a:r>
              <a:rPr lang="en-US" sz="1200" kern="1200" baseline="0" dirty="0" smtClean="0">
                <a:solidFill>
                  <a:schemeClr val="tx1"/>
                </a:solidFill>
                <a:latin typeface="+mn-lt"/>
                <a:ea typeface="+mn-ea"/>
                <a:cs typeface="+mn-cs"/>
              </a:rPr>
              <a:t> the problem and purpose of the study. The purpose of the study was to examine if health literacy and patient trust in one’s health-care provider impact glycemic control. The questions that the researchers wanted to be answered relate to all of the research that they actually performed. The literature review had articles that were about patient trust and health literacy dealing with glycemic control. The discussion discussed all of the different variables and how they affected glycemic control. Therefore, every part of the article stayed on topic to the purpose of the study and did not include any information that did not relate to what the researchers wanted to study.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55B5542-08C7-B94F-BC57-D19B35BAF58D}"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There</a:t>
            </a:r>
            <a:r>
              <a:rPr lang="en-US" baseline="0" dirty="0" smtClean="0"/>
              <a:t> are both independent and dependent variables included in the research article. The independent variables are health literacy, patient, trust, knowledge of diabetes, performance of self-care activities, and depression (</a:t>
            </a:r>
            <a:r>
              <a:rPr lang="en-US" sz="1200" kern="1200" dirty="0" smtClean="0">
                <a:solidFill>
                  <a:schemeClr val="tx1"/>
                </a:solidFill>
                <a:latin typeface="+mn-lt"/>
                <a:ea typeface="+mn-ea"/>
                <a:cs typeface="+mn-cs"/>
              </a:rPr>
              <a:t>Mancuso,</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a:t>
            </a:r>
            <a:r>
              <a:rPr lang="en-US" baseline="0" dirty="0" smtClean="0"/>
              <a:t>). The dependent variable is HbA1c.</a:t>
            </a:r>
          </a:p>
          <a:p>
            <a:endParaRPr lang="en-US" baseline="0" dirty="0" smtClean="0"/>
          </a:p>
          <a:p>
            <a:r>
              <a:rPr lang="en-US" baseline="0" dirty="0" smtClean="0"/>
              <a:t>	Each of the different variables were defined operationally because they were all explained exactly how they would be measured. Health literacy was measured using the test of functional health literacy in adults, HCR trust scale was used to measure the patient trust, the diabetes knowledge test was used to measure the knowledge of diabetes that people have, the summary of diabetes self-care activities was used to measure self-care activities, the center for epidemiological studies depression scale was used to measure depression, and the diabetes outcome was measured  by HbA1c. (</a:t>
            </a:r>
            <a:r>
              <a:rPr lang="en-US" sz="1200" kern="1200" dirty="0" smtClean="0">
                <a:solidFill>
                  <a:schemeClr val="tx1"/>
                </a:solidFill>
                <a:latin typeface="+mn-lt"/>
                <a:ea typeface="+mn-ea"/>
                <a:cs typeface="+mn-cs"/>
              </a:rPr>
              <a:t>Mancuso,</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a:t>
            </a:r>
            <a:endParaRPr lang="en-US" baseline="0" dirty="0" smtClean="0"/>
          </a:p>
          <a:p>
            <a:r>
              <a:rPr lang="en-US" baseline="0" dirty="0" smtClean="0"/>
              <a:t>	All of the measurements and tests used for the study were clearly identified within the articles and gives a brief summary. </a:t>
            </a:r>
          </a:p>
          <a:p>
            <a:endParaRPr lang="en-US" baseline="0" dirty="0" smtClean="0"/>
          </a:p>
          <a:p>
            <a:r>
              <a:rPr lang="en-US" baseline="0" dirty="0" smtClean="0"/>
              <a:t>	Some of the variables, health literacy, patient trust, and socioeconomic status, were also defined conceptually. “Health literacy is a constellation of skills that includes the ability carry out numerical tasks and the basic reading required to function in health care environment and act on health care information. Patient trust is an intricate process of collaboration that entails knowledge-sharing, emotional connection, respect, professional connection, honesty, and partnership. Socioeconomic status id defined as occupation and education, and demographic factors, defined as age and race, are elements that influence health literacy. “(</a:t>
            </a:r>
            <a:r>
              <a:rPr lang="en-US" sz="1200" kern="1200" dirty="0" smtClean="0">
                <a:solidFill>
                  <a:schemeClr val="tx1"/>
                </a:solidFill>
                <a:latin typeface="+mn-lt"/>
                <a:ea typeface="+mn-ea"/>
                <a:cs typeface="+mn-cs"/>
              </a:rPr>
              <a:t>Mancuso</a:t>
            </a:r>
            <a:r>
              <a:rPr lang="en-US" sz="1200" kern="1200" smtClean="0">
                <a:solidFill>
                  <a:schemeClr val="tx1"/>
                </a:solidFill>
                <a:latin typeface="+mn-lt"/>
                <a:ea typeface="+mn-ea"/>
                <a:cs typeface="+mn-cs"/>
              </a:rPr>
              <a:t>, 2010)</a:t>
            </a:r>
            <a:endParaRPr lang="en-US" baseline="0" smtClean="0"/>
          </a:p>
          <a:p>
            <a:r>
              <a:rPr lang="en-US" baseline="0" dirty="0" smtClean="0"/>
              <a:t>	Each one of these definitions were clearly stated within the article. The reader does not have to infer them at all. </a:t>
            </a:r>
          </a:p>
          <a:p>
            <a:r>
              <a:rPr lang="en-US" baseline="0" dirty="0" smtClean="0"/>
              <a:t>  </a:t>
            </a:r>
          </a:p>
          <a:p>
            <a:r>
              <a:rPr lang="en-US" baseline="0" dirty="0" smtClean="0"/>
              <a:t>	There is a lack of extraneous variables and controlled variables identified within the article. There are only independent and dependent variables.        </a:t>
            </a:r>
            <a:endParaRPr lang="en-US" dirty="0"/>
          </a:p>
        </p:txBody>
      </p:sp>
      <p:sp>
        <p:nvSpPr>
          <p:cNvPr id="4" name="Slide Number Placeholder 3"/>
          <p:cNvSpPr>
            <a:spLocks noGrp="1"/>
          </p:cNvSpPr>
          <p:nvPr>
            <p:ph type="sldNum" sz="quarter" idx="10"/>
          </p:nvPr>
        </p:nvSpPr>
        <p:spPr/>
        <p:txBody>
          <a:bodyPr/>
          <a:lstStyle/>
          <a:p>
            <a:fld id="{155B5542-08C7-B94F-BC57-D19B35BAF58D}"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09E1CF-A44C-E64C-8E06-2277C3DCA13A}" type="datetimeFigureOut">
              <a:rPr lang="en-US" smtClean="0"/>
              <a:t>7/14/12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09E1CF-A44C-E64C-8E06-2277C3DCA13A}" type="datetimeFigureOut">
              <a:rPr lang="en-US" smtClean="0"/>
              <a:t>7/14/12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09E1CF-A44C-E64C-8E06-2277C3DCA13A}" type="datetimeFigureOut">
              <a:rPr lang="en-US" smtClean="0"/>
              <a:t>7/14/12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09E1CF-A44C-E64C-8E06-2277C3DCA13A}" type="datetimeFigureOut">
              <a:rPr lang="en-US" smtClean="0"/>
              <a:t>7/14/12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09E1CF-A44C-E64C-8E06-2277C3DCA13A}" type="datetimeFigureOut">
              <a:rPr lang="en-US" smtClean="0"/>
              <a:t>7/14/12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09E1CF-A44C-E64C-8E06-2277C3DCA13A}" type="datetimeFigureOut">
              <a:rPr lang="en-US" smtClean="0"/>
              <a:t>7/14/12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09E1CF-A44C-E64C-8E06-2277C3DCA13A}" type="datetimeFigureOut">
              <a:rPr lang="en-US" smtClean="0"/>
              <a:t>7/14/12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09E1CF-A44C-E64C-8E06-2277C3DCA13A}" type="datetimeFigureOut">
              <a:rPr lang="en-US" smtClean="0"/>
              <a:t>7/14/12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09E1CF-A44C-E64C-8E06-2277C3DCA13A}" type="datetimeFigureOut">
              <a:rPr lang="en-US" smtClean="0"/>
              <a:t>7/14/12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09E1CF-A44C-E64C-8E06-2277C3DCA13A}" type="datetimeFigureOut">
              <a:rPr lang="en-US" smtClean="0"/>
              <a:t>7/14/12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09E1CF-A44C-E64C-8E06-2277C3DCA13A}" type="datetimeFigureOut">
              <a:rPr lang="en-US" smtClean="0"/>
              <a:t>7/14/12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EF5A69-47F5-9848-AB10-2428F8673D3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09E1CF-A44C-E64C-8E06-2277C3DCA13A}" type="datetimeFigureOut">
              <a:rPr lang="en-US" smtClean="0"/>
              <a:t>7/14/12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EF5A69-47F5-9848-AB10-2428F8673D3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Ashlee </a:t>
            </a:r>
            <a:endParaRPr lang="en-US" dirty="0"/>
          </a:p>
        </p:txBody>
      </p:sp>
      <p:sp>
        <p:nvSpPr>
          <p:cNvPr id="3" name="Content Placeholder 2"/>
          <p:cNvSpPr>
            <a:spLocks noGrp="1"/>
          </p:cNvSpPr>
          <p:nvPr>
            <p:ph type="subTitle" idx="1"/>
          </p:nvPr>
        </p:nvSpPr>
        <p:spPr/>
        <p:txBody>
          <a:bodyPr/>
          <a:lstStyle/>
          <a:p>
            <a:r>
              <a:rPr lang="en-US" dirty="0" smtClean="0"/>
              <a:t>4, 5, 6,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Review of Literature</a:t>
            </a:r>
            <a:endParaRPr lang="en-US" dirty="0"/>
          </a:p>
        </p:txBody>
      </p:sp>
      <p:sp>
        <p:nvSpPr>
          <p:cNvPr id="6" name="Content Placeholder 5"/>
          <p:cNvSpPr>
            <a:spLocks noGrp="1"/>
          </p:cNvSpPr>
          <p:nvPr>
            <p:ph idx="1"/>
          </p:nvPr>
        </p:nvSpPr>
        <p:spPr/>
        <p:txBody>
          <a:bodyPr/>
          <a:lstStyle/>
          <a:p>
            <a:r>
              <a:rPr lang="en-US" dirty="0" smtClean="0"/>
              <a:t>Literature was well organized and appropriate to current study</a:t>
            </a:r>
          </a:p>
          <a:p>
            <a:r>
              <a:rPr lang="en-US" dirty="0" smtClean="0"/>
              <a:t>All research was written within the last ten years and more than half of that research was written within in the last five years of the studies publication date</a:t>
            </a:r>
          </a:p>
          <a:p>
            <a:r>
              <a:rPr lang="en-US" dirty="0" smtClean="0"/>
              <a:t>Well critiqued literature</a:t>
            </a:r>
          </a:p>
          <a:p>
            <a:r>
              <a:rPr lang="en-US" dirty="0" smtClean="0"/>
              <a:t>No Gaps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endParaRPr lang="en-US" dirty="0" smtClean="0"/>
          </a:p>
          <a:p>
            <a:r>
              <a:rPr lang="en-US" dirty="0" smtClean="0"/>
              <a:t>Three researchable research questions</a:t>
            </a:r>
          </a:p>
          <a:p>
            <a:endParaRPr lang="en-US" dirty="0" smtClean="0"/>
          </a:p>
          <a:p>
            <a:r>
              <a:rPr lang="en-US" dirty="0" smtClean="0"/>
              <a:t>How the research logically relates to the problem, discussion, literature review, and framework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lnSpcReduction="10000"/>
          </a:bodyPr>
          <a:lstStyle/>
          <a:p>
            <a:r>
              <a:rPr lang="en-US" dirty="0" smtClean="0"/>
              <a:t>Independent Variables</a:t>
            </a:r>
          </a:p>
          <a:p>
            <a:endParaRPr lang="en-US" dirty="0" smtClean="0"/>
          </a:p>
          <a:p>
            <a:r>
              <a:rPr lang="en-US" dirty="0" smtClean="0"/>
              <a:t>Dependent Variable</a:t>
            </a:r>
          </a:p>
          <a:p>
            <a:endParaRPr lang="en-US" dirty="0" smtClean="0"/>
          </a:p>
          <a:p>
            <a:r>
              <a:rPr lang="en-US" dirty="0" smtClean="0"/>
              <a:t>Operational/Conceptual definitions</a:t>
            </a:r>
          </a:p>
          <a:p>
            <a:endParaRPr lang="en-US" dirty="0" smtClean="0"/>
          </a:p>
          <a:p>
            <a:r>
              <a:rPr lang="en-US" dirty="0" smtClean="0"/>
              <a:t>Extraneous/intervening and Controlled variables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667</TotalTime>
  <Words>1067</Words>
  <Application>Microsoft Macintosh PowerPoint</Application>
  <PresentationFormat>On-screen Show (4:3)</PresentationFormat>
  <Paragraphs>40</Paragraphs>
  <Slides>4</Slides>
  <Notes>3</Notes>
  <HiddenSlides>0</HiddenSlides>
  <MMClips>0</MMClips>
  <ScaleCrop>false</ScaleCrop>
  <HeadingPairs>
    <vt:vector size="4" baseType="variant">
      <vt:variant>
        <vt:lpstr>Design Template</vt:lpstr>
      </vt:variant>
      <vt:variant>
        <vt:i4>1</vt:i4>
      </vt:variant>
      <vt:variant>
        <vt:lpstr>Slide Titles</vt:lpstr>
      </vt:variant>
      <vt:variant>
        <vt:i4>4</vt:i4>
      </vt:variant>
    </vt:vector>
  </HeadingPairs>
  <TitlesOfParts>
    <vt:vector size="5" baseType="lpstr">
      <vt:lpstr>Office Theme</vt:lpstr>
      <vt:lpstr>Ashlee </vt:lpstr>
      <vt:lpstr>Review of Literature</vt:lpstr>
      <vt:lpstr>Research Question/Hypothesis</vt:lpstr>
      <vt:lpstr>Variables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Literature</dc:title>
  <dc:creator>Ashlee Farrell</dc:creator>
  <cp:lastModifiedBy>Ashlee Farrell</cp:lastModifiedBy>
  <cp:revision>30</cp:revision>
  <dcterms:created xsi:type="dcterms:W3CDTF">2012-07-15T03:36:11Z</dcterms:created>
  <dcterms:modified xsi:type="dcterms:W3CDTF">2012-07-15T14:44:03Z</dcterms:modified>
</cp:coreProperties>
</file>