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7" r:id="rId5"/>
    <p:sldId id="263" r:id="rId6"/>
    <p:sldId id="268" r:id="rId7"/>
    <p:sldId id="269" r:id="rId8"/>
    <p:sldId id="264" r:id="rId9"/>
    <p:sldId id="259" r:id="rId10"/>
    <p:sldId id="260" r:id="rId11"/>
    <p:sldId id="261" r:id="rId12"/>
    <p:sldId id="262" r:id="rId13"/>
    <p:sldId id="265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E635-46A3-49B3-BBE0-34FDC8817F6D}" type="datetimeFigureOut">
              <a:rPr lang="en-US" smtClean="0"/>
              <a:t>5/17/2011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7ACA-3260-4493-BE2E-6744790AC5D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E635-46A3-49B3-BBE0-34FDC8817F6D}" type="datetimeFigureOut">
              <a:rPr lang="en-US" smtClean="0"/>
              <a:t>5/17/2011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7ACA-3260-4493-BE2E-6744790AC5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E635-46A3-49B3-BBE0-34FDC8817F6D}" type="datetimeFigureOut">
              <a:rPr lang="en-US" smtClean="0"/>
              <a:t>5/17/2011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7ACA-3260-4493-BE2E-6744790AC5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E635-46A3-49B3-BBE0-34FDC8817F6D}" type="datetimeFigureOut">
              <a:rPr lang="en-US" smtClean="0"/>
              <a:t>5/17/2011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7ACA-3260-4493-BE2E-6744790AC5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E635-46A3-49B3-BBE0-34FDC8817F6D}" type="datetimeFigureOut">
              <a:rPr lang="en-US" smtClean="0"/>
              <a:t>5/17/2011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5BA7ACA-3260-4493-BE2E-6744790AC5D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E635-46A3-49B3-BBE0-34FDC8817F6D}" type="datetimeFigureOut">
              <a:rPr lang="en-US" smtClean="0"/>
              <a:t>5/17/2011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7ACA-3260-4493-BE2E-6744790AC5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E635-46A3-49B3-BBE0-34FDC8817F6D}" type="datetimeFigureOut">
              <a:rPr lang="en-US" smtClean="0"/>
              <a:t>5/17/2011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7ACA-3260-4493-BE2E-6744790AC5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E635-46A3-49B3-BBE0-34FDC8817F6D}" type="datetimeFigureOut">
              <a:rPr lang="en-US" smtClean="0"/>
              <a:t>5/17/2011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7ACA-3260-4493-BE2E-6744790AC5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E635-46A3-49B3-BBE0-34FDC8817F6D}" type="datetimeFigureOut">
              <a:rPr lang="en-US" smtClean="0"/>
              <a:t>5/17/2011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7ACA-3260-4493-BE2E-6744790AC5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E635-46A3-49B3-BBE0-34FDC8817F6D}" type="datetimeFigureOut">
              <a:rPr lang="en-US" smtClean="0"/>
              <a:t>5/17/2011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7ACA-3260-4493-BE2E-6744790AC5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E635-46A3-49B3-BBE0-34FDC8817F6D}" type="datetimeFigureOut">
              <a:rPr lang="en-US" smtClean="0"/>
              <a:t>5/17/2011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A7ACA-3260-4493-BE2E-6744790AC5D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26BE635-46A3-49B3-BBE0-34FDC8817F6D}" type="datetimeFigureOut">
              <a:rPr lang="en-US" smtClean="0"/>
              <a:t>5/17/2011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5BA7ACA-3260-4493-BE2E-6744790AC5D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Spiritual Care in 	Dying Patients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An overview of care</a:t>
            </a:r>
          </a:p>
          <a:p>
            <a:r>
              <a:rPr lang="en-US" dirty="0" smtClean="0"/>
              <a:t>By: Nicole Steele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95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Connect patient to their religious tradition</a:t>
            </a:r>
          </a:p>
          <a:p>
            <a:r>
              <a:rPr lang="en-US" dirty="0" smtClean="0"/>
              <a:t>Offer to contact their own clergy</a:t>
            </a:r>
          </a:p>
          <a:p>
            <a:r>
              <a:rPr lang="en-US" dirty="0" smtClean="0"/>
              <a:t>A link to heritage and rituals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Bring patient into the connection of a larger faith community</a:t>
            </a:r>
          </a:p>
          <a:p>
            <a:r>
              <a:rPr lang="en-US" dirty="0" smtClean="0"/>
              <a:t>Buddhism, Hinduism, Islam, Jehovah’s Witness, Judaism, Christianity, Roman Catholic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971800"/>
            <a:ext cx="4500562" cy="1704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536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Patient discusses joys and concerns</a:t>
            </a:r>
          </a:p>
          <a:p>
            <a:r>
              <a:rPr lang="en-US" dirty="0" smtClean="0"/>
              <a:t>Goal is to discover strengths and stressors</a:t>
            </a:r>
          </a:p>
          <a:p>
            <a:r>
              <a:rPr lang="en-US" dirty="0" smtClean="0"/>
              <a:t>Counselors explore patient’s understanding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429000"/>
            <a:ext cx="4064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506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Paths to Spirituality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Location</a:t>
            </a:r>
          </a:p>
          <a:p>
            <a:r>
              <a:rPr lang="en-US" dirty="0" smtClean="0"/>
              <a:t>Nature</a:t>
            </a:r>
          </a:p>
          <a:p>
            <a:r>
              <a:rPr lang="en-US" dirty="0" smtClean="0"/>
              <a:t>Art</a:t>
            </a:r>
          </a:p>
          <a:p>
            <a:r>
              <a:rPr lang="en-US" dirty="0" smtClean="0"/>
              <a:t>Music</a:t>
            </a:r>
          </a:p>
          <a:p>
            <a:r>
              <a:rPr lang="en-US" dirty="0" smtClean="0"/>
              <a:t>Writing</a:t>
            </a:r>
          </a:p>
          <a:p>
            <a:r>
              <a:rPr lang="en-US" dirty="0" smtClean="0"/>
              <a:t>Meditation</a:t>
            </a:r>
          </a:p>
          <a:p>
            <a:r>
              <a:rPr lang="en-US" dirty="0" smtClean="0"/>
              <a:t>Prayer</a:t>
            </a:r>
          </a:p>
          <a:p>
            <a:r>
              <a:rPr lang="en-US" dirty="0" smtClean="0"/>
              <a:t>Reading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371600"/>
            <a:ext cx="2362200" cy="1754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125899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859" y="4007642"/>
            <a:ext cx="2395682" cy="2371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740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Remember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Realize your own feelings on religion/spirituality</a:t>
            </a:r>
          </a:p>
          <a:p>
            <a:r>
              <a:rPr lang="en-US" sz="2400" dirty="0" smtClean="0"/>
              <a:t>People may still be developing spiritually</a:t>
            </a:r>
          </a:p>
          <a:p>
            <a:r>
              <a:rPr lang="en-US" sz="2400" dirty="0" smtClean="0"/>
              <a:t>Accompany patient’s through their illness</a:t>
            </a:r>
          </a:p>
          <a:p>
            <a:r>
              <a:rPr lang="en-US" sz="2400" dirty="0" smtClean="0"/>
              <a:t>Practice with humility</a:t>
            </a:r>
          </a:p>
          <a:p>
            <a:r>
              <a:rPr lang="en-US" sz="2400" dirty="0" smtClean="0"/>
              <a:t>Dismiss all prejudices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33800"/>
            <a:ext cx="3852488" cy="2742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918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Works Cited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37160" indent="-457200">
              <a:buNone/>
            </a:pPr>
            <a:r>
              <a:rPr lang="en-US" dirty="0" smtClean="0"/>
              <a:t>Emanuel, L. &amp; </a:t>
            </a:r>
            <a:r>
              <a:rPr lang="en-US" dirty="0" err="1" smtClean="0"/>
              <a:t>Librach</a:t>
            </a:r>
            <a:r>
              <a:rPr lang="en-US" dirty="0" smtClean="0"/>
              <a:t>, S. (2007) </a:t>
            </a:r>
            <a:r>
              <a:rPr lang="en-US" i="1" dirty="0" smtClean="0"/>
              <a:t>Palliative care: core 	skills and clinical competencies.</a:t>
            </a:r>
            <a:r>
              <a:rPr lang="en-US" dirty="0" smtClean="0"/>
              <a:t> Saunders 	Elsevier: Philadelphia, PA</a:t>
            </a:r>
            <a:br>
              <a:rPr lang="en-US" dirty="0" smtClean="0"/>
            </a:br>
            <a:endParaRPr lang="en-US" dirty="0" smtClean="0"/>
          </a:p>
          <a:p>
            <a:pPr marL="137160" indent="-457200">
              <a:buNone/>
            </a:pPr>
            <a:r>
              <a:rPr lang="en-US" dirty="0" err="1" smtClean="0"/>
              <a:t>Mauk</a:t>
            </a:r>
            <a:r>
              <a:rPr lang="en-US" dirty="0" smtClean="0"/>
              <a:t>, K. (2010) </a:t>
            </a:r>
            <a:r>
              <a:rPr lang="en-US" i="1" dirty="0" err="1" smtClean="0"/>
              <a:t>Gerontological</a:t>
            </a:r>
            <a:r>
              <a:rPr lang="en-US" i="1" dirty="0" smtClean="0"/>
              <a:t> nursing: competencies 	for care.</a:t>
            </a:r>
            <a:r>
              <a:rPr lang="en-US" dirty="0" smtClean="0"/>
              <a:t> Jones and Bartlett: Sudbury, MA.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480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End of Life Fears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has my life been about?</a:t>
            </a:r>
          </a:p>
          <a:p>
            <a:r>
              <a:rPr lang="en-US" dirty="0" smtClean="0"/>
              <a:t>What will it be like now?</a:t>
            </a:r>
          </a:p>
          <a:p>
            <a:r>
              <a:rPr lang="en-US" dirty="0" smtClean="0"/>
              <a:t>Who will take care of my family?</a:t>
            </a:r>
          </a:p>
          <a:p>
            <a:r>
              <a:rPr lang="en-US" dirty="0" smtClean="0"/>
              <a:t>Fear of the unknown</a:t>
            </a:r>
          </a:p>
          <a:p>
            <a:r>
              <a:rPr lang="en-US" dirty="0" smtClean="0"/>
              <a:t>What do I believe in?</a:t>
            </a:r>
          </a:p>
          <a:p>
            <a:r>
              <a:rPr lang="en-US" dirty="0" smtClean="0"/>
              <a:t>How have I treated </a:t>
            </a:r>
          </a:p>
          <a:p>
            <a:pPr marL="137160" indent="0">
              <a:buNone/>
            </a:pPr>
            <a:r>
              <a:rPr lang="en-US" dirty="0"/>
              <a:t>p</a:t>
            </a:r>
            <a:r>
              <a:rPr lang="en-US" dirty="0" smtClean="0"/>
              <a:t>eople?</a:t>
            </a:r>
          </a:p>
          <a:p>
            <a:r>
              <a:rPr lang="en-US" dirty="0" smtClean="0"/>
              <a:t>Where am I going?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38600"/>
            <a:ext cx="3581400" cy="238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60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Spiritual 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Helps with feelings of isolation felt by a dying patient and their loved ones</a:t>
            </a:r>
          </a:p>
          <a:p>
            <a:r>
              <a:rPr lang="en-US" dirty="0" smtClean="0"/>
              <a:t>To bring the patient and family comfort, strength, and balance</a:t>
            </a:r>
          </a:p>
          <a:p>
            <a:r>
              <a:rPr lang="en-US" dirty="0" smtClean="0"/>
              <a:t>“Spirituality is about a relationship between ourselves and the greater world” (Emanuel &amp; </a:t>
            </a:r>
            <a:r>
              <a:rPr lang="en-US" dirty="0" err="1" smtClean="0"/>
              <a:t>Librach</a:t>
            </a:r>
            <a:r>
              <a:rPr lang="en-US" dirty="0" smtClean="0"/>
              <a:t>, p. 527)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724400"/>
            <a:ext cx="36576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321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Reasons Spiritual Care is Needed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Religious beliefs are common among patients, and oftentimes they want them to be addressed</a:t>
            </a:r>
          </a:p>
          <a:p>
            <a:r>
              <a:rPr lang="en-US" dirty="0" smtClean="0"/>
              <a:t>Beliefs influence medical decisions</a:t>
            </a:r>
          </a:p>
          <a:p>
            <a:r>
              <a:rPr lang="en-US" dirty="0" smtClean="0"/>
              <a:t>There is a relationship between spirituality and health</a:t>
            </a:r>
          </a:p>
          <a:p>
            <a:r>
              <a:rPr lang="en-US" dirty="0" smtClean="0"/>
              <a:t>Supporting spirituality can enhance provider-patient relationship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53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Spiritual Assessment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Strengths</a:t>
            </a:r>
          </a:p>
          <a:p>
            <a:r>
              <a:rPr lang="en-US" dirty="0" smtClean="0"/>
              <a:t>Vulnerabilities</a:t>
            </a:r>
          </a:p>
          <a:p>
            <a:r>
              <a:rPr lang="en-US" dirty="0" smtClean="0"/>
              <a:t>Well-being</a:t>
            </a:r>
          </a:p>
          <a:p>
            <a:r>
              <a:rPr lang="en-US" dirty="0" smtClean="0"/>
              <a:t>Emotional Struggles</a:t>
            </a:r>
          </a:p>
          <a:p>
            <a:r>
              <a:rPr lang="en-US" dirty="0" smtClean="0"/>
              <a:t>Connection to spirituality</a:t>
            </a:r>
          </a:p>
          <a:p>
            <a:r>
              <a:rPr lang="en-US" dirty="0" smtClean="0"/>
              <a:t>Education</a:t>
            </a:r>
          </a:p>
          <a:p>
            <a:r>
              <a:rPr lang="en-US" dirty="0" smtClean="0"/>
              <a:t>Beliefs</a:t>
            </a:r>
          </a:p>
          <a:p>
            <a:r>
              <a:rPr lang="en-US" dirty="0" smtClean="0"/>
              <a:t>Needs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90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SPIRIT MODEL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</a:t>
            </a:r>
            <a:r>
              <a:rPr lang="en-US" dirty="0" smtClean="0"/>
              <a:t>= spiritual belief system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</a:t>
            </a:r>
            <a:r>
              <a:rPr lang="en-US" dirty="0" smtClean="0"/>
              <a:t>= personal spirituality</a:t>
            </a:r>
          </a:p>
          <a:p>
            <a:r>
              <a:rPr lang="en-US" dirty="0">
                <a:solidFill>
                  <a:schemeClr val="bg1"/>
                </a:solidFill>
              </a:rPr>
              <a:t>I</a:t>
            </a:r>
            <a:r>
              <a:rPr lang="en-US" dirty="0" smtClean="0"/>
              <a:t>= involvement in a spiritual community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</a:t>
            </a:r>
            <a:r>
              <a:rPr lang="en-US" dirty="0" smtClean="0"/>
              <a:t>= ritualized practices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</a:t>
            </a:r>
            <a:r>
              <a:rPr lang="en-US" dirty="0" smtClean="0"/>
              <a:t>= implications for medical care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</a:t>
            </a:r>
            <a:r>
              <a:rPr lang="en-US" dirty="0" smtClean="0"/>
              <a:t>= terminal events planned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438400"/>
            <a:ext cx="285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429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HOPE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H</a:t>
            </a:r>
            <a:r>
              <a:rPr lang="en-US" sz="2800" dirty="0" smtClean="0"/>
              <a:t>= source of hope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O</a:t>
            </a:r>
            <a:r>
              <a:rPr lang="en-US" sz="2800" dirty="0" smtClean="0"/>
              <a:t>= organized religion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P</a:t>
            </a:r>
            <a:r>
              <a:rPr lang="en-US" sz="2800" dirty="0" smtClean="0"/>
              <a:t>= personal spiritual practice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E</a:t>
            </a:r>
            <a:r>
              <a:rPr lang="en-US" sz="2800" dirty="0" smtClean="0"/>
              <a:t>= end-of-life issues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438400"/>
            <a:ext cx="28384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29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Providers of Care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 smtClean="0"/>
              <a:t>Chaplains</a:t>
            </a:r>
          </a:p>
          <a:p>
            <a:r>
              <a:rPr lang="en-US" sz="2800" dirty="0" smtClean="0"/>
              <a:t>Pastoral counselors</a:t>
            </a:r>
          </a:p>
          <a:p>
            <a:r>
              <a:rPr lang="en-US" sz="2800" dirty="0" smtClean="0"/>
              <a:t>Spiritual counselors</a:t>
            </a:r>
          </a:p>
          <a:p>
            <a:r>
              <a:rPr lang="en-US" sz="2800" dirty="0" smtClean="0"/>
              <a:t>Palliative team</a:t>
            </a:r>
          </a:p>
          <a:p>
            <a:pPr lvl="1"/>
            <a:r>
              <a:rPr lang="en-US" sz="2800" dirty="0" smtClean="0"/>
              <a:t>Physician</a:t>
            </a:r>
          </a:p>
          <a:p>
            <a:pPr lvl="1"/>
            <a:r>
              <a:rPr lang="en-US" sz="2800" dirty="0" smtClean="0"/>
              <a:t>Nurse</a:t>
            </a:r>
          </a:p>
          <a:p>
            <a:pPr lvl="1"/>
            <a:r>
              <a:rPr lang="en-US" sz="2800" dirty="0" smtClean="0"/>
              <a:t>Aide</a:t>
            </a:r>
          </a:p>
          <a:p>
            <a:pPr marL="585216" lvl="1" indent="0">
              <a:buNone/>
            </a:pPr>
            <a:endParaRPr lang="en-US" dirty="0"/>
          </a:p>
          <a:p>
            <a:pPr marL="585216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828800"/>
            <a:ext cx="28575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180114"/>
            <a:ext cx="2333625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610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 a quiet, supportive presence</a:t>
            </a:r>
          </a:p>
          <a:p>
            <a:r>
              <a:rPr lang="en-US" dirty="0" smtClean="0"/>
              <a:t>Hold their hand</a:t>
            </a:r>
          </a:p>
          <a:p>
            <a:r>
              <a:rPr lang="en-US" dirty="0" smtClean="0"/>
              <a:t>Sing </a:t>
            </a:r>
          </a:p>
          <a:p>
            <a:r>
              <a:rPr lang="en-US" dirty="0" smtClean="0"/>
              <a:t>Talk</a:t>
            </a:r>
          </a:p>
          <a:p>
            <a:r>
              <a:rPr lang="en-US" dirty="0" smtClean="0"/>
              <a:t>Meditate</a:t>
            </a:r>
          </a:p>
          <a:p>
            <a:r>
              <a:rPr lang="en-US" dirty="0" smtClean="0"/>
              <a:t>Pray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352799"/>
            <a:ext cx="3810000" cy="284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951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59</TotalTime>
  <Words>358</Words>
  <Application>Microsoft Office PowerPoint</Application>
  <PresentationFormat>On-screen Show (4:3)</PresentationFormat>
  <Paragraphs>92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Apex</vt:lpstr>
      <vt:lpstr>Spiritual Care in  Dying Patients</vt:lpstr>
      <vt:lpstr>Common End of Life Fears</vt:lpstr>
      <vt:lpstr>Purpose of Spiritual Care</vt:lpstr>
      <vt:lpstr>Reasons Spiritual Care is Needed</vt:lpstr>
      <vt:lpstr>Spiritual Assessment</vt:lpstr>
      <vt:lpstr>SPIRIT MODEL</vt:lpstr>
      <vt:lpstr>HOPE MODEL</vt:lpstr>
      <vt:lpstr>Providers of Care</vt:lpstr>
      <vt:lpstr>Presence</vt:lpstr>
      <vt:lpstr>Tradition</vt:lpstr>
      <vt:lpstr>Reflection</vt:lpstr>
      <vt:lpstr>Paths to Spirituality</vt:lpstr>
      <vt:lpstr>Things to Remember</vt:lpstr>
      <vt:lpstr>Works Cited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Spiritual Care in  Dying Patients</dc:title>
  <dc:creator>Nicole Only</dc:creator>
  <cp:lastModifiedBy>Nicole Only</cp:lastModifiedBy>
  <cp:revision>8</cp:revision>
  <dcterms:created xsi:type="dcterms:W3CDTF">2011-05-17T15:55:03Z</dcterms:created>
  <dcterms:modified xsi:type="dcterms:W3CDTF">2011-05-17T16:54:57Z</dcterms:modified>
</cp:coreProperties>
</file>