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7"/>
  </p:notesMasterIdLst>
  <p:sldIdLst>
    <p:sldId id="256" r:id="rId2"/>
    <p:sldId id="258" r:id="rId3"/>
    <p:sldId id="257" r:id="rId4"/>
    <p:sldId id="269" r:id="rId5"/>
    <p:sldId id="268" r:id="rId6"/>
    <p:sldId id="259" r:id="rId7"/>
    <p:sldId id="267" r:id="rId8"/>
    <p:sldId id="270" r:id="rId9"/>
    <p:sldId id="260" r:id="rId10"/>
    <p:sldId id="261" r:id="rId11"/>
    <p:sldId id="262" r:id="rId12"/>
    <p:sldId id="263" r:id="rId13"/>
    <p:sldId id="265" r:id="rId14"/>
    <p:sldId id="264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92" autoAdjust="0"/>
    <p:restoredTop sz="94660"/>
  </p:normalViewPr>
  <p:slideViewPr>
    <p:cSldViewPr>
      <p:cViewPr varScale="1">
        <p:scale>
          <a:sx n="69" d="100"/>
          <a:sy n="69" d="100"/>
        </p:scale>
        <p:origin x="-4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72369-012B-4A9D-B107-E612E79FCC6E}" type="datetimeFigureOut">
              <a:rPr lang="en-US" smtClean="0"/>
              <a:t>4/25/2011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4A0E6-26F8-482F-8456-9D664E6787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863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A0E6-26F8-482F-8456-9D664E6787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171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A0E6-26F8-482F-8456-9D664E6787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699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A0E6-26F8-482F-8456-9D664E6787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260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A0E6-26F8-482F-8456-9D664E67872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986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A0E6-26F8-482F-8456-9D664E67872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761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A0E6-26F8-482F-8456-9D664E67872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109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A0E6-26F8-482F-8456-9D664E67872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681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A0E6-26F8-482F-8456-9D664E6787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649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A0E6-26F8-482F-8456-9D664E6787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786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A0E6-26F8-482F-8456-9D664E6787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483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A0E6-26F8-482F-8456-9D664E6787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5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A0E6-26F8-482F-8456-9D664E6787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296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A0E6-26F8-482F-8456-9D664E6787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0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A0E6-26F8-482F-8456-9D664E6787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56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4A0E6-26F8-482F-8456-9D664E6787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573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58A2-EA28-4943-ACC8-EF10C8C51B0F}" type="datetimeFigureOut">
              <a:rPr lang="en-US" smtClean="0"/>
              <a:t>4/25/2011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76F1-9AC6-41FB-A6CF-9FA01D18F9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58A2-EA28-4943-ACC8-EF10C8C51B0F}" type="datetimeFigureOut">
              <a:rPr lang="en-US" smtClean="0"/>
              <a:t>4/25/2011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76F1-9AC6-41FB-A6CF-9FA01D18F9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58A2-EA28-4943-ACC8-EF10C8C51B0F}" type="datetimeFigureOut">
              <a:rPr lang="en-US" smtClean="0"/>
              <a:t>4/25/2011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76F1-9AC6-41FB-A6CF-9FA01D18F9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58A2-EA28-4943-ACC8-EF10C8C51B0F}" type="datetimeFigureOut">
              <a:rPr lang="en-US" smtClean="0"/>
              <a:t>4/25/2011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76F1-9AC6-41FB-A6CF-9FA01D18F9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58A2-EA28-4943-ACC8-EF10C8C51B0F}" type="datetimeFigureOut">
              <a:rPr lang="en-US" smtClean="0"/>
              <a:t>4/25/2011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76F1-9AC6-41FB-A6CF-9FA01D18F9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58A2-EA28-4943-ACC8-EF10C8C51B0F}" type="datetimeFigureOut">
              <a:rPr lang="en-US" smtClean="0"/>
              <a:t>4/25/2011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76F1-9AC6-41FB-A6CF-9FA01D18F9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58A2-EA28-4943-ACC8-EF10C8C51B0F}" type="datetimeFigureOut">
              <a:rPr lang="en-US" smtClean="0"/>
              <a:t>4/25/2011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76F1-9AC6-41FB-A6CF-9FA01D18F9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58A2-EA28-4943-ACC8-EF10C8C51B0F}" type="datetimeFigureOut">
              <a:rPr lang="en-US" smtClean="0"/>
              <a:t>4/25/2011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76F1-9AC6-41FB-A6CF-9FA01D18F9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58A2-EA28-4943-ACC8-EF10C8C51B0F}" type="datetimeFigureOut">
              <a:rPr lang="en-US" smtClean="0"/>
              <a:t>4/25/2011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76F1-9AC6-41FB-A6CF-9FA01D18F9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58A2-EA28-4943-ACC8-EF10C8C51B0F}" type="datetimeFigureOut">
              <a:rPr lang="en-US" smtClean="0"/>
              <a:t>4/25/2011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76F1-9AC6-41FB-A6CF-9FA01D18F9E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F58A2-EA28-4943-ACC8-EF10C8C51B0F}" type="datetimeFigureOut">
              <a:rPr lang="en-US" smtClean="0"/>
              <a:t>4/25/2011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76F1-9AC6-41FB-A6CF-9FA01D18F9E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BAF58A2-EA28-4943-ACC8-EF10C8C51B0F}" type="datetimeFigureOut">
              <a:rPr lang="en-US" smtClean="0"/>
              <a:t>4/25/2011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73C76F1-9AC6-41FB-A6CF-9FA01D18F9E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1905001"/>
            <a:ext cx="7117180" cy="1676399"/>
          </a:xfrm>
        </p:spPr>
        <p:txBody>
          <a:bodyPr/>
          <a:lstStyle/>
          <a:p>
            <a:r>
              <a:rPr lang="en-US" dirty="0" smtClean="0"/>
              <a:t>Spiritual Care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800000" flipV="1">
            <a:off x="1215341" y="3886200"/>
            <a:ext cx="6726566" cy="853604"/>
          </a:xfrm>
        </p:spPr>
        <p:txBody>
          <a:bodyPr/>
          <a:lstStyle/>
          <a:p>
            <a:r>
              <a:rPr lang="en-US" dirty="0" smtClean="0"/>
              <a:t>Understanding of spirituality.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008036"/>
            <a:ext cx="32004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1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Presence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-304800"/>
            <a:ext cx="7125112" cy="616359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Offer humane, compassionate presence</a:t>
            </a:r>
          </a:p>
          <a:p>
            <a:r>
              <a:rPr lang="en-US" sz="2000" dirty="0" smtClean="0"/>
              <a:t>Provide a quiet, supportive presence</a:t>
            </a:r>
          </a:p>
          <a:p>
            <a:r>
              <a:rPr lang="en-US" sz="2000" dirty="0" smtClean="0"/>
              <a:t>Accompany patient on a path they may never have walked before</a:t>
            </a:r>
          </a:p>
          <a:p>
            <a:r>
              <a:rPr lang="en-US" sz="2000" dirty="0" smtClean="0"/>
              <a:t>Sit at the bedside to talk, meditate, sing or hold a hand.  The sound of a human voice or touch of the human hand will make a patient feel less alone.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243137"/>
            <a:ext cx="3581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2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Tradition and Community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Facilitate connection between patients, caregivers and their religious tradition.</a:t>
            </a:r>
          </a:p>
          <a:p>
            <a:r>
              <a:rPr lang="en-US" dirty="0" smtClean="0"/>
              <a:t>Offer to contact clergy and congregations from the individual’s faith tradition</a:t>
            </a:r>
          </a:p>
          <a:p>
            <a:r>
              <a:rPr lang="en-US" dirty="0" smtClean="0"/>
              <a:t>Offer to arrange for clergy to visit</a:t>
            </a:r>
          </a:p>
          <a:p>
            <a:r>
              <a:rPr lang="en-US" dirty="0" smtClean="0"/>
              <a:t>Offer the patient to be placed on a prayer list</a:t>
            </a:r>
            <a:endParaRPr lang="en-US" dirty="0"/>
          </a:p>
        </p:txBody>
      </p:sp>
      <p:pic>
        <p:nvPicPr>
          <p:cNvPr id="6146" name="Picture 2" descr="C:\Documents and Settings\Hannah Elizabeth.HARLEYTAIL02.001\Local Settings\Temporary Internet Files\Content.IE5\6AV9PRIS\MC90004803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4311650"/>
            <a:ext cx="1211262" cy="193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64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25113" cy="924475"/>
          </a:xfrm>
        </p:spPr>
        <p:txBody>
          <a:bodyPr/>
          <a:lstStyle/>
          <a:p>
            <a:r>
              <a:rPr lang="en-US" dirty="0" smtClean="0"/>
              <a:t>                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066801"/>
            <a:ext cx="7125112" cy="2666999"/>
          </a:xfrm>
        </p:spPr>
        <p:txBody>
          <a:bodyPr/>
          <a:lstStyle/>
          <a:p>
            <a:r>
              <a:rPr lang="en-US" dirty="0" smtClean="0"/>
              <a:t>Invite individuals and families to share their spiritual joys and concerns</a:t>
            </a:r>
          </a:p>
          <a:p>
            <a:r>
              <a:rPr lang="en-US" dirty="0" smtClean="0"/>
              <a:t>Facilitate the patient to explore their inner experiences of meaning and faith</a:t>
            </a:r>
            <a:endParaRPr lang="en-US" dirty="0"/>
          </a:p>
        </p:txBody>
      </p:sp>
      <p:pic>
        <p:nvPicPr>
          <p:cNvPr id="5122" name="Picture 2" descr="C:\Documents and Settings\Hannah Elizabeth.HARLEYTAIL02.001\Local Settings\Temporary Internet Files\Content.IE5\H0EMG0TZ\MP90044836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76600"/>
            <a:ext cx="4191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49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     Other Ways to Provide          Spirituality</a:t>
            </a:r>
            <a:br>
              <a:rPr lang="en-US" dirty="0" smtClean="0"/>
            </a:br>
            <a:r>
              <a:rPr lang="en-US" dirty="0" smtClean="0"/>
              <a:t>The Five Senses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2514600"/>
            <a:ext cx="7125112" cy="334419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Nature: Moving patient close to a window or bringing the sights and sounds of nature to the bedside using a video or audio recordings </a:t>
            </a:r>
          </a:p>
          <a:p>
            <a:r>
              <a:rPr lang="en-US" dirty="0" smtClean="0"/>
              <a:t>Aroma: Fragrances of incense and spice, flowers, food such as peeling oranges</a:t>
            </a:r>
          </a:p>
          <a:p>
            <a:r>
              <a:rPr lang="en-US" dirty="0" smtClean="0"/>
              <a:t>Touch: The warmth of a gentle furry animal or stuffed animals can create a memory of their connection to love, security and comfort;  light massage can help them remember they are still fully human</a:t>
            </a:r>
          </a:p>
          <a:p>
            <a:r>
              <a:rPr lang="en-US" dirty="0" smtClean="0"/>
              <a:t>Music: Live music or singing</a:t>
            </a:r>
          </a:p>
          <a:p>
            <a:r>
              <a:rPr lang="en-US" dirty="0" smtClean="0"/>
              <a:t>Art: A favorite picture</a:t>
            </a:r>
            <a:endParaRPr lang="en-US" dirty="0"/>
          </a:p>
        </p:txBody>
      </p:sp>
      <p:pic>
        <p:nvPicPr>
          <p:cNvPr id="8194" name="Picture 2" descr="C:\Documents and Settings\Hannah Elizabeth.HARLEYTAIL02.001\Local Settings\Temporary Internet Files\Content.IE5\H0EMG0TZ\MP90031396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5105399"/>
            <a:ext cx="3657600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Hannah Elizabeth.HARLEYTAIL02.001\Local Settings\Temporary Internet Files\Content.IE5\FN6L3PVP\MP91021884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135"/>
            <a:ext cx="1955132" cy="213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4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Things to remember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may still be developing spirituality even as they decline physically and mentally</a:t>
            </a:r>
          </a:p>
          <a:p>
            <a:r>
              <a:rPr lang="en-US" dirty="0" smtClean="0"/>
              <a:t>Accompany people through their life-limiting illness as it reduces the sense of isolation</a:t>
            </a:r>
          </a:p>
          <a:p>
            <a:r>
              <a:rPr lang="en-US" dirty="0" smtClean="0"/>
              <a:t>Help people find their own internal sense of comfort, balance, and strength</a:t>
            </a:r>
          </a:p>
          <a:p>
            <a:r>
              <a:rPr lang="en-US" dirty="0" smtClean="0"/>
              <a:t>Alert chaplains to spiritual developments during routine care</a:t>
            </a:r>
          </a:p>
          <a:p>
            <a:r>
              <a:rPr lang="en-US" dirty="0" smtClean="0"/>
              <a:t>Become comfortable with your own spirituality </a:t>
            </a:r>
            <a:endParaRPr lang="en-US" dirty="0"/>
          </a:p>
        </p:txBody>
      </p:sp>
      <p:pic>
        <p:nvPicPr>
          <p:cNvPr id="7170" name="Picture 2" descr="C:\Documents and Settings\Hannah Elizabeth.HARLEYTAIL02.001\Local Settings\Temporary Internet Files\Content.IE5\RR6SOGWN\MP90028976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00600"/>
            <a:ext cx="181717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45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Emanuel, L.,&amp; Librach, S.L. (2007). </a:t>
            </a:r>
            <a:r>
              <a:rPr lang="en-US" i="1" dirty="0" smtClean="0"/>
              <a:t> Palliative care: Core skills and 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   clinical competencies.  </a:t>
            </a:r>
            <a:r>
              <a:rPr lang="en-US" dirty="0" smtClean="0"/>
              <a:t>Philadelphia, PA. Saunders Elsevier</a:t>
            </a:r>
          </a:p>
          <a:p>
            <a:pPr marL="0" indent="0">
              <a:buNone/>
            </a:pPr>
            <a:r>
              <a:rPr lang="en-US" dirty="0" smtClean="0"/>
              <a:t>Kemp, P. (2009). Spirituality in health care: What can you do? </a:t>
            </a:r>
            <a:r>
              <a:rPr lang="en-US" i="1" dirty="0" smtClean="0"/>
              <a:t>British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   Journal of Health Care, 3 </a:t>
            </a:r>
            <a:r>
              <a:rPr lang="en-US" dirty="0" smtClean="0"/>
              <a:t>(7), 333-335</a:t>
            </a:r>
          </a:p>
          <a:p>
            <a:pPr marL="0" indent="0">
              <a:buNone/>
            </a:pPr>
            <a:r>
              <a:rPr lang="en-US" dirty="0" smtClean="0"/>
              <a:t>Nobel, A., &amp; Jones, C. (2010).  Getting it right: Oncology nurses’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understanding of spirituality. </a:t>
            </a:r>
            <a:r>
              <a:rPr lang="en-US" i="1" dirty="0" smtClean="0"/>
              <a:t>International Journal of Palliative 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     Nursing, 16 </a:t>
            </a:r>
            <a:r>
              <a:rPr lang="en-US" dirty="0" smtClean="0"/>
              <a:t>(11), 565-569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46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Spirituality versus </a:t>
            </a:r>
            <a:r>
              <a:rPr lang="en-US" dirty="0" smtClean="0"/>
              <a:t>Religion</a:t>
            </a:r>
            <a:br>
              <a:rPr lang="en-US" dirty="0" smtClean="0"/>
            </a:br>
            <a:r>
              <a:rPr lang="en-US" dirty="0" smtClean="0"/>
              <a:t>The two are not synonymous</a:t>
            </a:r>
            <a:endParaRPr lang="en-US" dirty="0"/>
          </a:p>
        </p:txBody>
      </p:sp>
      <p:pic>
        <p:nvPicPr>
          <p:cNvPr id="1026" name="Picture 2" descr="C:\Documents and Settings\Hannah Elizabeth.HARLEYTAIL02.001\Local Settings\Temporary Internet Files\Content.IE5\6AV9PRIS\MP900433113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2" y="1752600"/>
            <a:ext cx="4459621" cy="29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Hannah Elizabeth.HARLEYTAIL02.001\Local Settings\Temporary Internet Files\Content.IE5\5Z7N782N\MC90014940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716" y="2743200"/>
            <a:ext cx="356308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62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243" y="2743200"/>
            <a:ext cx="7125113" cy="924475"/>
          </a:xfrm>
        </p:spPr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244" y="4419600"/>
            <a:ext cx="7125112" cy="3200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 Spirituality defined</a:t>
            </a:r>
          </a:p>
          <a:p>
            <a:pPr lvl="2"/>
            <a:r>
              <a:rPr lang="en-US" sz="1800" dirty="0" smtClean="0"/>
              <a:t>  Relationship between ourselves and the greater world</a:t>
            </a:r>
          </a:p>
          <a:p>
            <a:pPr lvl="2"/>
            <a:r>
              <a:rPr lang="en-US" sz="1800" dirty="0" smtClean="0"/>
              <a:t>  One part of spirituality is religion</a:t>
            </a:r>
          </a:p>
          <a:p>
            <a:pPr lvl="2"/>
            <a:r>
              <a:rPr lang="en-US" sz="1800" dirty="0" smtClean="0"/>
              <a:t>   Addresses both universa</a:t>
            </a:r>
            <a:r>
              <a:rPr lang="en-US" sz="2100" dirty="0" smtClean="0"/>
              <a:t>l</a:t>
            </a:r>
            <a:r>
              <a:rPr lang="en-US" sz="1800" dirty="0" smtClean="0"/>
              <a:t> and the particular</a:t>
            </a:r>
          </a:p>
          <a:p>
            <a:pPr lvl="2"/>
            <a:r>
              <a:rPr lang="en-US" sz="1800" dirty="0" smtClean="0"/>
              <a:t>  The interior awareness of our connection to the world</a:t>
            </a:r>
          </a:p>
          <a:p>
            <a:pPr lvl="2"/>
            <a:r>
              <a:rPr lang="en-US" sz="1800" dirty="0" smtClean="0"/>
              <a:t>   Influences some or all of a person’s daily life</a:t>
            </a:r>
          </a:p>
          <a:p>
            <a:pPr lvl="2"/>
            <a:r>
              <a:rPr lang="en-US" sz="1800" dirty="0"/>
              <a:t> </a:t>
            </a:r>
            <a:r>
              <a:rPr lang="en-US" sz="1800" dirty="0" smtClean="0"/>
              <a:t>  The ability to fine solace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C:\Documents and Settings\Hannah Elizabeth.HARLEYTAIL02.001\Local Settings\Temporary Internet Files\Content.IE5\RR6SOGWN\MP90043924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0"/>
            <a:ext cx="4876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74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Spirituality defined cont’d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the quality of being concerned with deep feeling and beliefs(which  are often religious), rather than physical parts</a:t>
            </a:r>
            <a:r>
              <a:rPr lang="en-US" b="1" dirty="0" smtClean="0"/>
              <a:t> </a:t>
            </a:r>
            <a:r>
              <a:rPr lang="en-US" dirty="0" smtClean="0"/>
              <a:t>of life</a:t>
            </a:r>
          </a:p>
          <a:p>
            <a:r>
              <a:rPr lang="en-US" dirty="0" smtClean="0"/>
              <a:t>Not solely confined to organized religion</a:t>
            </a:r>
          </a:p>
          <a:p>
            <a:r>
              <a:rPr lang="en-US" dirty="0" smtClean="0"/>
              <a:t>People can be spiritual without being religious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727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Concept of Spirituality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Finding meaning</a:t>
            </a:r>
          </a:p>
          <a:p>
            <a:r>
              <a:rPr lang="en-US" dirty="0" smtClean="0"/>
              <a:t>Connecting with self, others, or a higher being</a:t>
            </a:r>
          </a:p>
          <a:p>
            <a:r>
              <a:rPr lang="en-US" dirty="0" smtClean="0"/>
              <a:t>Congruence of values and beliefs</a:t>
            </a:r>
          </a:p>
          <a:p>
            <a:r>
              <a:rPr lang="en-US" dirty="0" smtClean="0"/>
              <a:t>Love</a:t>
            </a:r>
          </a:p>
          <a:p>
            <a:r>
              <a:rPr lang="en-US" dirty="0" smtClean="0"/>
              <a:t>Hope </a:t>
            </a:r>
          </a:p>
          <a:p>
            <a:r>
              <a:rPr lang="en-US" dirty="0" smtClean="0"/>
              <a:t>Strength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038600"/>
            <a:ext cx="3657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77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299" y="228600"/>
            <a:ext cx="7125113" cy="924475"/>
          </a:xfrm>
        </p:spPr>
        <p:txBody>
          <a:bodyPr/>
          <a:lstStyle/>
          <a:p>
            <a:r>
              <a:rPr lang="en-US" dirty="0" smtClean="0"/>
              <a:t>          Religion 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6085" y="990601"/>
            <a:ext cx="7125112" cy="1752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It is an expression of Spirituality by a particular group</a:t>
            </a:r>
          </a:p>
          <a:p>
            <a:pPr marL="0" indent="0">
              <a:buNone/>
            </a:pPr>
            <a:r>
              <a:rPr lang="en-US" dirty="0" smtClean="0"/>
              <a:t>         It is the belief in and worship of a God or Gods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endParaRPr lang="en-US" dirty="0"/>
          </a:p>
        </p:txBody>
      </p:sp>
      <p:pic>
        <p:nvPicPr>
          <p:cNvPr id="3074" name="Picture 2" descr="C:\Documents and Settings\Hannah Elizabeth.HARLEYTAIL02.001\Local Settings\Temporary Internet Files\Content.IE5\6AV9PRIS\MC90043426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20819"/>
            <a:ext cx="184150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Hannah Elizabeth.HARLEYTAIL02.001\Local Settings\Temporary Internet Files\Content.IE5\5Z7N782N\MC90043426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134" y="3030330"/>
            <a:ext cx="1832573" cy="198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Hannah Elizabeth.HARLEYTAIL02.001\Local Settings\Temporary Internet Files\Content.IE5\2H2SNYGZ\MC90012932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568" y="2852979"/>
            <a:ext cx="1684936" cy="189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Hannah Elizabeth.HARLEYTAIL02.001\Local Settings\Temporary Internet Files\Content.IE5\5Z7N782N\MC90043458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734" y="4895419"/>
            <a:ext cx="1092200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Documents and Settings\Hannah Elizabeth.HARLEYTAIL02.001\Local Settings\Temporary Internet Files\Content.IE5\FN6L3PVP\MC90033547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095444"/>
            <a:ext cx="1814512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Documents and Settings\Hannah Elizabeth.HARLEYTAIL02.001\Local Settings\Temporary Internet Files\Content.IE5\H0EMG0TZ\MC90037077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98788"/>
            <a:ext cx="1508125" cy="18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85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Holistic care includes spiritual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-381000"/>
            <a:ext cx="7125112" cy="6239799"/>
          </a:xfrm>
        </p:spPr>
        <p:txBody>
          <a:bodyPr/>
          <a:lstStyle/>
          <a:p>
            <a:r>
              <a:rPr lang="en-US" dirty="0" smtClean="0"/>
              <a:t>Spiritual care must be a priority</a:t>
            </a:r>
          </a:p>
          <a:p>
            <a:r>
              <a:rPr lang="en-US" dirty="0" smtClean="0"/>
              <a:t>Spiritual belief can affect clinical outcomes</a:t>
            </a:r>
          </a:p>
          <a:p>
            <a:r>
              <a:rPr lang="en-US" dirty="0" smtClean="0"/>
              <a:t>Studies show spiritual beliefs  can be a significant factor in the quality of life of people recovering from illness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505200"/>
            <a:ext cx="57912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39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Spiritual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the way in which you behave, talk, care , guide or treat a person.</a:t>
            </a:r>
          </a:p>
          <a:p>
            <a:r>
              <a:rPr lang="en-US" dirty="0" smtClean="0"/>
              <a:t>It is given in a one to one relationship.</a:t>
            </a:r>
          </a:p>
          <a:p>
            <a:r>
              <a:rPr lang="en-US" dirty="0" smtClean="0"/>
              <a:t>Makes no assumptions about personal convictions or life orientation.</a:t>
            </a:r>
          </a:p>
          <a:p>
            <a:r>
              <a:rPr lang="en-US" dirty="0" smtClean="0"/>
              <a:t>Can be given by anybody to anyone regardless of beliefs, faith, or organization.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41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Primary Roles for Spiritual Care Professionals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744" y="1828800"/>
            <a:ext cx="7125112" cy="2895599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000" dirty="0" smtClean="0"/>
              <a:t>Presence: Be with the patient in the experience of transition and hope to alleviate some of the patient’s  isolation.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Tradition and Community:  Connect </a:t>
            </a:r>
            <a:r>
              <a:rPr lang="en-US" sz="2000" dirty="0"/>
              <a:t>the patient with clergy if that is what the patient desires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Reflection: Be present for the patient’s exploration of spiritual concerns and reflections</a:t>
            </a:r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Font typeface="+mj-lt"/>
              <a:buAutoNum type="arabicPeriod"/>
            </a:pPr>
            <a:endParaRPr lang="en-US" dirty="0"/>
          </a:p>
        </p:txBody>
      </p:sp>
      <p:pic>
        <p:nvPicPr>
          <p:cNvPr id="4099" name="Picture 3" descr="C:\Documents and Settings\Hannah Elizabeth.HARLEYTAIL02.001\Local Settings\Temporary Internet Files\Content.IE5\2H2SNYGZ\MP90044359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114800"/>
            <a:ext cx="9067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0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TC102455596[[fn=Spring]]</Template>
  <TotalTime>347</TotalTime>
  <Words>691</Words>
  <Application>Microsoft Office PowerPoint</Application>
  <PresentationFormat>On-screen Show (4:3)</PresentationFormat>
  <Paragraphs>90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Spring</vt:lpstr>
      <vt:lpstr>Spiritual Care</vt:lpstr>
      <vt:lpstr>Spirituality versus Religion The two are not synonymous</vt:lpstr>
      <vt:lpstr>    </vt:lpstr>
      <vt:lpstr>Spirituality defined cont’d </vt:lpstr>
      <vt:lpstr>Concept of Spirituality</vt:lpstr>
      <vt:lpstr>          Religion  Defined</vt:lpstr>
      <vt:lpstr>Holistic care includes spiritual care</vt:lpstr>
      <vt:lpstr>What is Spiritual care?</vt:lpstr>
      <vt:lpstr>Three Primary Roles for Spiritual Care Professionals</vt:lpstr>
      <vt:lpstr>                 Presence</vt:lpstr>
      <vt:lpstr>      Tradition and Community </vt:lpstr>
      <vt:lpstr>                Reflections</vt:lpstr>
      <vt:lpstr>       Other Ways to Provide          Spirituality The Five Senses</vt:lpstr>
      <vt:lpstr>          Things to remember </vt:lpstr>
      <vt:lpstr>References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 </cp:lastModifiedBy>
  <cp:revision>36</cp:revision>
  <dcterms:created xsi:type="dcterms:W3CDTF">2011-04-23T20:19:32Z</dcterms:created>
  <dcterms:modified xsi:type="dcterms:W3CDTF">2011-04-26T02:07:18Z</dcterms:modified>
</cp:coreProperties>
</file>