
<file path=[Content_Types].xml><?xml version="1.0" encoding="utf-8"?>
<Types xmlns="http://schemas.openxmlformats.org/package/2006/content-types">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s/slide5.xml" ContentType="application/vnd.openxmlformats-officedocument.presentationml.slide+xml"/>
  <Override PartName="/ppt/slideLayouts/slideLayout11.xml" ContentType="application/vnd.openxmlformats-officedocument.presentationml.slideLayout+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Override PartName="/ppt/slideLayouts/slideLayout2.xml" ContentType="application/vnd.openxmlformats-officedocument.presentationml.slideLayout+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Default Extension="wmf" ContentType="image/x-wmf"/>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904" r:id="rId1"/>
  </p:sldMasterIdLst>
  <p:notesMasterIdLst>
    <p:notesMasterId r:id="rId19"/>
  </p:notesMasterIdLst>
  <p:sldIdLst>
    <p:sldId id="256" r:id="rId2"/>
    <p:sldId id="257" r:id="rId3"/>
    <p:sldId id="258" r:id="rId4"/>
    <p:sldId id="262" r:id="rId5"/>
    <p:sldId id="259" r:id="rId6"/>
    <p:sldId id="260" r:id="rId7"/>
    <p:sldId id="261" r:id="rId8"/>
    <p:sldId id="271" r:id="rId9"/>
    <p:sldId id="273" r:id="rId10"/>
    <p:sldId id="263" r:id="rId11"/>
    <p:sldId id="264" r:id="rId12"/>
    <p:sldId id="266" r:id="rId13"/>
    <p:sldId id="267" r:id="rId14"/>
    <p:sldId id="269" r:id="rId15"/>
    <p:sldId id="272" r:id="rId16"/>
    <p:sldId id="274" r:id="rId17"/>
    <p:sldId id="268" r:id="rId1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itchFamily="127" charset="0"/>
        <a:ea typeface="ＭＳ Ｐゴシック" pitchFamily="127" charset="-128"/>
        <a:cs typeface="ＭＳ Ｐゴシック" pitchFamily="127" charset="-128"/>
      </a:defRPr>
    </a:lvl1pPr>
    <a:lvl2pPr marL="457200" algn="l" rtl="0" fontAlgn="base">
      <a:spcBef>
        <a:spcPct val="0"/>
      </a:spcBef>
      <a:spcAft>
        <a:spcPct val="0"/>
      </a:spcAft>
      <a:defRPr sz="2400" kern="1200">
        <a:solidFill>
          <a:schemeClr val="tx1"/>
        </a:solidFill>
        <a:latin typeface="Arial" pitchFamily="127" charset="0"/>
        <a:ea typeface="ＭＳ Ｐゴシック" pitchFamily="127" charset="-128"/>
        <a:cs typeface="ＭＳ Ｐゴシック" pitchFamily="127" charset="-128"/>
      </a:defRPr>
    </a:lvl2pPr>
    <a:lvl3pPr marL="914400" algn="l" rtl="0" fontAlgn="base">
      <a:spcBef>
        <a:spcPct val="0"/>
      </a:spcBef>
      <a:spcAft>
        <a:spcPct val="0"/>
      </a:spcAft>
      <a:defRPr sz="2400" kern="1200">
        <a:solidFill>
          <a:schemeClr val="tx1"/>
        </a:solidFill>
        <a:latin typeface="Arial" pitchFamily="127" charset="0"/>
        <a:ea typeface="ＭＳ Ｐゴシック" pitchFamily="127" charset="-128"/>
        <a:cs typeface="ＭＳ Ｐゴシック" pitchFamily="127" charset="-128"/>
      </a:defRPr>
    </a:lvl3pPr>
    <a:lvl4pPr marL="1371600" algn="l" rtl="0" fontAlgn="base">
      <a:spcBef>
        <a:spcPct val="0"/>
      </a:spcBef>
      <a:spcAft>
        <a:spcPct val="0"/>
      </a:spcAft>
      <a:defRPr sz="2400" kern="1200">
        <a:solidFill>
          <a:schemeClr val="tx1"/>
        </a:solidFill>
        <a:latin typeface="Arial" pitchFamily="127" charset="0"/>
        <a:ea typeface="ＭＳ Ｐゴシック" pitchFamily="127" charset="-128"/>
        <a:cs typeface="ＭＳ Ｐゴシック" pitchFamily="127" charset="-128"/>
      </a:defRPr>
    </a:lvl4pPr>
    <a:lvl5pPr marL="1828800" algn="l" rtl="0" fontAlgn="base">
      <a:spcBef>
        <a:spcPct val="0"/>
      </a:spcBef>
      <a:spcAft>
        <a:spcPct val="0"/>
      </a:spcAft>
      <a:defRPr sz="2400" kern="1200">
        <a:solidFill>
          <a:schemeClr val="tx1"/>
        </a:solidFill>
        <a:latin typeface="Arial" pitchFamily="127" charset="0"/>
        <a:ea typeface="ＭＳ Ｐゴシック" pitchFamily="127" charset="-128"/>
        <a:cs typeface="ＭＳ Ｐゴシック" pitchFamily="127" charset="-128"/>
      </a:defRPr>
    </a:lvl5pPr>
    <a:lvl6pPr marL="2286000" algn="l" defTabSz="457200" rtl="0" eaLnBrk="1" latinLnBrk="0" hangingPunct="1">
      <a:defRPr sz="2400" kern="1200">
        <a:solidFill>
          <a:schemeClr val="tx1"/>
        </a:solidFill>
        <a:latin typeface="Arial" pitchFamily="127" charset="0"/>
        <a:ea typeface="ＭＳ Ｐゴシック" pitchFamily="127" charset="-128"/>
        <a:cs typeface="ＭＳ Ｐゴシック" pitchFamily="127" charset="-128"/>
      </a:defRPr>
    </a:lvl6pPr>
    <a:lvl7pPr marL="2743200" algn="l" defTabSz="457200" rtl="0" eaLnBrk="1" latinLnBrk="0" hangingPunct="1">
      <a:defRPr sz="2400" kern="1200">
        <a:solidFill>
          <a:schemeClr val="tx1"/>
        </a:solidFill>
        <a:latin typeface="Arial" pitchFamily="127" charset="0"/>
        <a:ea typeface="ＭＳ Ｐゴシック" pitchFamily="127" charset="-128"/>
        <a:cs typeface="ＭＳ Ｐゴシック" pitchFamily="127" charset="-128"/>
      </a:defRPr>
    </a:lvl7pPr>
    <a:lvl8pPr marL="3200400" algn="l" defTabSz="457200" rtl="0" eaLnBrk="1" latinLnBrk="0" hangingPunct="1">
      <a:defRPr sz="2400" kern="1200">
        <a:solidFill>
          <a:schemeClr val="tx1"/>
        </a:solidFill>
        <a:latin typeface="Arial" pitchFamily="127" charset="0"/>
        <a:ea typeface="ＭＳ Ｐゴシック" pitchFamily="127" charset="-128"/>
        <a:cs typeface="ＭＳ Ｐゴシック" pitchFamily="127" charset="-128"/>
      </a:defRPr>
    </a:lvl8pPr>
    <a:lvl9pPr marL="3657600" algn="l" defTabSz="457200" rtl="0" eaLnBrk="1" latinLnBrk="0" hangingPunct="1">
      <a:defRPr sz="2400" kern="1200">
        <a:solidFill>
          <a:schemeClr val="tx1"/>
        </a:solidFill>
        <a:latin typeface="Arial" pitchFamily="127" charset="0"/>
        <a:ea typeface="ＭＳ Ｐゴシック" pitchFamily="127" charset="-128"/>
        <a:cs typeface="ＭＳ Ｐゴシック" pitchFamily="127"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3190" autoAdjust="0"/>
  </p:normalViewPr>
  <p:slideViewPr>
    <p:cSldViewPr>
      <p:cViewPr>
        <p:scale>
          <a:sx n="70" d="100"/>
          <a:sy n="70" d="100"/>
        </p:scale>
        <p:origin x="-1464" y="-8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2E8B2013-7F73-451C-A372-D328CC379975}" type="datetimeFigureOut">
              <a:rPr lang="en-US"/>
              <a:pPr>
                <a:defRPr/>
              </a:pPr>
              <a:t>10/7/12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3AC45D00-96BA-42F4-BBEF-35D0FAC60E67}"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127" charset="-128"/>
        <a:cs typeface="ＭＳ Ｐゴシック" pitchFamily="127"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127"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127"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127"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127"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0D0F8D9-AA67-4BAE-B893-076A01ECC055}" type="slidenum">
              <a:rPr lang="en-US"/>
              <a:pPr fontAlgn="base">
                <a:spcBef>
                  <a:spcPct val="0"/>
                </a:spcBef>
                <a:spcAft>
                  <a:spcPct val="0"/>
                </a:spcAft>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3" name="Slide Image Placeholder 1"/>
          <p:cNvSpPr>
            <a:spLocks noGrp="1" noRot="1" noChangeAspect="1" noTextEdi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In a recent compilation by the Stress Research Institute, burnout is</a:t>
            </a:r>
          </a:p>
          <a:p>
            <a:pPr eaLnBrk="1" hangingPunct="1">
              <a:spcBef>
                <a:spcPct val="0"/>
              </a:spcBef>
            </a:pPr>
            <a:r>
              <a:rPr lang="en-US" smtClean="0"/>
              <a:t>described as a condition of emotional and physical exhaustion as well as a long-term process in which the everyday environment is seen to be in contrast to idealistic commitment, meaning that Burnout is thought to arise from a prolonged</a:t>
            </a:r>
          </a:p>
          <a:p>
            <a:pPr eaLnBrk="1" hangingPunct="1">
              <a:spcBef>
                <a:spcPct val="0"/>
              </a:spcBef>
            </a:pPr>
            <a:r>
              <a:rPr lang="en-US" smtClean="0"/>
              <a:t>disparity between what the person gives and receives in the workplace.</a:t>
            </a:r>
          </a:p>
          <a:p>
            <a:pPr eaLnBrk="1" hangingPunct="1">
              <a:spcBef>
                <a:spcPct val="0"/>
              </a:spcBef>
            </a:pPr>
            <a:endParaRPr lang="en-US" smtClean="0"/>
          </a:p>
          <a:p>
            <a:pPr eaLnBrk="1" hangingPunct="1">
              <a:spcBef>
                <a:spcPct val="0"/>
              </a:spcBef>
            </a:pPr>
            <a:r>
              <a:rPr lang="en-US" smtClean="0"/>
              <a:t>Nurses’ negative feelings about their jobs, including their feelings of burnout, tend to be influenced more by the organizational practices governing the workplace than by the challenges inherent in caring for others </a:t>
            </a:r>
          </a:p>
          <a:p>
            <a:pPr eaLnBrk="1" hangingPunct="1">
              <a:spcBef>
                <a:spcPct val="0"/>
              </a:spcBef>
            </a:pPr>
            <a:r>
              <a:rPr lang="en-US" smtClean="0"/>
              <a:t>(Alexander, 2009,p. 8)</a:t>
            </a:r>
          </a:p>
          <a:p>
            <a:pPr eaLnBrk="1" hangingPunct="1">
              <a:spcBef>
                <a:spcPct val="0"/>
              </a:spcBef>
            </a:pPr>
            <a:endParaRPr lang="en-US" smtClean="0"/>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9777B01-D37B-4F56-88EB-A938E162A53D}" type="slidenum">
              <a:rPr lang="en-US"/>
              <a:pPr fontAlgn="base">
                <a:spcBef>
                  <a:spcPct val="0"/>
                </a:spcBef>
                <a:spcAft>
                  <a:spcPct val="0"/>
                </a:spcAft>
                <a:defRPr/>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20000"/>
          </a:bodyPr>
          <a:lstStyle/>
          <a:p>
            <a:pPr eaLnBrk="1" fontAlgn="auto" hangingPunct="1">
              <a:spcBef>
                <a:spcPts val="0"/>
              </a:spcBef>
              <a:spcAft>
                <a:spcPts val="0"/>
              </a:spcAft>
              <a:defRPr/>
            </a:pPr>
            <a:r>
              <a:rPr lang="en-US" dirty="0" smtClean="0">
                <a:ea typeface="+mn-ea"/>
                <a:cs typeface="+mn-cs"/>
              </a:rPr>
              <a:t>In the workplace, burnout leads to low morale, high absenteeism, high turnover rates, and occupational injuries.</a:t>
            </a:r>
          </a:p>
          <a:p>
            <a:pPr eaLnBrk="1" fontAlgn="t" hangingPunct="1">
              <a:spcBef>
                <a:spcPts val="0"/>
              </a:spcBef>
              <a:spcAft>
                <a:spcPts val="0"/>
              </a:spcAft>
              <a:defRPr/>
            </a:pPr>
            <a:endParaRPr lang="en-US" b="1" dirty="0" smtClean="0">
              <a:ea typeface="+mn-ea"/>
              <a:cs typeface="+mn-cs"/>
            </a:endParaRPr>
          </a:p>
          <a:p>
            <a:pPr eaLnBrk="1" fontAlgn="t" hangingPunct="1">
              <a:spcBef>
                <a:spcPts val="0"/>
              </a:spcBef>
              <a:spcAft>
                <a:spcPts val="0"/>
              </a:spcAft>
              <a:defRPr/>
            </a:pPr>
            <a:r>
              <a:rPr lang="en-US" dirty="0" smtClean="0">
                <a:ea typeface="+mn-ea"/>
                <a:cs typeface="+mn-cs"/>
              </a:rPr>
              <a:t>Emotional : Anger, depression, anxiety, frustration, guilt, skepticism, tense, irritability, mood swings, outbursts of temper, sadness, withdrawn, numb feeling, and emotional detachment, decreased coping abilities, inability to concentrate, lack of drive or initiative, loss of idealism, dissatisfaction with personal accomplishments, and addictive behavior.</a:t>
            </a:r>
          </a:p>
          <a:p>
            <a:pPr eaLnBrk="1" fontAlgn="t" hangingPunct="1">
              <a:spcBef>
                <a:spcPts val="0"/>
              </a:spcBef>
              <a:spcAft>
                <a:spcPts val="0"/>
              </a:spcAft>
              <a:defRPr/>
            </a:pPr>
            <a:endParaRPr lang="en-US" dirty="0" smtClean="0">
              <a:ea typeface="+mn-ea"/>
              <a:cs typeface="+mn-cs"/>
            </a:endParaRPr>
          </a:p>
          <a:p>
            <a:pPr eaLnBrk="1" fontAlgn="t" hangingPunct="1">
              <a:spcBef>
                <a:spcPts val="0"/>
              </a:spcBef>
              <a:spcAft>
                <a:spcPts val="0"/>
              </a:spcAft>
              <a:defRPr/>
            </a:pPr>
            <a:r>
              <a:rPr lang="en-US" dirty="0" smtClean="0">
                <a:ea typeface="+mn-ea"/>
                <a:cs typeface="+mn-cs"/>
              </a:rPr>
              <a:t>Physical : Exhaustion, lack of energy, musculoskeletal symptoms, respiratory illness, gastrointestinal disorders, hypertension, cardiovascular conditions, accidental injuries, headache, insomnia, changes in appetite, and lack of self-care. 	</a:t>
            </a:r>
          </a:p>
          <a:p>
            <a:pPr eaLnBrk="1" fontAlgn="t"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Interpersonal: Inability to communicate with family, friends, and colleagues, suspiciousness toward co-workers and others in work environment, neglect of family and social obligations, marital dysfunction, and questioning of spiritual beliefs.</a:t>
            </a:r>
          </a:p>
          <a:p>
            <a:pPr eaLnBrk="1" fontAlgn="t" hangingPunct="1">
              <a:spcBef>
                <a:spcPts val="0"/>
              </a:spcBef>
              <a:spcAft>
                <a:spcPts val="0"/>
              </a:spcAft>
              <a:defRPr/>
            </a:pPr>
            <a:endParaRPr lang="en-US" dirty="0" smtClean="0">
              <a:ea typeface="+mn-ea"/>
              <a:cs typeface="+mn-cs"/>
            </a:endParaRPr>
          </a:p>
          <a:p>
            <a:pPr eaLnBrk="1" fontAlgn="t" hangingPunct="1">
              <a:spcBef>
                <a:spcPts val="0"/>
              </a:spcBef>
              <a:spcAft>
                <a:spcPts val="0"/>
              </a:spcAft>
              <a:defRPr/>
            </a:pPr>
            <a:r>
              <a:rPr lang="en-US" dirty="0" smtClean="0">
                <a:ea typeface="+mn-ea"/>
                <a:cs typeface="+mn-cs"/>
              </a:rPr>
              <a:t>All of these health related problems lead to negative health conditions affecting personal well being and subsequently, the quality and efficiency of patient care.</a:t>
            </a:r>
          </a:p>
          <a:p>
            <a:pPr eaLnBrk="1" fontAlgn="t" hangingPunct="1">
              <a:spcBef>
                <a:spcPts val="0"/>
              </a:spcBef>
              <a:spcAft>
                <a:spcPts val="0"/>
              </a:spcAft>
              <a:defRPr/>
            </a:pPr>
            <a:r>
              <a:rPr lang="en-US" dirty="0" smtClean="0">
                <a:ea typeface="+mn-ea"/>
                <a:cs typeface="+mn-cs"/>
              </a:rPr>
              <a:t>(Alexander, 2009,p. 8)</a:t>
            </a:r>
          </a:p>
          <a:p>
            <a:pPr eaLnBrk="1" fontAlgn="auto" hangingPunct="1">
              <a:spcBef>
                <a:spcPts val="0"/>
              </a:spcBef>
              <a:spcAft>
                <a:spcPts val="0"/>
              </a:spcAft>
              <a:defRPr/>
            </a:pPr>
            <a:endParaRPr lang="en-US" dirty="0">
              <a:ea typeface="+mn-ea"/>
              <a:cs typeface="+mn-cs"/>
            </a:endParaRPr>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706DCE3-C6A6-4E02-926D-4DCEBA272714}" type="slidenum">
              <a:rPr lang="en-US"/>
              <a:pPr fontAlgn="base">
                <a:spcBef>
                  <a:spcPct val="0"/>
                </a:spcBef>
                <a:spcAft>
                  <a:spcPct val="0"/>
                </a:spcAft>
                <a:defRPr/>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eaLnBrk="1" fontAlgn="t" hangingPunct="1">
              <a:spcBef>
                <a:spcPts val="0"/>
              </a:spcBef>
              <a:spcAft>
                <a:spcPts val="0"/>
              </a:spcAft>
              <a:buFont typeface="Arial" pitchFamily="34" charset="0"/>
              <a:buChar char="•"/>
              <a:defRPr/>
            </a:pPr>
            <a:r>
              <a:rPr lang="en-US" dirty="0" smtClean="0">
                <a:ea typeface="+mn-ea"/>
                <a:cs typeface="+mn-cs"/>
              </a:rPr>
              <a:t>“The rates of stress and burnout among nurses have been found to be higher than the rates among other health care professionals, with approximately 40% of hospital nurses having burnout levels that are higher than the morn of health care workers” (Alexander, 2009, p.11).</a:t>
            </a:r>
          </a:p>
          <a:p>
            <a:pPr eaLnBrk="1" fontAlgn="t" hangingPunct="1">
              <a:spcBef>
                <a:spcPts val="0"/>
              </a:spcBef>
              <a:spcAft>
                <a:spcPts val="0"/>
              </a:spcAft>
              <a:defRPr/>
            </a:pPr>
            <a:endParaRPr lang="en-US" dirty="0" smtClean="0">
              <a:ea typeface="+mn-ea"/>
              <a:cs typeface="+mn-cs"/>
            </a:endParaRPr>
          </a:p>
          <a:p>
            <a:pPr eaLnBrk="1" fontAlgn="t" hangingPunct="1">
              <a:spcBef>
                <a:spcPts val="0"/>
              </a:spcBef>
              <a:spcAft>
                <a:spcPts val="0"/>
              </a:spcAft>
              <a:buFont typeface="Arial" pitchFamily="34" charset="0"/>
              <a:buChar char="•"/>
              <a:defRPr/>
            </a:pPr>
            <a:r>
              <a:rPr lang="en-US" dirty="0" smtClean="0">
                <a:ea typeface="+mn-ea"/>
                <a:cs typeface="+mn-cs"/>
              </a:rPr>
              <a:t>“Many studies have indicated that the prevalence of burnout is higher among nurses who work in stressful settings, </a:t>
            </a:r>
            <a:r>
              <a:rPr lang="en-US" dirty="0" smtClean="0">
                <a:solidFill>
                  <a:schemeClr val="accent1">
                    <a:lumMod val="75000"/>
                  </a:schemeClr>
                </a:solidFill>
                <a:ea typeface="+mn-ea"/>
                <a:cs typeface="+mn-cs"/>
              </a:rPr>
              <a:t>such as oncology, mental health, emergency and critical care” </a:t>
            </a:r>
            <a:r>
              <a:rPr lang="en-US" dirty="0" smtClean="0">
                <a:ea typeface="+mn-ea"/>
                <a:cs typeface="+mn-cs"/>
              </a:rPr>
              <a:t>(Alexander, 2009, p.11).</a:t>
            </a:r>
            <a:endParaRPr lang="en-US" dirty="0" smtClean="0">
              <a:solidFill>
                <a:schemeClr val="accent1">
                  <a:lumMod val="75000"/>
                </a:schemeClr>
              </a:solidFill>
              <a:ea typeface="+mn-ea"/>
              <a:cs typeface="+mn-cs"/>
            </a:endParaRPr>
          </a:p>
          <a:p>
            <a:pPr eaLnBrk="1" fontAlgn="t" hangingPunct="1">
              <a:spcBef>
                <a:spcPts val="0"/>
              </a:spcBef>
              <a:spcAft>
                <a:spcPts val="0"/>
              </a:spcAft>
              <a:defRPr/>
            </a:pPr>
            <a:endParaRPr lang="en-US" dirty="0" smtClean="0">
              <a:ea typeface="+mn-ea"/>
              <a:cs typeface="+mn-cs"/>
            </a:endParaRPr>
          </a:p>
          <a:p>
            <a:pPr eaLnBrk="1" fontAlgn="t" hangingPunct="1">
              <a:spcBef>
                <a:spcPts val="0"/>
              </a:spcBef>
              <a:spcAft>
                <a:spcPts val="0"/>
              </a:spcAft>
              <a:buFont typeface="Arial" pitchFamily="34" charset="0"/>
              <a:buChar char="•"/>
              <a:defRPr/>
            </a:pPr>
            <a:r>
              <a:rPr lang="en-US" dirty="0" smtClean="0">
                <a:ea typeface="+mn-ea"/>
                <a:cs typeface="+mn-cs"/>
              </a:rPr>
              <a:t>“Burnout is less prevalent among older individuals because they tend to be more stable and have a more balanced perspective on life” (Alexander, 2009, p.5).</a:t>
            </a:r>
          </a:p>
          <a:p>
            <a:pPr eaLnBrk="1" fontAlgn="t" hangingPunct="1">
              <a:spcBef>
                <a:spcPts val="0"/>
              </a:spcBef>
              <a:spcAft>
                <a:spcPts val="0"/>
              </a:spcAft>
              <a:defRPr/>
            </a:pPr>
            <a:endParaRPr lang="en-US" dirty="0" smtClean="0">
              <a:ea typeface="+mn-ea"/>
              <a:cs typeface="+mn-cs"/>
            </a:endParaRPr>
          </a:p>
          <a:p>
            <a:pPr eaLnBrk="1" fontAlgn="t" hangingPunct="1">
              <a:spcBef>
                <a:spcPts val="0"/>
              </a:spcBef>
              <a:spcAft>
                <a:spcPts val="0"/>
              </a:spcAft>
              <a:buFont typeface="Arial" pitchFamily="34" charset="0"/>
              <a:buChar char="•"/>
              <a:defRPr/>
            </a:pPr>
            <a:r>
              <a:rPr lang="en-US" dirty="0" smtClean="0">
                <a:ea typeface="+mn-ea"/>
                <a:cs typeface="+mn-cs"/>
              </a:rPr>
              <a:t>“Family status plays an important role in burnout; rates of burnout are higher among single workers and workers with no children, due to the lack of support” (Alexander, 2009, p.6).</a:t>
            </a:r>
          </a:p>
          <a:p>
            <a:pPr eaLnBrk="1" fontAlgn="t" hangingPunct="1">
              <a:spcBef>
                <a:spcPts val="0"/>
              </a:spcBef>
              <a:spcAft>
                <a:spcPts val="0"/>
              </a:spcAft>
              <a:buFont typeface="Arial" pitchFamily="34" charset="0"/>
              <a:buNone/>
              <a:defRPr/>
            </a:pPr>
            <a:endParaRPr lang="en-US" dirty="0" smtClean="0">
              <a:ea typeface="+mn-ea"/>
              <a:cs typeface="+mn-cs"/>
            </a:endParaRPr>
          </a:p>
          <a:p>
            <a:pPr eaLnBrk="1" fontAlgn="t" hangingPunct="1">
              <a:spcBef>
                <a:spcPts val="0"/>
              </a:spcBef>
              <a:spcAft>
                <a:spcPts val="0"/>
              </a:spcAft>
              <a:buFont typeface="Arial" pitchFamily="34" charset="0"/>
              <a:buNone/>
              <a:defRPr/>
            </a:pPr>
            <a:endParaRPr lang="en-US" dirty="0" smtClean="0">
              <a:ea typeface="+mn-ea"/>
              <a:cs typeface="+mn-cs"/>
            </a:endParaRPr>
          </a:p>
          <a:p>
            <a:pPr eaLnBrk="1" fontAlgn="auto" hangingPunct="1">
              <a:spcBef>
                <a:spcPts val="0"/>
              </a:spcBef>
              <a:spcAft>
                <a:spcPts val="0"/>
              </a:spcAft>
              <a:defRPr/>
            </a:pPr>
            <a:endParaRPr lang="en-US" dirty="0">
              <a:ea typeface="+mn-ea"/>
              <a:cs typeface="+mn-cs"/>
            </a:endParaRPr>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960BCE0-7B57-407E-B7C8-A62B08CC905E}" type="slidenum">
              <a:rPr lang="en-US"/>
              <a:pPr fontAlgn="base">
                <a:spcBef>
                  <a:spcPct val="0"/>
                </a:spcBef>
                <a:spcAft>
                  <a:spcPct val="0"/>
                </a:spcAft>
                <a:defRPr/>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Burnout in nursing can be improved by taking a multi-faceted approach. Offering stress management courses that are relevant and convenient for nurses would provide them with strategies to prevent becoming burned out. Also, reward programs have been proven to be an effective way to improve employee morale. Mentor programs help new nurses adapt to their environment and establish outlets of support. Furthermore, a sense of competency can be gained from continuing education and training courses, and when employees feel competent they perform better. Finally, investing in employee assistance programs that promote a group atmosphere approach to burnout prevention will help employees cope. </a:t>
            </a:r>
          </a:p>
          <a:p>
            <a:pPr eaLnBrk="1" hangingPunct="1"/>
            <a:r>
              <a:rPr lang="en-US" smtClean="0"/>
              <a:t>(Hendren, 2010)</a:t>
            </a:r>
          </a:p>
          <a:p>
            <a:pPr eaLnBrk="1" hangingPunct="1"/>
            <a:endParaRPr lang="en-US" smtClean="0"/>
          </a:p>
        </p:txBody>
      </p:sp>
      <p:sp>
        <p:nvSpPr>
          <p:cNvPr id="4" name="Slide Number Placeholder 3"/>
          <p:cNvSpPr>
            <a:spLocks noGrp="1"/>
          </p:cNvSpPr>
          <p:nvPr>
            <p:ph type="sldNum" sz="quarter" idx="5"/>
          </p:nvPr>
        </p:nvSpPr>
        <p:spPr/>
        <p:txBody>
          <a:bodyPr/>
          <a:lstStyle/>
          <a:p>
            <a:pPr>
              <a:defRPr/>
            </a:pPr>
            <a:fld id="{66998F93-D410-4159-8460-40D07DB795B9}" type="slidenum">
              <a:rPr lang="en-US" smtClean="0"/>
              <a:pPr>
                <a:defRPr/>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A Turkish randomized control test conducted by Günüşen &amp; Üstün in (2010) was conducted to measure the effectiveness of interventions to decrease burnout among nurses. The study found that as soon as six months after implementing classes and support groups to reduce emotional exhaustion, the levels of burnout began to increase again. Thus, in order to maintain a decrease in nursing burnout, repetitive classes need to be held. </a:t>
            </a:r>
          </a:p>
          <a:p>
            <a:pPr eaLnBrk="1" hangingPunct="1"/>
            <a:r>
              <a:rPr lang="en-US" smtClean="0"/>
              <a:t>(Günüşen &amp; Üstün, 2010)</a:t>
            </a:r>
          </a:p>
        </p:txBody>
      </p:sp>
      <p:sp>
        <p:nvSpPr>
          <p:cNvPr id="4" name="Slide Number Placeholder 3"/>
          <p:cNvSpPr>
            <a:spLocks noGrp="1"/>
          </p:cNvSpPr>
          <p:nvPr>
            <p:ph type="sldNum" sz="quarter" idx="5"/>
          </p:nvPr>
        </p:nvSpPr>
        <p:spPr/>
        <p:txBody>
          <a:bodyPr/>
          <a:lstStyle/>
          <a:p>
            <a:pPr>
              <a:defRPr/>
            </a:pPr>
            <a:fld id="{1FD24833-2D32-44A8-AAC1-B091CBDDBD08}" type="slidenum">
              <a:rPr lang="en-US" smtClean="0"/>
              <a:pPr>
                <a:defRPr/>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Placeholder 2"/>
          <p:cNvSpPr>
            <a:spLocks noGrp="1" noRot="1" noChangeAspect="1"/>
          </p:cNvSpPr>
          <p:nvPr>
            <p:ph type="sldImg"/>
          </p:nvPr>
        </p:nvSpPr>
        <p:spPr bwMode="auto">
          <a:noFill/>
          <a:ln>
            <a:solidFill>
              <a:srgbClr val="000000"/>
            </a:solidFill>
            <a:miter lim="800000"/>
            <a:headEnd/>
            <a:tailEnd/>
          </a:ln>
        </p:spPr>
      </p:sp>
      <p:sp>
        <p:nvSpPr>
          <p:cNvPr id="57347" name="Rectangle 3"/>
          <p:cNvSpPr>
            <a:spLocks noGrp="1"/>
          </p:cNvSpPr>
          <p:nvPr>
            <p:ph type="body" idx="1"/>
          </p:nvPr>
        </p:nvSpPr>
        <p:spPr bwMode="auto">
          <a:noFill/>
        </p:spPr>
        <p:txBody>
          <a:bodyPr wrap="square" numCol="1" anchor="t" anchorCtr="0" compatLnSpc="1">
            <a:prstTxWarp prst="textNoShape">
              <a:avLst/>
            </a:prstTxWarp>
          </a:bodyPr>
          <a:lstStyle/>
          <a:p>
            <a:r>
              <a:rPr lang="en-US"/>
              <a:t>Nurses strive to be productive, efficient and provide the best care possible to their patients.  There are several problems that nurses may face in their nursing careers.  The nursing shortage should be addressed to relieve nurses workloads.  Also, nurses should know their daily stressors and how they may be handled to reduce their stress levels.  Lastly, nurses should be aware of burnout in the nursing field and how burnout can be prevented. After discussing these problems, nurses should have a better handle at the problems at large and how to address issues when they arise.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2" name="Placeholder 2"/>
          <p:cNvSpPr>
            <a:spLocks noGrp="1" noRot="1" noChangeAspect="1"/>
          </p:cNvSpPr>
          <p:nvPr>
            <p:ph type="sldImg"/>
          </p:nvPr>
        </p:nvSpPr>
        <p:spPr bwMode="auto">
          <a:noFill/>
          <a:ln>
            <a:solidFill>
              <a:srgbClr val="000000"/>
            </a:solidFill>
            <a:miter lim="800000"/>
            <a:headEnd/>
            <a:tailEnd/>
          </a:ln>
        </p:spPr>
      </p:sp>
      <p:sp>
        <p:nvSpPr>
          <p:cNvPr id="56323" name="Rectangle 3"/>
          <p:cNvSpPr>
            <a:spLocks noGrp="1"/>
          </p:cNvSpPr>
          <p:nvPr>
            <p:ph type="body" idx="1"/>
          </p:nvPr>
        </p:nvSpPr>
        <p:spPr bwMode="auto">
          <a:noFill/>
        </p:spPr>
        <p:txBody>
          <a:bodyPr wrap="square" numCol="1" anchor="t" anchorCtr="0" compatLnSpc="1">
            <a:prstTxWarp prst="textNoShape">
              <a:avLst/>
            </a:prstTxWarp>
          </a:bodyPr>
          <a:lstStyle/>
          <a:p>
            <a:r>
              <a:rPr lang="en-US"/>
              <a:t>Nursing is a very important and rewarding career.  Unfortunately, there are several factors creating problems in the lives of nurses.  Today we will be discussing the nursing shortage and include some proposed solutions for the problem.  We will also examine stressors in nursing and ways in which stress may be reduced.  Lastly, we will be discussing burnout.  The effects of burnout on nurses and its prevention will be reviewed.</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 Bureau of Labor Statistics’ Employment Projections of 2010-2020 estimate that the need for nurses will rise to 3.45 million including new positions and retiring registered nurses. The nursing shortage is proposed to be the result of lack of adequate nursing educators, aging population and school enrollment. (American Association of College of Nursing, 2012) To assist with the need for additional nurses the Illinois Department of Financial and Professional Regulation, the department that is responsible for licensure of nurses, has created the Illinois Center for Nursing to promote recruitment and retention of nurses. The primary goal of the program is to create more nurses to fulfill the nursing shortage. (Illinois Center for Nursing, 2012) </a:t>
            </a:r>
          </a:p>
          <a:p>
            <a:pPr eaLnBrk="1" hangingPunct="1">
              <a:spcBef>
                <a:spcPct val="0"/>
              </a:spcBef>
            </a:pPr>
            <a:r>
              <a:rPr lang="en-US" smtClean="0"/>
              <a:t>The distribution of nurses is diverse and unequal. There are more nurses in the metropolitan areas of Illinois than the rural area. The difference in salary offers a possible factor contributing to the nursing distribution. (U.S. Bureau of Labor Statistics, 2010)</a:t>
            </a:r>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FC8DE4B-E84B-4608-9528-C1BC6D4B933C}" type="slidenum">
              <a:rPr lang="en-US"/>
              <a:pPr fontAlgn="base">
                <a:spcBef>
                  <a:spcPct val="0"/>
                </a:spcBef>
                <a:spcAft>
                  <a:spcPct val="0"/>
                </a:spcAft>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According to a study by the American Nurses Association conducted in 2001:</a:t>
            </a:r>
          </a:p>
          <a:p>
            <a:pPr lvl="1" eaLnBrk="1" hangingPunct="1">
              <a:spcBef>
                <a:spcPct val="0"/>
              </a:spcBef>
              <a:buFontTx/>
              <a:buChar char="•"/>
            </a:pPr>
            <a:r>
              <a:rPr lang="en-US" smtClean="0"/>
              <a:t>“70.5% of nurses cited the acute and chronic effects of stress and overwork among their top three health and safety concerns...” (Sanders, Thornton, &amp; Crawford, 2012, p.1).</a:t>
            </a:r>
          </a:p>
          <a:p>
            <a:pPr lvl="1" eaLnBrk="1" hangingPunct="1">
              <a:spcBef>
                <a:spcPct val="0"/>
              </a:spcBef>
            </a:pPr>
            <a:endParaRPr lang="en-US" smtClean="0"/>
          </a:p>
          <a:p>
            <a:pPr lvl="1" eaLnBrk="1" hangingPunct="1">
              <a:spcBef>
                <a:spcPct val="0"/>
              </a:spcBef>
              <a:buFontTx/>
              <a:buChar char="•"/>
            </a:pPr>
            <a:r>
              <a:rPr lang="en-US" smtClean="0"/>
              <a:t>“…75.8% of surveyed nurses report that unsafe working conditions do, in fact, interfere with their ability to deliver quality care” (Sanders et al., 2012, p.1).</a:t>
            </a:r>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39FB47F-3CE1-4FFA-9088-5F00711E656C}" type="slidenum">
              <a:rPr lang="en-US"/>
              <a:pPr fontAlgn="base">
                <a:spcBef>
                  <a:spcPct val="0"/>
                </a:spcBef>
                <a:spcAft>
                  <a:spcPct val="0"/>
                </a:spcAft>
                <a:defRPr/>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According to Sanders, Thornton, &amp; Crawford (2012) the American Nurses Association’s 2001 study found the following to be common themes related to stress in the workplace :</a:t>
            </a:r>
          </a:p>
          <a:p>
            <a:pPr lvl="1" eaLnBrk="1" hangingPunct="1">
              <a:spcBef>
                <a:spcPct val="0"/>
              </a:spcBef>
              <a:buFontTx/>
              <a:buChar char="•"/>
            </a:pPr>
            <a:r>
              <a:rPr lang="en-US" smtClean="0"/>
              <a:t>Heavy workload</a:t>
            </a:r>
          </a:p>
          <a:p>
            <a:pPr lvl="1" eaLnBrk="1" hangingPunct="1">
              <a:spcBef>
                <a:spcPct val="0"/>
              </a:spcBef>
              <a:buFontTx/>
              <a:buChar char="•"/>
            </a:pPr>
            <a:r>
              <a:rPr lang="en-US" smtClean="0"/>
              <a:t>Inadequate staffing</a:t>
            </a:r>
          </a:p>
          <a:p>
            <a:pPr lvl="1" eaLnBrk="1" hangingPunct="1">
              <a:spcBef>
                <a:spcPct val="0"/>
              </a:spcBef>
              <a:buFontTx/>
              <a:buChar char="•"/>
            </a:pPr>
            <a:r>
              <a:rPr lang="en-US" smtClean="0"/>
              <a:t>Time constraints</a:t>
            </a:r>
          </a:p>
          <a:p>
            <a:pPr lvl="1" eaLnBrk="1" hangingPunct="1">
              <a:spcBef>
                <a:spcPct val="0"/>
              </a:spcBef>
              <a:buFontTx/>
              <a:buChar char="•"/>
            </a:pPr>
            <a:r>
              <a:rPr lang="en-US" smtClean="0"/>
              <a:t>Clinical staff relationships</a:t>
            </a:r>
          </a:p>
          <a:p>
            <a:pPr lvl="1" eaLnBrk="1" hangingPunct="1">
              <a:spcBef>
                <a:spcPct val="0"/>
              </a:spcBef>
              <a:buFontTx/>
              <a:buChar char="•"/>
            </a:pPr>
            <a:r>
              <a:rPr lang="en-US" smtClean="0"/>
              <a:t>Leadership and management styles</a:t>
            </a:r>
          </a:p>
          <a:p>
            <a:pPr lvl="1" eaLnBrk="1" hangingPunct="1">
              <a:spcBef>
                <a:spcPct val="0"/>
              </a:spcBef>
              <a:buFontTx/>
              <a:buChar char="•"/>
            </a:pPr>
            <a:r>
              <a:rPr lang="en-US" smtClean="0"/>
              <a:t>Lack of group cohesion</a:t>
            </a:r>
          </a:p>
          <a:p>
            <a:pPr lvl="1" eaLnBrk="1" hangingPunct="1">
              <a:spcBef>
                <a:spcPct val="0"/>
              </a:spcBef>
              <a:buFontTx/>
              <a:buChar char="•"/>
            </a:pPr>
            <a:r>
              <a:rPr lang="en-US" smtClean="0"/>
              <a:t>Inadequate supervisory support</a:t>
            </a:r>
          </a:p>
          <a:p>
            <a:pPr lvl="1" eaLnBrk="1" hangingPunct="1">
              <a:spcBef>
                <a:spcPct val="0"/>
              </a:spcBef>
              <a:buFontTx/>
              <a:buChar char="•"/>
            </a:pPr>
            <a:r>
              <a:rPr lang="en-US" smtClean="0"/>
              <a:t>Providing for emotional needs of patients and their families</a:t>
            </a:r>
          </a:p>
          <a:p>
            <a:pPr lvl="1" eaLnBrk="1" hangingPunct="1">
              <a:spcBef>
                <a:spcPct val="0"/>
              </a:spcBef>
              <a:buFontTx/>
              <a:buChar char="•"/>
            </a:pPr>
            <a:r>
              <a:rPr lang="en-US" smtClean="0"/>
              <a:t>Poor patient prognosis</a:t>
            </a:r>
          </a:p>
          <a:p>
            <a:pPr lvl="1" eaLnBrk="1" hangingPunct="1">
              <a:spcBef>
                <a:spcPct val="0"/>
              </a:spcBef>
              <a:buFontTx/>
              <a:buChar char="•"/>
            </a:pPr>
            <a:r>
              <a:rPr lang="en-US" smtClean="0"/>
              <a:t>Death and dying</a:t>
            </a:r>
          </a:p>
          <a:p>
            <a:pPr lvl="1" eaLnBrk="1" hangingPunct="1">
              <a:spcBef>
                <a:spcPct val="0"/>
              </a:spcBef>
            </a:pPr>
            <a:r>
              <a:rPr lang="en-US" smtClean="0"/>
              <a:t>(Sanders et al., 2012)</a:t>
            </a:r>
          </a:p>
          <a:p>
            <a:pPr lvl="1" eaLnBrk="1" hangingPunct="1">
              <a:spcBef>
                <a:spcPct val="0"/>
              </a:spcBef>
            </a:pPr>
            <a:endParaRPr lang="en-US" smtClean="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90591B4-043B-4DB2-9A1B-1E3A632A87CF}" type="slidenum">
              <a:rPr lang="en-US"/>
              <a:pPr fontAlgn="base">
                <a:spcBef>
                  <a:spcPct val="0"/>
                </a:spcBef>
                <a:spcAft>
                  <a:spcPct val="0"/>
                </a:spcAft>
                <a:defRPr/>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85000" lnSpcReduction="20000"/>
          </a:bodyPr>
          <a:lstStyle/>
          <a:p>
            <a:pPr eaLnBrk="1" fontAlgn="auto" hangingPunct="1">
              <a:spcBef>
                <a:spcPts val="0"/>
              </a:spcBef>
              <a:spcAft>
                <a:spcPts val="0"/>
              </a:spcAft>
              <a:defRPr/>
            </a:pPr>
            <a:r>
              <a:rPr lang="en-US" dirty="0" smtClean="0">
                <a:ea typeface="+mn-ea"/>
                <a:cs typeface="+mn-cs"/>
              </a:rPr>
              <a:t>Additionally, Sean Dent (2012) a second-degree nurse who has worked in telemetry, orthopedics, surgical services, oncology, and at times as a travel nurse weighs in on his own perceived sources of stress:</a:t>
            </a:r>
          </a:p>
          <a:p>
            <a:pPr lvl="1" eaLnBrk="1" fontAlgn="auto" hangingPunct="1">
              <a:spcBef>
                <a:spcPts val="0"/>
              </a:spcBef>
              <a:spcAft>
                <a:spcPts val="0"/>
              </a:spcAft>
              <a:buFont typeface="Arial" pitchFamily="34" charset="0"/>
              <a:buChar char="•"/>
              <a:defRPr/>
            </a:pPr>
            <a:r>
              <a:rPr lang="en-US" dirty="0" smtClean="0">
                <a:ea typeface="+mn-ea"/>
              </a:rPr>
              <a:t>Nurse-to-staff ratio overload</a:t>
            </a:r>
          </a:p>
          <a:p>
            <a:pPr lvl="1" eaLnBrk="1" fontAlgn="auto" hangingPunct="1">
              <a:spcBef>
                <a:spcPts val="0"/>
              </a:spcBef>
              <a:spcAft>
                <a:spcPts val="0"/>
              </a:spcAft>
              <a:buFont typeface="Arial" pitchFamily="34" charset="0"/>
              <a:buChar char="•"/>
              <a:defRPr/>
            </a:pPr>
            <a:r>
              <a:rPr lang="en-US" dirty="0" smtClean="0">
                <a:ea typeface="+mn-ea"/>
              </a:rPr>
              <a:t>Lack of teamwork</a:t>
            </a:r>
          </a:p>
          <a:p>
            <a:pPr lvl="1" eaLnBrk="1" fontAlgn="auto" hangingPunct="1">
              <a:spcBef>
                <a:spcPts val="0"/>
              </a:spcBef>
              <a:spcAft>
                <a:spcPts val="0"/>
              </a:spcAft>
              <a:buFont typeface="Arial" pitchFamily="34" charset="0"/>
              <a:buChar char="•"/>
              <a:defRPr/>
            </a:pPr>
            <a:r>
              <a:rPr lang="en-US" dirty="0" smtClean="0">
                <a:ea typeface="+mn-ea"/>
              </a:rPr>
              <a:t>Lack of effective and fair management</a:t>
            </a:r>
          </a:p>
          <a:p>
            <a:pPr lvl="1" eaLnBrk="1" fontAlgn="auto" hangingPunct="1">
              <a:spcBef>
                <a:spcPts val="0"/>
              </a:spcBef>
              <a:spcAft>
                <a:spcPts val="0"/>
              </a:spcAft>
              <a:buFont typeface="Arial" pitchFamily="34" charset="0"/>
              <a:buChar char="•"/>
              <a:defRPr/>
            </a:pPr>
            <a:r>
              <a:rPr lang="en-US" dirty="0" smtClean="0">
                <a:ea typeface="+mn-ea"/>
              </a:rPr>
              <a:t>Coworker strain</a:t>
            </a:r>
          </a:p>
          <a:p>
            <a:pPr lvl="1" eaLnBrk="1" fontAlgn="auto" hangingPunct="1">
              <a:spcBef>
                <a:spcPts val="0"/>
              </a:spcBef>
              <a:spcAft>
                <a:spcPts val="0"/>
              </a:spcAft>
              <a:buFont typeface="Arial" pitchFamily="34" charset="0"/>
              <a:buChar char="•"/>
              <a:defRPr/>
            </a:pPr>
            <a:r>
              <a:rPr lang="en-US" dirty="0" smtClean="0">
                <a:ea typeface="+mn-ea"/>
              </a:rPr>
              <a:t>Paperwork</a:t>
            </a:r>
          </a:p>
          <a:p>
            <a:pPr lvl="1" eaLnBrk="1" fontAlgn="auto" hangingPunct="1">
              <a:spcBef>
                <a:spcPts val="0"/>
              </a:spcBef>
              <a:spcAft>
                <a:spcPts val="0"/>
              </a:spcAft>
              <a:buFont typeface="Arial" pitchFamily="34" charset="0"/>
              <a:buChar char="•"/>
              <a:defRPr/>
            </a:pPr>
            <a:r>
              <a:rPr lang="en-US" dirty="0" smtClean="0">
                <a:ea typeface="+mn-ea"/>
              </a:rPr>
              <a:t>Endless charting</a:t>
            </a:r>
          </a:p>
          <a:p>
            <a:pPr lvl="1" eaLnBrk="1" fontAlgn="auto" hangingPunct="1">
              <a:spcBef>
                <a:spcPts val="0"/>
              </a:spcBef>
              <a:spcAft>
                <a:spcPts val="0"/>
              </a:spcAft>
              <a:buFont typeface="Arial" pitchFamily="34" charset="0"/>
              <a:buChar char="•"/>
              <a:defRPr/>
            </a:pPr>
            <a:r>
              <a:rPr lang="en-US" dirty="0" smtClean="0">
                <a:ea typeface="+mn-ea"/>
              </a:rPr>
              <a:t>Miscommunication or the lack of communication</a:t>
            </a:r>
          </a:p>
          <a:p>
            <a:pPr lvl="1" eaLnBrk="1" fontAlgn="auto" hangingPunct="1">
              <a:spcBef>
                <a:spcPts val="0"/>
              </a:spcBef>
              <a:spcAft>
                <a:spcPts val="0"/>
              </a:spcAft>
              <a:buFont typeface="Arial" pitchFamily="34" charset="0"/>
              <a:buChar char="•"/>
              <a:defRPr/>
            </a:pPr>
            <a:r>
              <a:rPr lang="en-US" dirty="0" smtClean="0">
                <a:ea typeface="+mn-ea"/>
              </a:rPr>
              <a:t>Census overload and strain</a:t>
            </a:r>
          </a:p>
          <a:p>
            <a:pPr lvl="1" eaLnBrk="1" fontAlgn="auto" hangingPunct="1">
              <a:spcBef>
                <a:spcPts val="0"/>
              </a:spcBef>
              <a:spcAft>
                <a:spcPts val="0"/>
              </a:spcAft>
              <a:buFont typeface="Arial" pitchFamily="34" charset="0"/>
              <a:buChar char="•"/>
              <a:defRPr/>
            </a:pPr>
            <a:r>
              <a:rPr lang="en-US" dirty="0" smtClean="0">
                <a:ea typeface="+mn-ea"/>
              </a:rPr>
              <a:t>No time to even use the bathroom</a:t>
            </a:r>
          </a:p>
          <a:p>
            <a:pPr eaLnBrk="1" fontAlgn="auto" hangingPunct="1">
              <a:spcBef>
                <a:spcPts val="0"/>
              </a:spcBef>
              <a:spcAft>
                <a:spcPts val="0"/>
              </a:spcAft>
              <a:defRPr/>
            </a:pPr>
            <a:r>
              <a:rPr lang="en-US" dirty="0" smtClean="0">
                <a:ea typeface="+mn-ea"/>
                <a:cs typeface="+mn-cs"/>
              </a:rPr>
              <a:t>(Dent, 2012)</a:t>
            </a:r>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40D6234-3B8F-4654-AF49-0390B32AF3C6}" type="slidenum">
              <a:rPr lang="en-US"/>
              <a:pPr fontAlgn="base">
                <a:spcBef>
                  <a:spcPct val="0"/>
                </a:spcBef>
                <a:spcAft>
                  <a:spcPct val="0"/>
                </a:spcAft>
                <a:defRPr/>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Purcell, Kutash, and Cobb (2011) conducted a study aimed at analyzing the relationship between nurses stress and nurse staffing. The study concluded that the shortage of nurses and the strain it causes on staffing directly affect patient care and increased stress levels. In order to reduce this stress it is imperative that the causes of stress are identified and analyzed.  </a:t>
            </a:r>
          </a:p>
        </p:txBody>
      </p:sp>
      <p:sp>
        <p:nvSpPr>
          <p:cNvPr id="286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81CB455-B8D6-418E-AB76-4358555670CA}" type="slidenum">
              <a:rPr lang="en-US"/>
              <a:pPr fontAlgn="base">
                <a:spcBef>
                  <a:spcPct val="0"/>
                </a:spcBef>
                <a:spcAft>
                  <a:spcPct val="0"/>
                </a:spcAft>
                <a:defRPr/>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There are both environmental and physical factors within the workplace that can be altered to facilitate an environment of lower stress. Simple details such as the lighting, scent, color, and noise level can cause stress levels to increase. Being mindful of this fact and making changes accordingly can greatly improve the workplace and atmosphere. Moreover, stress can build up from physical demands as well. Too often nurses go without breaks simply because they do not have the time. Ensuring that an adequate break is provided will reduce physical demands. Exercise also provides an excellent way to release bodily tension and improve morale. Finally, worrying about child care can cause a great deal of stress for working parents. Facilities offering child care not only offer piece of mind, but they can also save time and money for employees.</a:t>
            </a:r>
          </a:p>
          <a:p>
            <a:pPr eaLnBrk="1" hangingPunct="1"/>
            <a:endParaRPr lang="en-US" smtClean="0"/>
          </a:p>
        </p:txBody>
      </p:sp>
      <p:sp>
        <p:nvSpPr>
          <p:cNvPr id="4" name="Slide Number Placeholder 3"/>
          <p:cNvSpPr>
            <a:spLocks noGrp="1"/>
          </p:cNvSpPr>
          <p:nvPr>
            <p:ph type="sldNum" sz="quarter" idx="5"/>
          </p:nvPr>
        </p:nvSpPr>
        <p:spPr/>
        <p:txBody>
          <a:bodyPr/>
          <a:lstStyle/>
          <a:p>
            <a:pPr>
              <a:defRPr/>
            </a:pPr>
            <a:fld id="{6CDC01CE-AD0B-4139-8CA1-7473B1852CA5}" type="slidenum">
              <a:rPr lang="en-US" smtClean="0"/>
              <a:pPr>
                <a:defRPr/>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Each and every nurse can adopt healthy self care habits to reduce stress in their lives. First, positive thinking can go a long way, having a positive outlook reduces the levels of stress in the body. Next, identify workplace and personal stressors, in order to decrease stressors it is essential that awareness is established. Third, the only way to initiate improvements in the workplace, it is important to have open communication and consultation with  managers and administration over issues. Problems such as short staffing and excessive overtime cannot be improved without this communication. Fourth, adopting healthy habits seems like a given, but often times nurses forget to take care of themselves. Follow the advice that is given to patients, and focus on self improvements. Additionally, a hobby is an excellent outlet to forget the stressors from each work day. Finally, offering support to one another will create an environment conducive to teamwork, which will be useful in situations of high amounts of stress.</a:t>
            </a:r>
          </a:p>
          <a:p>
            <a:pPr eaLnBrk="1" hangingPunct="1">
              <a:spcBef>
                <a:spcPct val="0"/>
              </a:spcBef>
            </a:pPr>
            <a:r>
              <a:rPr lang="en-US" smtClean="0"/>
              <a:t>(Wood, 2010)</a:t>
            </a:r>
          </a:p>
          <a:p>
            <a:pPr eaLnBrk="1" hangingPunct="1">
              <a:spcBef>
                <a:spcPct val="0"/>
              </a:spcBef>
            </a:pPr>
            <a:endParaRPr lang="en-US" smtClean="0"/>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29E381F-C9BD-4FB1-8E4A-A6D3C28AD394}" type="slidenum">
              <a:rPr lang="en-US"/>
              <a:pPr fontAlgn="base">
                <a:spcBef>
                  <a:spcPct val="0"/>
                </a:spcBef>
                <a:spcAft>
                  <a:spcPct val="0"/>
                </a:spcAft>
                <a:defRPr/>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a:defRPr/>
            </a:pPr>
            <a:endParaRPr lang="en-US" sz="1800"/>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smtClean="0"/>
              <a:t>Click to edit Master title style</a:t>
            </a:r>
            <a:endParaRPr lang="en-US"/>
          </a:p>
        </p:txBody>
      </p:sp>
      <p:sp>
        <p:nvSpPr>
          <p:cNvPr id="7" name="Date Placeholder 14"/>
          <p:cNvSpPr>
            <a:spLocks noGrp="1"/>
          </p:cNvSpPr>
          <p:nvPr>
            <p:ph type="dt" sz="half" idx="10"/>
          </p:nvPr>
        </p:nvSpPr>
        <p:spPr/>
        <p:txBody>
          <a:bodyPr/>
          <a:lstStyle>
            <a:lvl1pPr>
              <a:defRPr/>
            </a:lvl1pPr>
          </a:lstStyle>
          <a:p>
            <a:pPr>
              <a:defRPr/>
            </a:pPr>
            <a:fld id="{43F1521C-0D4E-4B95-90D5-D8B427C2629B}" type="datetimeFigureOut">
              <a:rPr lang="en-US"/>
              <a:pPr>
                <a:defRPr/>
              </a:pPr>
              <a:t>10/7/12</a:t>
            </a:fld>
            <a:endParaRPr lang="en-US" dirty="0"/>
          </a:p>
        </p:txBody>
      </p:sp>
      <p:sp>
        <p:nvSpPr>
          <p:cNvPr id="8" name="Slide Number Placeholder 15"/>
          <p:cNvSpPr>
            <a:spLocks noGrp="1"/>
          </p:cNvSpPr>
          <p:nvPr>
            <p:ph type="sldNum" sz="quarter" idx="11"/>
          </p:nvPr>
        </p:nvSpPr>
        <p:spPr/>
        <p:txBody>
          <a:bodyPr/>
          <a:lstStyle>
            <a:lvl1pPr>
              <a:defRPr/>
            </a:lvl1pPr>
          </a:lstStyle>
          <a:p>
            <a:pPr>
              <a:defRPr/>
            </a:pPr>
            <a:fld id="{408885C1-5AB0-4E4D-846A-C26326E84BAF}" type="slidenum">
              <a:rPr lang="en-US"/>
              <a:pPr>
                <a:defRPr/>
              </a:pPr>
              <a:t>‹#›</a:t>
            </a:fld>
            <a:endParaRPr lang="en-US" dirty="0"/>
          </a:p>
        </p:txBody>
      </p:sp>
      <p:sp>
        <p:nvSpPr>
          <p:cNvPr id="10" name="Footer Placeholder 16"/>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132445BD-D011-467A-8FB0-B70991FC2393}" type="datetimeFigureOut">
              <a:rPr lang="en-US"/>
              <a:pPr>
                <a:defRPr/>
              </a:pPr>
              <a:t>10/7/12</a:t>
            </a:fld>
            <a:endParaRPr lang="en-US" dirty="0"/>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763A6CA4-7F62-4480-A6A4-6C89F2005AF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F5B3107C-972E-44D4-B847-871DEE1CBFBF}" type="datetimeFigureOut">
              <a:rPr lang="en-US"/>
              <a:pPr>
                <a:defRPr/>
              </a:pPr>
              <a:t>10/7/12</a:t>
            </a:fld>
            <a:endParaRPr lang="en-US" dirty="0"/>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2704354D-2849-4FEE-80E4-9905C64CC2B9}"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Date Placeholder 23"/>
          <p:cNvSpPr>
            <a:spLocks noGrp="1"/>
          </p:cNvSpPr>
          <p:nvPr>
            <p:ph type="dt" sz="half" idx="10"/>
          </p:nvPr>
        </p:nvSpPr>
        <p:spPr/>
        <p:txBody>
          <a:bodyPr/>
          <a:lstStyle>
            <a:lvl1pPr>
              <a:defRPr/>
            </a:lvl1pPr>
          </a:lstStyle>
          <a:p>
            <a:pPr>
              <a:defRPr/>
            </a:pPr>
            <a:fld id="{E2196531-7F7B-49DB-8D59-B170AA7F273A}" type="datetimeFigureOut">
              <a:rPr lang="en-US"/>
              <a:pPr>
                <a:defRPr/>
              </a:pPr>
              <a:t>10/7/12</a:t>
            </a:fld>
            <a:endParaRPr lang="en-US" dirty="0"/>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C01B6493-8549-4FA6-AC24-06B65D39D2EC}"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5C8FF60-6A88-4B9B-B3DF-2E7D228B7B6C}" type="datetimeFigureOut">
              <a:rPr lang="en-US"/>
              <a:pPr>
                <a:defRPr/>
              </a:pPr>
              <a:t>10/7/12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BBB96D5-BB82-4206-A102-B6479A18DE3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1" name="Content Placeholder 10"/>
          <p:cNvSpPr>
            <a:spLocks noGrp="1"/>
          </p:cNvSpPr>
          <p:nvPr>
            <p:ph sz="half" idx="1"/>
          </p:nvPr>
        </p:nvSpPr>
        <p:spPr>
          <a:xfrm>
            <a:off x="457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D9ECBB77-ADA1-40CD-9132-D391DE5FD381}" type="datetimeFigureOut">
              <a:rPr lang="en-US"/>
              <a:pPr>
                <a:defRPr/>
              </a:pPr>
              <a:t>10/7/12</a:t>
            </a:fld>
            <a:endParaRPr lang="en-US" dirty="0"/>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E7480DC7-41A9-4619-A052-5AB69E52196E}"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4" name="Content Placeholder 33"/>
          <p:cNvSpPr>
            <a:spLocks noGrp="1"/>
          </p:cNvSpPr>
          <p:nvPr>
            <p:ph sz="quarter" idx="4"/>
          </p:nvPr>
        </p:nvSpPr>
        <p:spPr>
          <a:xfrm>
            <a:off x="4649788"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a:xfrm>
            <a:off x="457200" y="155448"/>
            <a:ext cx="8229600" cy="1143000"/>
          </a:xfrm>
        </p:spPr>
        <p:txBody>
          <a:bodyPr/>
          <a:lstStyle>
            <a:lvl1pPr>
              <a:defRPr/>
            </a:lvl1pPr>
          </a:lstStyle>
          <a:p>
            <a:r>
              <a:rPr lang="en-US" smtClean="0"/>
              <a:t>Click to edit Master title style</a:t>
            </a:r>
            <a:endParaRPr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9" name="Slide Number Placeholder 8"/>
          <p:cNvSpPr>
            <a:spLocks noGrp="1"/>
          </p:cNvSpPr>
          <p:nvPr>
            <p:ph type="sldNum" sz="quarter" idx="10"/>
          </p:nvPr>
        </p:nvSpPr>
        <p:spPr/>
        <p:txBody>
          <a:bodyPr/>
          <a:lstStyle>
            <a:lvl1pPr>
              <a:defRPr/>
            </a:lvl1pPr>
          </a:lstStyle>
          <a:p>
            <a:pPr>
              <a:defRPr/>
            </a:pPr>
            <a:fld id="{1B08BF85-21E8-4160-A9DE-D1A9273AB939}" type="slidenum">
              <a:rPr lang="en-US"/>
              <a:pPr>
                <a:defRPr/>
              </a:pPr>
              <a:t>‹#›</a:t>
            </a:fld>
            <a:endParaRPr lang="en-US" dirty="0"/>
          </a:p>
        </p:txBody>
      </p:sp>
      <p:sp>
        <p:nvSpPr>
          <p:cNvPr id="10" name="Footer Placeholder 7"/>
          <p:cNvSpPr>
            <a:spLocks noGrp="1"/>
          </p:cNvSpPr>
          <p:nvPr>
            <p:ph type="ftr" sz="quarter" idx="11"/>
          </p:nvPr>
        </p:nvSpPr>
        <p:spPr/>
        <p:txBody>
          <a:bodyPr/>
          <a:lstStyle>
            <a:lvl1pPr>
              <a:defRPr/>
            </a:lvl1pPr>
          </a:lstStyle>
          <a:p>
            <a:pPr>
              <a:defRPr/>
            </a:pPr>
            <a:endParaRPr lang="en-US"/>
          </a:p>
        </p:txBody>
      </p:sp>
      <p:sp>
        <p:nvSpPr>
          <p:cNvPr id="11" name="Date Placeholder 6"/>
          <p:cNvSpPr>
            <a:spLocks noGrp="1"/>
          </p:cNvSpPr>
          <p:nvPr>
            <p:ph type="dt" sz="half" idx="12"/>
          </p:nvPr>
        </p:nvSpPr>
        <p:spPr/>
        <p:txBody>
          <a:bodyPr/>
          <a:lstStyle>
            <a:lvl1pPr>
              <a:defRPr/>
            </a:lvl1pPr>
          </a:lstStyle>
          <a:p>
            <a:pPr>
              <a:defRPr/>
            </a:pPr>
            <a:fld id="{33D6E7EC-03F3-4E3F-85B7-32FB5B88D105}" type="datetimeFigureOut">
              <a:rPr lang="en-US"/>
              <a:pPr>
                <a:defRPr/>
              </a:pPr>
              <a:t>10/7/12</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58F5394C-6AAF-4562-8C87-4B970FC0A5D9}" type="datetimeFigureOut">
              <a:rPr lang="en-US"/>
              <a:pPr>
                <a:defRPr/>
              </a:pPr>
              <a:t>10/7/12</a:t>
            </a:fld>
            <a:endParaRPr lang="en-US" dirty="0"/>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77DBCCF2-9477-405A-AB94-9C1CCEDD1859}"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23"/>
          <p:cNvSpPr>
            <a:spLocks noGrp="1"/>
          </p:cNvSpPr>
          <p:nvPr>
            <p:ph type="dt" sz="half" idx="10"/>
          </p:nvPr>
        </p:nvSpPr>
        <p:spPr/>
        <p:txBody>
          <a:bodyPr/>
          <a:lstStyle>
            <a:lvl1pPr>
              <a:defRPr/>
            </a:lvl1pPr>
          </a:lstStyle>
          <a:p>
            <a:pPr>
              <a:defRPr/>
            </a:pPr>
            <a:fld id="{7A867787-E13B-4704-AB88-B7ACE605A945}" type="datetimeFigureOut">
              <a:rPr lang="en-US"/>
              <a:pPr>
                <a:defRPr/>
              </a:pPr>
              <a:t>10/7/12</a:t>
            </a:fld>
            <a:endParaRPr lang="en-US" dirty="0"/>
          </a:p>
        </p:txBody>
      </p:sp>
      <p:sp>
        <p:nvSpPr>
          <p:cNvPr id="3" name="Footer Placeholder 9"/>
          <p:cNvSpPr>
            <a:spLocks noGrp="1"/>
          </p:cNvSpPr>
          <p:nvPr>
            <p:ph type="ftr" sz="quarter" idx="11"/>
          </p:nvPr>
        </p:nvSpPr>
        <p:spPr/>
        <p:txBody>
          <a:bodyPr/>
          <a:lstStyle>
            <a:lvl1pPr>
              <a:defRPr/>
            </a:lvl1pPr>
          </a:lstStyle>
          <a:p>
            <a:pPr>
              <a:defRPr/>
            </a:pPr>
            <a:endParaRPr lang="en-US"/>
          </a:p>
        </p:txBody>
      </p:sp>
      <p:sp>
        <p:nvSpPr>
          <p:cNvPr id="4" name="Slide Number Placeholder 21"/>
          <p:cNvSpPr>
            <a:spLocks noGrp="1"/>
          </p:cNvSpPr>
          <p:nvPr>
            <p:ph type="sldNum" sz="quarter" idx="12"/>
          </p:nvPr>
        </p:nvSpPr>
        <p:spPr/>
        <p:txBody>
          <a:bodyPr/>
          <a:lstStyle>
            <a:lvl1pPr>
              <a:defRPr/>
            </a:lvl1pPr>
          </a:lstStyle>
          <a:p>
            <a:pPr>
              <a:defRPr/>
            </a:pPr>
            <a:fld id="{F1C93699-3C8C-4A71-81E6-2FEA9823DFE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5" name="Date Placeholder 7"/>
          <p:cNvSpPr>
            <a:spLocks noGrp="1"/>
          </p:cNvSpPr>
          <p:nvPr>
            <p:ph type="dt" sz="half" idx="10"/>
          </p:nvPr>
        </p:nvSpPr>
        <p:spPr/>
        <p:txBody>
          <a:bodyPr/>
          <a:lstStyle>
            <a:lvl1pPr>
              <a:defRPr/>
            </a:lvl1pPr>
          </a:lstStyle>
          <a:p>
            <a:pPr>
              <a:defRPr/>
            </a:pPr>
            <a:fld id="{014830EC-4308-4ABD-B393-02F52B4AF624}" type="datetimeFigureOut">
              <a:rPr lang="en-US"/>
              <a:pPr>
                <a:defRPr/>
              </a:pPr>
              <a:t>10/7/12</a:t>
            </a:fld>
            <a:endParaRPr lang="en-US" dirty="0"/>
          </a:p>
        </p:txBody>
      </p:sp>
      <p:sp>
        <p:nvSpPr>
          <p:cNvPr id="6" name="Slide Number Placeholder 8"/>
          <p:cNvSpPr>
            <a:spLocks noGrp="1"/>
          </p:cNvSpPr>
          <p:nvPr>
            <p:ph type="sldNum" sz="quarter" idx="11"/>
          </p:nvPr>
        </p:nvSpPr>
        <p:spPr/>
        <p:txBody>
          <a:bodyPr/>
          <a:lstStyle>
            <a:lvl1pPr>
              <a:defRPr/>
            </a:lvl1pPr>
          </a:lstStyle>
          <a:p>
            <a:pPr>
              <a:defRPr/>
            </a:pPr>
            <a:fld id="{86722E72-680D-4F3E-B9D3-89BD4AA720F5}" type="slidenum">
              <a:rPr lang="en-US"/>
              <a:pPr>
                <a:defRPr/>
              </a:pPr>
              <a:t>‹#›</a:t>
            </a:fld>
            <a:endParaRPr lang="en-US" dirty="0"/>
          </a:p>
        </p:txBody>
      </p:sp>
      <p:sp>
        <p:nvSpPr>
          <p:cNvPr id="7" name="Footer Placeholder 9"/>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7"/>
          <p:cNvSpPr>
            <a:spLocks noGrp="1"/>
          </p:cNvSpPr>
          <p:nvPr>
            <p:ph type="dt" sz="half" idx="10"/>
          </p:nvPr>
        </p:nvSpPr>
        <p:spPr/>
        <p:txBody>
          <a:bodyPr/>
          <a:lstStyle>
            <a:lvl1pPr>
              <a:defRPr/>
            </a:lvl1pPr>
          </a:lstStyle>
          <a:p>
            <a:pPr>
              <a:defRPr/>
            </a:pPr>
            <a:fld id="{E8556180-8CD7-45FF-9EBB-1CAB90143663}" type="datetimeFigureOut">
              <a:rPr lang="en-US"/>
              <a:pPr>
                <a:defRPr/>
              </a:pPr>
              <a:t>10/7/12</a:t>
            </a:fld>
            <a:endParaRPr lang="en-US" dirty="0"/>
          </a:p>
        </p:txBody>
      </p:sp>
      <p:sp>
        <p:nvSpPr>
          <p:cNvPr id="6" name="Slide Number Placeholder 8"/>
          <p:cNvSpPr>
            <a:spLocks noGrp="1"/>
          </p:cNvSpPr>
          <p:nvPr>
            <p:ph type="sldNum" sz="quarter" idx="11"/>
          </p:nvPr>
        </p:nvSpPr>
        <p:spPr/>
        <p:txBody>
          <a:bodyPr/>
          <a:lstStyle>
            <a:lvl1pPr>
              <a:defRPr/>
            </a:lvl1pPr>
          </a:lstStyle>
          <a:p>
            <a:pPr>
              <a:defRPr/>
            </a:pPr>
            <a:fld id="{ADE181AF-5424-4C51-848E-7D92CDA892DF}" type="slidenum">
              <a:rPr lang="en-US"/>
              <a:pPr>
                <a:defRPr/>
              </a:pPr>
              <a:t>‹#›</a:t>
            </a:fld>
            <a:endParaRPr lang="en-US" dirty="0"/>
          </a:p>
        </p:txBody>
      </p:sp>
      <p:sp>
        <p:nvSpPr>
          <p:cNvPr id="7" name="Footer Placeholder 9"/>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1026" name="Text Placeholder 8"/>
          <p:cNvSpPr>
            <a:spLocks noGrp="1"/>
          </p:cNvSpPr>
          <p:nvPr>
            <p:ph type="body" idx="1"/>
          </p:nvPr>
        </p:nvSpPr>
        <p:spPr bwMode="auto">
          <a:xfrm>
            <a:off x="457200" y="1447800"/>
            <a:ext cx="8229600" cy="4678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4" name="Date Placeholder 23"/>
          <p:cNvSpPr>
            <a:spLocks noGrp="1"/>
          </p:cNvSpPr>
          <p:nvPr>
            <p:ph type="dt" sz="half" idx="2"/>
          </p:nvPr>
        </p:nvSpPr>
        <p:spPr>
          <a:xfrm>
            <a:off x="5791200" y="6203950"/>
            <a:ext cx="2590800" cy="384175"/>
          </a:xfrm>
          <a:prstGeom prst="rect">
            <a:avLst/>
          </a:prstGeom>
        </p:spPr>
        <p:txBody>
          <a:bodyPr vert="horz" anchor="ctr" anchorCtr="0"/>
          <a:lstStyle>
            <a:lvl1pPr algn="l" eaLnBrk="1" latinLnBrk="0" hangingPunct="1">
              <a:defRPr kumimoji="0" sz="1200" smtClean="0">
                <a:solidFill>
                  <a:schemeClr val="tx2"/>
                </a:solidFill>
                <a:latin typeface="Arial" charset="0"/>
                <a:ea typeface="+mn-ea"/>
                <a:cs typeface="Arial" charset="0"/>
              </a:defRPr>
            </a:lvl1pPr>
          </a:lstStyle>
          <a:p>
            <a:pPr>
              <a:defRPr/>
            </a:pPr>
            <a:fld id="{48F9EF8E-290D-49E8-9198-6F0197D8DFB3}" type="datetimeFigureOut">
              <a:rPr lang="en-US"/>
              <a:pPr>
                <a:defRPr/>
              </a:pPr>
              <a:t>10/7/12</a:t>
            </a:fld>
            <a:endParaRPr lang="en-US" dirty="0"/>
          </a:p>
        </p:txBody>
      </p:sp>
      <p:sp>
        <p:nvSpPr>
          <p:cNvPr id="10" name="Footer Placeholder 9"/>
          <p:cNvSpPr>
            <a:spLocks noGrp="1"/>
          </p:cNvSpPr>
          <p:nvPr>
            <p:ph type="ftr" sz="quarter" idx="3"/>
          </p:nvPr>
        </p:nvSpPr>
        <p:spPr>
          <a:xfrm>
            <a:off x="2133600" y="6203950"/>
            <a:ext cx="3581400" cy="384175"/>
          </a:xfrm>
          <a:prstGeom prst="rect">
            <a:avLst/>
          </a:prstGeom>
        </p:spPr>
        <p:txBody>
          <a:bodyPr vert="horz" anchor="ctr" anchorCtr="0"/>
          <a:lstStyle>
            <a:lvl1pPr algn="r" eaLnBrk="1" latinLnBrk="0" hangingPunct="1">
              <a:defRPr kumimoji="0" sz="1200">
                <a:solidFill>
                  <a:schemeClr val="tx2"/>
                </a:solidFill>
                <a:latin typeface="Arial" charset="0"/>
                <a:ea typeface="+mn-ea"/>
                <a:cs typeface="Arial" charset="0"/>
              </a:defRPr>
            </a:lvl1pPr>
          </a:lstStyle>
          <a:p>
            <a:pPr>
              <a:defRPr/>
            </a:pPr>
            <a:endParaRPr lang="en-US"/>
          </a:p>
        </p:txBody>
      </p:sp>
      <p:sp>
        <p:nvSpPr>
          <p:cNvPr id="22" name="Slide Number Placeholder 21"/>
          <p:cNvSpPr>
            <a:spLocks noGrp="1"/>
          </p:cNvSpPr>
          <p:nvPr>
            <p:ph type="sldNum" sz="quarter" idx="4"/>
          </p:nvPr>
        </p:nvSpPr>
        <p:spPr>
          <a:xfrm>
            <a:off x="8410575" y="6181725"/>
            <a:ext cx="609600" cy="457200"/>
          </a:xfrm>
          <a:prstGeom prst="rect">
            <a:avLst/>
          </a:prstGeom>
          <a:noFill/>
        </p:spPr>
        <p:txBody>
          <a:bodyPr vert="horz" lIns="0" tIns="0" rIns="0" bIns="0" anchor="ctr" anchorCtr="0">
            <a:noAutofit/>
          </a:bodyPr>
          <a:lstStyle>
            <a:lvl1pPr algn="ctr" eaLnBrk="1" latinLnBrk="0" hangingPunct="1">
              <a:defRPr kumimoji="0" sz="1600" baseline="0" smtClean="0">
                <a:solidFill>
                  <a:schemeClr val="tx2"/>
                </a:solidFill>
                <a:latin typeface="Arial" charset="0"/>
                <a:ea typeface="+mn-ea"/>
                <a:cs typeface="Arial" charset="0"/>
              </a:defRPr>
            </a:lvl1pPr>
          </a:lstStyle>
          <a:p>
            <a:pPr>
              <a:defRPr/>
            </a:pPr>
            <a:fld id="{906FEBC3-017C-4F59-A7BF-512B5E88B29A}" type="slidenum">
              <a:rPr lang="en-US"/>
              <a:pPr>
                <a:defRPr/>
              </a:pPr>
              <a:t>‹#›</a:t>
            </a:fld>
            <a:endParaRPr lang="en-US" dirty="0"/>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smtClean="0"/>
              <a:t>Click to edit Master title style</a:t>
            </a:r>
            <a:endParaRPr lang="en-US"/>
          </a:p>
        </p:txBody>
      </p:sp>
    </p:spTree>
  </p:cSld>
  <p:clrMap bg1="dk1" tx1="lt1" bg2="dk2" tx2="lt2" accent1="accent1" accent2="accent2" accent3="accent3" accent4="accent4" accent5="accent5" accent6="accent6" hlink="hlink" folHlink="folHlink"/>
  <p:sldLayoutIdLst>
    <p:sldLayoutId id="2147483916" r:id="rId1"/>
    <p:sldLayoutId id="2147483915" r:id="rId2"/>
    <p:sldLayoutId id="2147483917" r:id="rId3"/>
    <p:sldLayoutId id="2147483914" r:id="rId4"/>
    <p:sldLayoutId id="2147483918" r:id="rId5"/>
    <p:sldLayoutId id="2147483913" r:id="rId6"/>
    <p:sldLayoutId id="2147483912" r:id="rId7"/>
    <p:sldLayoutId id="2147483919" r:id="rId8"/>
    <p:sldLayoutId id="2147483920" r:id="rId9"/>
    <p:sldLayoutId id="2147483911" r:id="rId10"/>
    <p:sldLayoutId id="2147483910" r:id="rId11"/>
  </p:sldLayoutIdLst>
  <p:txStyles>
    <p:titleStyle>
      <a:lvl1pPr algn="l" rtl="0" fontAlgn="base">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ＭＳ Ｐゴシック" pitchFamily="127" charset="-128"/>
          <a:cs typeface="ＭＳ Ｐゴシック" pitchFamily="127" charset="-128"/>
        </a:defRPr>
      </a:lvl1pPr>
      <a:lvl2pPr algn="l" rtl="0" fontAlgn="base">
        <a:spcBef>
          <a:spcPct val="0"/>
        </a:spcBef>
        <a:spcAft>
          <a:spcPct val="0"/>
        </a:spcAft>
        <a:defRPr sz="4200">
          <a:solidFill>
            <a:srgbClr val="F9F9F9"/>
          </a:solidFill>
          <a:latin typeface="Constantia" pitchFamily="127" charset="0"/>
          <a:ea typeface="ＭＳ Ｐゴシック" pitchFamily="127" charset="-128"/>
          <a:cs typeface="ＭＳ Ｐゴシック" pitchFamily="127" charset="-128"/>
        </a:defRPr>
      </a:lvl2pPr>
      <a:lvl3pPr algn="l" rtl="0" fontAlgn="base">
        <a:spcBef>
          <a:spcPct val="0"/>
        </a:spcBef>
        <a:spcAft>
          <a:spcPct val="0"/>
        </a:spcAft>
        <a:defRPr sz="4200">
          <a:solidFill>
            <a:srgbClr val="F9F9F9"/>
          </a:solidFill>
          <a:latin typeface="Constantia" pitchFamily="127" charset="0"/>
          <a:ea typeface="ＭＳ Ｐゴシック" pitchFamily="127" charset="-128"/>
          <a:cs typeface="ＭＳ Ｐゴシック" pitchFamily="127" charset="-128"/>
        </a:defRPr>
      </a:lvl3pPr>
      <a:lvl4pPr algn="l" rtl="0" fontAlgn="base">
        <a:spcBef>
          <a:spcPct val="0"/>
        </a:spcBef>
        <a:spcAft>
          <a:spcPct val="0"/>
        </a:spcAft>
        <a:defRPr sz="4200">
          <a:solidFill>
            <a:srgbClr val="F9F9F9"/>
          </a:solidFill>
          <a:latin typeface="Constantia" pitchFamily="127" charset="0"/>
          <a:ea typeface="ＭＳ Ｐゴシック" pitchFamily="127" charset="-128"/>
          <a:cs typeface="ＭＳ Ｐゴシック" pitchFamily="127" charset="-128"/>
        </a:defRPr>
      </a:lvl4pPr>
      <a:lvl5pPr algn="l" rtl="0" fontAlgn="base">
        <a:spcBef>
          <a:spcPct val="0"/>
        </a:spcBef>
        <a:spcAft>
          <a:spcPct val="0"/>
        </a:spcAft>
        <a:defRPr sz="4200">
          <a:solidFill>
            <a:srgbClr val="F9F9F9"/>
          </a:solidFill>
          <a:latin typeface="Constantia" pitchFamily="127" charset="0"/>
          <a:ea typeface="ＭＳ Ｐゴシック" pitchFamily="127" charset="-128"/>
          <a:cs typeface="ＭＳ Ｐゴシック" pitchFamily="127" charset="-128"/>
        </a:defRPr>
      </a:lvl5pPr>
      <a:lvl6pPr marL="457200" algn="l" rtl="0" fontAlgn="base">
        <a:spcBef>
          <a:spcPct val="0"/>
        </a:spcBef>
        <a:spcAft>
          <a:spcPct val="0"/>
        </a:spcAft>
        <a:defRPr sz="4200">
          <a:solidFill>
            <a:srgbClr val="F9F9F9"/>
          </a:solidFill>
          <a:latin typeface="Constantia" pitchFamily="127" charset="0"/>
          <a:ea typeface="ＭＳ Ｐゴシック" pitchFamily="127" charset="-128"/>
          <a:cs typeface="ＭＳ Ｐゴシック" pitchFamily="127" charset="-128"/>
        </a:defRPr>
      </a:lvl6pPr>
      <a:lvl7pPr marL="914400" algn="l" rtl="0" fontAlgn="base">
        <a:spcBef>
          <a:spcPct val="0"/>
        </a:spcBef>
        <a:spcAft>
          <a:spcPct val="0"/>
        </a:spcAft>
        <a:defRPr sz="4200">
          <a:solidFill>
            <a:srgbClr val="F9F9F9"/>
          </a:solidFill>
          <a:latin typeface="Constantia" pitchFamily="127" charset="0"/>
          <a:ea typeface="ＭＳ Ｐゴシック" pitchFamily="127" charset="-128"/>
          <a:cs typeface="ＭＳ Ｐゴシック" pitchFamily="127" charset="-128"/>
        </a:defRPr>
      </a:lvl7pPr>
      <a:lvl8pPr marL="1371600" algn="l" rtl="0" fontAlgn="base">
        <a:spcBef>
          <a:spcPct val="0"/>
        </a:spcBef>
        <a:spcAft>
          <a:spcPct val="0"/>
        </a:spcAft>
        <a:defRPr sz="4200">
          <a:solidFill>
            <a:srgbClr val="F9F9F9"/>
          </a:solidFill>
          <a:latin typeface="Constantia" pitchFamily="127" charset="0"/>
          <a:ea typeface="ＭＳ Ｐゴシック" pitchFamily="127" charset="-128"/>
          <a:cs typeface="ＭＳ Ｐゴシック" pitchFamily="127" charset="-128"/>
        </a:defRPr>
      </a:lvl8pPr>
      <a:lvl9pPr marL="1828800" algn="l" rtl="0" fontAlgn="base">
        <a:spcBef>
          <a:spcPct val="0"/>
        </a:spcBef>
        <a:spcAft>
          <a:spcPct val="0"/>
        </a:spcAft>
        <a:defRPr sz="4200">
          <a:solidFill>
            <a:srgbClr val="F9F9F9"/>
          </a:solidFill>
          <a:latin typeface="Constantia" pitchFamily="127" charset="0"/>
          <a:ea typeface="ＭＳ Ｐゴシック" pitchFamily="127" charset="-128"/>
          <a:cs typeface="ＭＳ Ｐゴシック" pitchFamily="127" charset="-128"/>
        </a:defRPr>
      </a:lvl9pPr>
    </p:titleStyle>
    <p:bodyStyle>
      <a:lvl1pPr marL="273050" indent="-273050" algn="l" rtl="0" fontAlgn="base">
        <a:spcBef>
          <a:spcPts val="600"/>
        </a:spcBef>
        <a:spcAft>
          <a:spcPct val="0"/>
        </a:spcAft>
        <a:buClr>
          <a:schemeClr val="accent2"/>
        </a:buClr>
        <a:buSzPct val="85000"/>
        <a:buFont typeface="Wingdings 2" pitchFamily="127" charset="2"/>
        <a:buChar char=""/>
        <a:defRPr sz="2600" kern="1200">
          <a:solidFill>
            <a:schemeClr val="tx1"/>
          </a:solidFill>
          <a:latin typeface="+mn-lt"/>
          <a:ea typeface="ＭＳ Ｐゴシック" pitchFamily="127" charset="-128"/>
          <a:cs typeface="ＭＳ Ｐゴシック" pitchFamily="127" charset="-128"/>
        </a:defRPr>
      </a:lvl1pPr>
      <a:lvl2pPr marL="639763" indent="-273050" algn="l" rtl="0" fontAlgn="base">
        <a:spcBef>
          <a:spcPts val="300"/>
        </a:spcBef>
        <a:spcAft>
          <a:spcPct val="0"/>
        </a:spcAft>
        <a:buClr>
          <a:srgbClr val="8BA2B4"/>
        </a:buClr>
        <a:buSzPct val="85000"/>
        <a:buFont typeface="Wingdings 2" pitchFamily="127" charset="2"/>
        <a:buChar char=""/>
        <a:defRPr sz="2400" kern="1200">
          <a:solidFill>
            <a:schemeClr val="tx2"/>
          </a:solidFill>
          <a:latin typeface="+mn-lt"/>
          <a:ea typeface="ＭＳ Ｐゴシック" pitchFamily="127" charset="-128"/>
          <a:cs typeface="+mn-cs"/>
        </a:defRPr>
      </a:lvl2pPr>
      <a:lvl3pPr marL="1004888" indent="-228600" algn="l" rtl="0" fontAlgn="base">
        <a:spcBef>
          <a:spcPts val="300"/>
        </a:spcBef>
        <a:spcAft>
          <a:spcPct val="0"/>
        </a:spcAft>
        <a:buClr>
          <a:srgbClr val="748696"/>
        </a:buClr>
        <a:buSzPct val="85000"/>
        <a:buFont typeface="Wingdings 2" pitchFamily="127" charset="2"/>
        <a:buChar char=""/>
        <a:defRPr sz="2100" kern="1200">
          <a:solidFill>
            <a:schemeClr val="tx1"/>
          </a:solidFill>
          <a:latin typeface="+mn-lt"/>
          <a:ea typeface="ＭＳ Ｐゴシック" pitchFamily="127" charset="-128"/>
          <a:cs typeface="+mn-cs"/>
        </a:defRPr>
      </a:lvl3pPr>
      <a:lvl4pPr marL="1279525" indent="-228600" algn="l" rtl="0" fontAlgn="base">
        <a:spcBef>
          <a:spcPts val="300"/>
        </a:spcBef>
        <a:spcAft>
          <a:spcPct val="0"/>
        </a:spcAft>
        <a:buClr>
          <a:srgbClr val="8BA2B4"/>
        </a:buClr>
        <a:buSzPct val="85000"/>
        <a:buFont typeface="Wingdings 2" pitchFamily="127" charset="2"/>
        <a:buChar char=""/>
        <a:defRPr sz="1900" kern="1200">
          <a:solidFill>
            <a:schemeClr val="tx1"/>
          </a:solidFill>
          <a:latin typeface="+mn-lt"/>
          <a:ea typeface="ＭＳ Ｐゴシック" pitchFamily="127" charset="-128"/>
          <a:cs typeface="+mn-cs"/>
        </a:defRPr>
      </a:lvl4pPr>
      <a:lvl5pPr marL="1554163" indent="-228600" algn="l" rtl="0" fontAlgn="base">
        <a:spcBef>
          <a:spcPts val="338"/>
        </a:spcBef>
        <a:spcAft>
          <a:spcPct val="0"/>
        </a:spcAft>
        <a:buClr>
          <a:srgbClr val="8BA2B4"/>
        </a:buClr>
        <a:buSzPct val="85000"/>
        <a:buFont typeface="Wingdings 2" pitchFamily="127" charset="2"/>
        <a:buChar char=""/>
        <a:defRPr sz="1600" kern="1200">
          <a:solidFill>
            <a:schemeClr val="tx1"/>
          </a:solidFill>
          <a:latin typeface="+mn-lt"/>
          <a:ea typeface="ＭＳ Ｐゴシック" pitchFamily="127" charset="-128"/>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8.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9.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0.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1.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2.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6.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7.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700463"/>
            <a:ext cx="8305800" cy="1023937"/>
          </a:xfrm>
        </p:spPr>
        <p:txBody>
          <a:bodyPr/>
          <a:lstStyle/>
          <a:p>
            <a:pPr fontAlgn="auto">
              <a:spcAft>
                <a:spcPts val="0"/>
              </a:spcAft>
              <a:buFont typeface="Wingdings 2"/>
              <a:buNone/>
              <a:defRPr/>
            </a:pPr>
            <a:r>
              <a:rPr lang="en-US" sz="2000" dirty="0" smtClean="0">
                <a:ea typeface="+mn-ea"/>
                <a:cs typeface="+mn-cs"/>
              </a:rPr>
              <a:t>Lakeview College of Nursing</a:t>
            </a:r>
          </a:p>
          <a:p>
            <a:pPr fontAlgn="auto">
              <a:spcAft>
                <a:spcPts val="0"/>
              </a:spcAft>
              <a:buFont typeface="Wingdings 2"/>
              <a:buNone/>
              <a:defRPr/>
            </a:pPr>
            <a:r>
              <a:rPr lang="en-US" sz="2000" dirty="0" smtClean="0">
                <a:ea typeface="+mn-ea"/>
                <a:cs typeface="+mn-cs"/>
              </a:rPr>
              <a:t>N408</a:t>
            </a:r>
          </a:p>
          <a:p>
            <a:pPr fontAlgn="auto">
              <a:spcAft>
                <a:spcPts val="0"/>
              </a:spcAft>
              <a:buFont typeface="Wingdings 2"/>
              <a:buNone/>
              <a:defRPr/>
            </a:pPr>
            <a:endParaRPr lang="en-US" sz="2000" dirty="0" smtClean="0">
              <a:ea typeface="+mn-ea"/>
              <a:cs typeface="+mn-cs"/>
            </a:endParaRPr>
          </a:p>
          <a:p>
            <a:pPr fontAlgn="auto">
              <a:spcAft>
                <a:spcPts val="0"/>
              </a:spcAft>
              <a:buFont typeface="Wingdings 2"/>
              <a:buNone/>
              <a:defRPr/>
            </a:pPr>
            <a:r>
              <a:rPr lang="en-US" sz="2000" dirty="0" smtClean="0">
                <a:ea typeface="+mn-ea"/>
                <a:cs typeface="+mn-cs"/>
              </a:rPr>
              <a:t>By: Lakeisha Dean, Collette Foreman, Patricia Harrington, Jamie Lowe, and Julia McGraw</a:t>
            </a:r>
            <a:endParaRPr lang="en-US" sz="2000" dirty="0">
              <a:ea typeface="+mn-ea"/>
              <a:cs typeface="+mn-cs"/>
            </a:endParaRPr>
          </a:p>
        </p:txBody>
      </p:sp>
      <p:sp>
        <p:nvSpPr>
          <p:cNvPr id="2" name="Title 1"/>
          <p:cNvSpPr>
            <a:spLocks noGrp="1"/>
          </p:cNvSpPr>
          <p:nvPr>
            <p:ph type="ctrTitle"/>
          </p:nvPr>
        </p:nvSpPr>
        <p:spPr/>
        <p:txBody>
          <a:bodyPr>
            <a:normAutofit/>
          </a:bodyPr>
          <a:lstStyle/>
          <a:p>
            <a:pPr fontAlgn="auto">
              <a:spcAft>
                <a:spcPts val="0"/>
              </a:spcAft>
              <a:defRPr/>
            </a:pPr>
            <a:r>
              <a:rPr smtClean="0">
                <a:ea typeface="+mj-ea"/>
                <a:cs typeface="+mj-cs"/>
              </a:rPr>
              <a:t>The Nursing Shortage, Stress, and Burnout</a:t>
            </a:r>
            <a:endParaRPr>
              <a:ea typeface="+mj-ea"/>
              <a:cs typeface="+mj-cs"/>
            </a:endParaRPr>
          </a:p>
        </p:txBody>
      </p:sp>
      <p:pic>
        <p:nvPicPr>
          <p:cNvPr id="14339" name="Picture 2" descr="C:\Users\Collette\AppData\Local\Microsoft\Windows\Temporary Internet Files\Content.IE5\PSCSVGOM\MC900293512[1].wmf"/>
          <p:cNvPicPr>
            <a:picLocks noChangeAspect="1" noChangeArrowheads="1"/>
          </p:cNvPicPr>
          <p:nvPr/>
        </p:nvPicPr>
        <p:blipFill>
          <a:blip r:embed="rId3"/>
          <a:srcRect/>
          <a:stretch>
            <a:fillRect/>
          </a:stretch>
        </p:blipFill>
        <p:spPr bwMode="auto">
          <a:xfrm>
            <a:off x="3505200" y="685800"/>
            <a:ext cx="1820863" cy="101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Content Placeholder 1"/>
          <p:cNvSpPr>
            <a:spLocks noGrp="1"/>
          </p:cNvSpPr>
          <p:nvPr>
            <p:ph idx="1"/>
          </p:nvPr>
        </p:nvSpPr>
        <p:spPr/>
        <p:txBody>
          <a:bodyPr>
            <a:normAutofit lnSpcReduction="10000"/>
          </a:bodyPr>
          <a:lstStyle/>
          <a:p>
            <a:pPr marL="274320" indent="-274320" fontAlgn="auto">
              <a:lnSpc>
                <a:spcPct val="150000"/>
              </a:lnSpc>
              <a:spcAft>
                <a:spcPts val="0"/>
              </a:spcAft>
              <a:buFont typeface="Wingdings 2"/>
              <a:buNone/>
              <a:defRPr/>
            </a:pPr>
            <a:r>
              <a:rPr lang="en-US" dirty="0" smtClean="0">
                <a:ea typeface="+mn-ea"/>
                <a:cs typeface="+mn-cs"/>
              </a:rPr>
              <a:t>Self Care Factors:</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Think positive</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Identify stressors</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Present workplace issues</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Healthy habits</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Find a hobby</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Support coworkers</a:t>
            </a:r>
          </a:p>
          <a:p>
            <a:pPr marL="274320" indent="-274320" fontAlgn="auto">
              <a:lnSpc>
                <a:spcPct val="150000"/>
              </a:lnSpc>
              <a:spcAft>
                <a:spcPts val="0"/>
              </a:spcAft>
              <a:buFont typeface="Wingdings 2"/>
              <a:buNone/>
              <a:defRPr/>
            </a:pPr>
            <a:r>
              <a:rPr lang="en-US" sz="2400" dirty="0" smtClean="0">
                <a:ea typeface="+mn-ea"/>
                <a:cs typeface="+mn-cs"/>
              </a:rPr>
              <a:t>(Wood, 2010)</a:t>
            </a:r>
          </a:p>
          <a:p>
            <a:pPr marL="640080" lvl="1" indent="-274320" fontAlgn="auto">
              <a:spcAft>
                <a:spcPts val="0"/>
              </a:spcAft>
              <a:buClr>
                <a:schemeClr val="accent2">
                  <a:shade val="75000"/>
                </a:schemeClr>
              </a:buClr>
              <a:buFont typeface="Wingdings 2"/>
              <a:buChar char=""/>
              <a:defRPr/>
            </a:pPr>
            <a:endParaRPr lang="en-US" dirty="0" smtClean="0">
              <a:ea typeface="+mn-ea"/>
            </a:endParaRPr>
          </a:p>
        </p:txBody>
      </p:sp>
      <p:sp>
        <p:nvSpPr>
          <p:cNvPr id="3" name="Title 2"/>
          <p:cNvSpPr>
            <a:spLocks noGrp="1"/>
          </p:cNvSpPr>
          <p:nvPr>
            <p:ph type="title"/>
          </p:nvPr>
        </p:nvSpPr>
        <p:spPr/>
        <p:txBody>
          <a:bodyPr/>
          <a:lstStyle/>
          <a:p>
            <a:pPr fontAlgn="auto">
              <a:spcAft>
                <a:spcPts val="0"/>
              </a:spcAft>
              <a:defRPr/>
            </a:pPr>
            <a:r>
              <a:rPr smtClean="0">
                <a:ea typeface="+mj-ea"/>
                <a:cs typeface="+mj-cs"/>
              </a:rPr>
              <a:t>Reducing Individual Stressors</a:t>
            </a:r>
            <a:endParaRPr>
              <a:ea typeface="+mj-ea"/>
              <a:cs typeface="+mj-cs"/>
            </a:endParaRPr>
          </a:p>
        </p:txBody>
      </p:sp>
      <p:pic>
        <p:nvPicPr>
          <p:cNvPr id="30723" name="Picture 3" descr="C:\Users\Collette\AppData\Local\Microsoft\Windows\Temporary Internet Files\Content.IE5\EQSW4G6D\MC900078748[1].wmf"/>
          <p:cNvPicPr>
            <a:picLocks noChangeAspect="1" noChangeArrowheads="1"/>
          </p:cNvPicPr>
          <p:nvPr/>
        </p:nvPicPr>
        <p:blipFill>
          <a:blip r:embed="rId3"/>
          <a:srcRect/>
          <a:stretch>
            <a:fillRect/>
          </a:stretch>
        </p:blipFill>
        <p:spPr bwMode="auto">
          <a:xfrm>
            <a:off x="6858000" y="4038600"/>
            <a:ext cx="1219200" cy="1800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274320" indent="-274320" algn="ctr" fontAlgn="auto">
              <a:spcAft>
                <a:spcPts val="0"/>
              </a:spcAft>
              <a:buFont typeface="Wingdings 2"/>
              <a:buChar char=""/>
              <a:defRPr/>
            </a:pPr>
            <a:r>
              <a:rPr lang="en-US" dirty="0" smtClean="0">
                <a:ea typeface="+mn-ea"/>
                <a:cs typeface="+mn-cs"/>
              </a:rPr>
              <a:t>Defined: Physical or mental collapse caused by overwork or stress.</a:t>
            </a:r>
          </a:p>
          <a:p>
            <a:pPr marL="274320" indent="-274320" fontAlgn="auto">
              <a:spcAft>
                <a:spcPts val="0"/>
              </a:spcAft>
              <a:buFont typeface="Wingdings 2"/>
              <a:buChar char=""/>
              <a:defRPr/>
            </a:pPr>
            <a:r>
              <a:rPr lang="en-US" sz="2800" dirty="0" smtClean="0">
                <a:ea typeface="+mn-ea"/>
                <a:cs typeface="+mn-cs"/>
              </a:rPr>
              <a:t>Risk Factors:</a:t>
            </a:r>
            <a:endParaRPr lang="en-US" dirty="0" smtClean="0">
              <a:ea typeface="+mn-ea"/>
              <a:cs typeface="+mn-cs"/>
            </a:endParaRPr>
          </a:p>
          <a:p>
            <a:pPr marL="640080" lvl="1" indent="-274320" fontAlgn="auto">
              <a:spcAft>
                <a:spcPts val="0"/>
              </a:spcAft>
              <a:buClr>
                <a:schemeClr val="accent2">
                  <a:shade val="75000"/>
                </a:schemeClr>
              </a:buClr>
              <a:buFont typeface="Wingdings 2"/>
              <a:buChar char=""/>
              <a:defRPr/>
            </a:pPr>
            <a:r>
              <a:rPr lang="en-US" dirty="0" smtClean="0">
                <a:ea typeface="+mn-ea"/>
              </a:rPr>
              <a:t>Frustration</a:t>
            </a:r>
          </a:p>
          <a:p>
            <a:pPr marL="640080" lvl="1" indent="-274320" fontAlgn="auto">
              <a:spcAft>
                <a:spcPts val="0"/>
              </a:spcAft>
              <a:buClr>
                <a:schemeClr val="accent2">
                  <a:shade val="75000"/>
                </a:schemeClr>
              </a:buClr>
              <a:buFont typeface="Wingdings 2"/>
              <a:buChar char=""/>
              <a:defRPr/>
            </a:pPr>
            <a:r>
              <a:rPr lang="en-US" dirty="0" smtClean="0">
                <a:ea typeface="+mn-ea"/>
              </a:rPr>
              <a:t>Loss of interest</a:t>
            </a:r>
          </a:p>
          <a:p>
            <a:pPr marL="640080" lvl="1" indent="-274320" fontAlgn="auto">
              <a:spcAft>
                <a:spcPts val="0"/>
              </a:spcAft>
              <a:buClr>
                <a:schemeClr val="accent2">
                  <a:shade val="75000"/>
                </a:schemeClr>
              </a:buClr>
              <a:buFont typeface="Wingdings 2"/>
              <a:buChar char=""/>
              <a:defRPr/>
            </a:pPr>
            <a:r>
              <a:rPr lang="en-US" dirty="0" smtClean="0">
                <a:ea typeface="+mn-ea"/>
              </a:rPr>
              <a:t>Around the clock care</a:t>
            </a:r>
          </a:p>
          <a:p>
            <a:pPr marL="640080" lvl="1" indent="-274320" fontAlgn="auto">
              <a:spcAft>
                <a:spcPts val="0"/>
              </a:spcAft>
              <a:buClr>
                <a:schemeClr val="accent2">
                  <a:shade val="75000"/>
                </a:schemeClr>
              </a:buClr>
              <a:buFont typeface="Wingdings 2"/>
              <a:buChar char=""/>
              <a:defRPr/>
            </a:pPr>
            <a:r>
              <a:rPr lang="en-US" dirty="0" smtClean="0">
                <a:ea typeface="+mn-ea"/>
              </a:rPr>
              <a:t>Vulnerable and needy patients</a:t>
            </a:r>
          </a:p>
          <a:p>
            <a:pPr marL="640080" lvl="1" indent="-274320" fontAlgn="auto">
              <a:spcAft>
                <a:spcPts val="0"/>
              </a:spcAft>
              <a:buClr>
                <a:schemeClr val="accent2">
                  <a:shade val="75000"/>
                </a:schemeClr>
              </a:buClr>
              <a:buFont typeface="Wingdings 2"/>
              <a:buChar char=""/>
              <a:defRPr/>
            </a:pPr>
            <a:r>
              <a:rPr lang="en-US" dirty="0" smtClean="0">
                <a:ea typeface="+mn-ea"/>
              </a:rPr>
              <a:t>Changing health care</a:t>
            </a:r>
          </a:p>
          <a:p>
            <a:pPr marL="640080" lvl="1" indent="-274320" fontAlgn="auto">
              <a:spcAft>
                <a:spcPts val="0"/>
              </a:spcAft>
              <a:buClr>
                <a:schemeClr val="accent2">
                  <a:shade val="75000"/>
                </a:schemeClr>
              </a:buClr>
              <a:buFont typeface="Wingdings 2"/>
              <a:buChar char=""/>
              <a:defRPr/>
            </a:pPr>
            <a:r>
              <a:rPr lang="en-US" dirty="0" smtClean="0">
                <a:ea typeface="+mn-ea"/>
              </a:rPr>
              <a:t>New technologies</a:t>
            </a:r>
          </a:p>
          <a:p>
            <a:pPr marL="640080" lvl="1" indent="-274320" fontAlgn="auto">
              <a:spcAft>
                <a:spcPts val="0"/>
              </a:spcAft>
              <a:buClr>
                <a:schemeClr val="accent2">
                  <a:shade val="75000"/>
                </a:schemeClr>
              </a:buClr>
              <a:buFont typeface="Wingdings 2"/>
              <a:buChar char=""/>
              <a:defRPr/>
            </a:pPr>
            <a:r>
              <a:rPr lang="en-US" dirty="0" smtClean="0">
                <a:ea typeface="+mn-ea"/>
              </a:rPr>
              <a:t>Constant noise &amp; business</a:t>
            </a:r>
          </a:p>
          <a:p>
            <a:pPr marL="640080" lvl="1" indent="-274320" fontAlgn="auto">
              <a:spcAft>
                <a:spcPts val="0"/>
              </a:spcAft>
              <a:buClr>
                <a:schemeClr val="accent2">
                  <a:shade val="75000"/>
                </a:schemeClr>
              </a:buClr>
              <a:buFont typeface="Wingdings 2"/>
              <a:buChar char=""/>
              <a:defRPr/>
            </a:pPr>
            <a:r>
              <a:rPr lang="en-US" dirty="0" smtClean="0">
                <a:ea typeface="+mn-ea"/>
              </a:rPr>
              <a:t>Critically ill patients</a:t>
            </a:r>
          </a:p>
          <a:p>
            <a:pPr marL="274320" indent="-274320" fontAlgn="auto">
              <a:spcAft>
                <a:spcPts val="0"/>
              </a:spcAft>
              <a:buClr>
                <a:schemeClr val="accent2">
                  <a:shade val="75000"/>
                </a:schemeClr>
              </a:buClr>
              <a:buFont typeface="Wingdings 2"/>
              <a:buNone/>
              <a:defRPr/>
            </a:pPr>
            <a:r>
              <a:rPr lang="en-US" dirty="0" smtClean="0">
                <a:ea typeface="+mn-ea"/>
                <a:cs typeface="+mn-cs"/>
              </a:rPr>
              <a:t>(Alexander, 2009)</a:t>
            </a:r>
          </a:p>
          <a:p>
            <a:pPr marL="640080" lvl="1" indent="-274320" fontAlgn="auto">
              <a:spcAft>
                <a:spcPts val="0"/>
              </a:spcAft>
              <a:buClr>
                <a:schemeClr val="accent2">
                  <a:shade val="75000"/>
                </a:schemeClr>
              </a:buClr>
              <a:buFont typeface="Wingdings 2"/>
              <a:buChar char=""/>
              <a:defRPr/>
            </a:pPr>
            <a:endParaRPr lang="en-US" dirty="0" smtClean="0">
              <a:ea typeface="+mn-ea"/>
            </a:endParaRPr>
          </a:p>
          <a:p>
            <a:pPr marL="640080" lvl="1" indent="-274320" fontAlgn="auto">
              <a:spcAft>
                <a:spcPts val="0"/>
              </a:spcAft>
              <a:buClr>
                <a:schemeClr val="accent2">
                  <a:shade val="75000"/>
                </a:schemeClr>
              </a:buClr>
              <a:buFont typeface="Wingdings 2"/>
              <a:buChar char=""/>
              <a:defRPr/>
            </a:pPr>
            <a:endParaRPr lang="en-US" dirty="0" smtClean="0">
              <a:ea typeface="+mn-ea"/>
            </a:endParaRPr>
          </a:p>
          <a:p>
            <a:pPr marL="274320" indent="-274320" fontAlgn="auto">
              <a:spcAft>
                <a:spcPts val="0"/>
              </a:spcAft>
              <a:buFont typeface="Wingdings 2"/>
              <a:buChar char=""/>
              <a:defRPr/>
            </a:pPr>
            <a:endParaRPr lang="en-US" dirty="0" smtClean="0">
              <a:ea typeface="+mn-ea"/>
              <a:cs typeface="+mn-cs"/>
            </a:endParaRPr>
          </a:p>
          <a:p>
            <a:pPr marL="274320" indent="-274320" fontAlgn="auto">
              <a:spcAft>
                <a:spcPts val="0"/>
              </a:spcAft>
              <a:buFont typeface="Wingdings 2"/>
              <a:buChar char=""/>
              <a:defRPr/>
            </a:pPr>
            <a:endParaRPr lang="en-US" dirty="0" smtClean="0">
              <a:ea typeface="+mn-ea"/>
              <a:cs typeface="+mn-cs"/>
            </a:endParaRPr>
          </a:p>
          <a:p>
            <a:pPr marL="274320" indent="-274320" fontAlgn="auto">
              <a:spcAft>
                <a:spcPts val="0"/>
              </a:spcAft>
              <a:buFont typeface="Wingdings 2"/>
              <a:buChar char=""/>
              <a:defRPr/>
            </a:pPr>
            <a:endParaRPr lang="en-US" dirty="0">
              <a:ea typeface="+mn-ea"/>
              <a:cs typeface="+mn-cs"/>
            </a:endParaRPr>
          </a:p>
        </p:txBody>
      </p:sp>
      <p:sp>
        <p:nvSpPr>
          <p:cNvPr id="3" name="Title 2"/>
          <p:cNvSpPr>
            <a:spLocks noGrp="1"/>
          </p:cNvSpPr>
          <p:nvPr>
            <p:ph type="title"/>
          </p:nvPr>
        </p:nvSpPr>
        <p:spPr/>
        <p:txBody>
          <a:bodyPr/>
          <a:lstStyle/>
          <a:p>
            <a:pPr fontAlgn="auto">
              <a:spcAft>
                <a:spcPts val="0"/>
              </a:spcAft>
              <a:defRPr/>
            </a:pPr>
            <a:r>
              <a:rPr smtClean="0">
                <a:ea typeface="+mj-ea"/>
                <a:cs typeface="+mj-cs"/>
              </a:rPr>
              <a:t>Burnout in Nursing</a:t>
            </a:r>
            <a:endParaRPr>
              <a:ea typeface="+mj-ea"/>
              <a:cs typeface="+mj-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5" name="Content Placeholder 7"/>
          <p:cNvSpPr>
            <a:spLocks noGrp="1"/>
          </p:cNvSpPr>
          <p:nvPr>
            <p:ph idx="1"/>
          </p:nvPr>
        </p:nvSpPr>
        <p:spPr/>
        <p:txBody>
          <a:bodyPr>
            <a:normAutofit lnSpcReduction="10000"/>
          </a:bodyPr>
          <a:lstStyle/>
          <a:p>
            <a:pPr marL="274320" indent="-274320" fontAlgn="auto">
              <a:spcAft>
                <a:spcPts val="0"/>
              </a:spcAft>
              <a:buFont typeface="Wingdings 2"/>
              <a:buChar char=""/>
              <a:defRPr/>
            </a:pPr>
            <a:r>
              <a:rPr lang="en-US" dirty="0" smtClean="0">
                <a:ea typeface="+mn-ea"/>
                <a:cs typeface="+mn-cs"/>
              </a:rPr>
              <a:t>Emotional distress</a:t>
            </a:r>
          </a:p>
          <a:p>
            <a:pPr marL="274320" indent="-274320" fontAlgn="auto">
              <a:spcAft>
                <a:spcPts val="0"/>
              </a:spcAft>
              <a:buFont typeface="Wingdings 2" pitchFamily="18" charset="2"/>
              <a:buNone/>
              <a:defRPr/>
            </a:pPr>
            <a:endParaRPr lang="en-US" dirty="0" smtClean="0">
              <a:ea typeface="+mn-ea"/>
              <a:cs typeface="+mn-cs"/>
            </a:endParaRPr>
          </a:p>
          <a:p>
            <a:pPr marL="274320" indent="-274320" fontAlgn="auto">
              <a:spcAft>
                <a:spcPts val="0"/>
              </a:spcAft>
              <a:buFont typeface="Wingdings 2"/>
              <a:buChar char=""/>
              <a:defRPr/>
            </a:pPr>
            <a:r>
              <a:rPr lang="en-US" dirty="0" smtClean="0">
                <a:ea typeface="+mn-ea"/>
                <a:cs typeface="+mn-cs"/>
              </a:rPr>
              <a:t>Physical illness</a:t>
            </a:r>
          </a:p>
          <a:p>
            <a:pPr marL="274320" indent="-274320" fontAlgn="auto">
              <a:spcAft>
                <a:spcPts val="0"/>
              </a:spcAft>
              <a:buFont typeface="Wingdings 2" pitchFamily="18" charset="2"/>
              <a:buNone/>
              <a:defRPr/>
            </a:pPr>
            <a:endParaRPr lang="en-US" dirty="0" smtClean="0">
              <a:ea typeface="+mn-ea"/>
              <a:cs typeface="+mn-cs"/>
            </a:endParaRPr>
          </a:p>
          <a:p>
            <a:pPr marL="274320" indent="-274320" fontAlgn="auto">
              <a:spcAft>
                <a:spcPts val="0"/>
              </a:spcAft>
              <a:buFont typeface="Wingdings 2"/>
              <a:buChar char=""/>
              <a:defRPr/>
            </a:pPr>
            <a:r>
              <a:rPr lang="en-US" dirty="0" smtClean="0">
                <a:ea typeface="+mn-ea"/>
                <a:cs typeface="+mn-cs"/>
              </a:rPr>
              <a:t>Interpersonal conflict</a:t>
            </a:r>
          </a:p>
          <a:p>
            <a:pPr marL="274320" indent="-274320" fontAlgn="auto">
              <a:spcAft>
                <a:spcPts val="0"/>
              </a:spcAft>
              <a:buFont typeface="Wingdings 2"/>
              <a:buChar char=""/>
              <a:defRPr/>
            </a:pPr>
            <a:endParaRPr lang="en-US" dirty="0" smtClean="0">
              <a:ea typeface="+mn-ea"/>
              <a:cs typeface="+mn-cs"/>
            </a:endParaRPr>
          </a:p>
          <a:p>
            <a:pPr marL="274320" indent="-274320" fontAlgn="auto">
              <a:spcAft>
                <a:spcPts val="0"/>
              </a:spcAft>
              <a:buFont typeface="Wingdings 2"/>
              <a:buChar char=""/>
              <a:defRPr/>
            </a:pPr>
            <a:endParaRPr lang="en-US" dirty="0" smtClean="0">
              <a:ea typeface="+mn-ea"/>
              <a:cs typeface="+mn-cs"/>
            </a:endParaRPr>
          </a:p>
          <a:p>
            <a:pPr marL="274320" indent="-274320" fontAlgn="auto">
              <a:spcAft>
                <a:spcPts val="0"/>
              </a:spcAft>
              <a:buFont typeface="Wingdings 2"/>
              <a:buChar char=""/>
              <a:defRPr/>
            </a:pPr>
            <a:endParaRPr lang="en-US" dirty="0" smtClean="0">
              <a:ea typeface="+mn-ea"/>
              <a:cs typeface="+mn-cs"/>
            </a:endParaRPr>
          </a:p>
          <a:p>
            <a:pPr marL="274320" indent="-274320" fontAlgn="auto">
              <a:spcAft>
                <a:spcPts val="0"/>
              </a:spcAft>
              <a:buFont typeface="Wingdings 2"/>
              <a:buChar char=""/>
              <a:defRPr/>
            </a:pPr>
            <a:endParaRPr lang="en-US" dirty="0" smtClean="0">
              <a:ea typeface="+mn-ea"/>
              <a:cs typeface="+mn-cs"/>
            </a:endParaRPr>
          </a:p>
          <a:p>
            <a:pPr marL="274320" indent="-274320" fontAlgn="auto">
              <a:spcAft>
                <a:spcPts val="0"/>
              </a:spcAft>
              <a:buFont typeface="Wingdings 2"/>
              <a:buNone/>
              <a:defRPr/>
            </a:pPr>
            <a:r>
              <a:rPr lang="en-US" sz="2400" dirty="0" smtClean="0">
                <a:ea typeface="+mn-ea"/>
                <a:cs typeface="+mn-cs"/>
              </a:rPr>
              <a:t>(Alexander, 2009)</a:t>
            </a:r>
          </a:p>
          <a:p>
            <a:pPr marL="274320" indent="-274320" fontAlgn="auto">
              <a:spcAft>
                <a:spcPts val="0"/>
              </a:spcAft>
              <a:buFont typeface="Wingdings 2" pitchFamily="18" charset="2"/>
              <a:buNone/>
              <a:defRPr/>
            </a:pPr>
            <a:endParaRPr lang="en-US" dirty="0" smtClean="0">
              <a:ea typeface="+mn-ea"/>
              <a:cs typeface="+mn-cs"/>
            </a:endParaRPr>
          </a:p>
          <a:p>
            <a:pPr marL="274320" indent="-274320" fontAlgn="auto">
              <a:spcAft>
                <a:spcPts val="0"/>
              </a:spcAft>
              <a:buFont typeface="Wingdings 2"/>
              <a:buChar char=""/>
              <a:defRPr/>
            </a:pPr>
            <a:endParaRPr lang="en-US" dirty="0" smtClean="0">
              <a:ea typeface="+mn-ea"/>
              <a:cs typeface="+mn-cs"/>
            </a:endParaRPr>
          </a:p>
        </p:txBody>
      </p:sp>
      <p:sp>
        <p:nvSpPr>
          <p:cNvPr id="7" name="Title 6"/>
          <p:cNvSpPr>
            <a:spLocks noGrp="1"/>
          </p:cNvSpPr>
          <p:nvPr>
            <p:ph type="title"/>
          </p:nvPr>
        </p:nvSpPr>
        <p:spPr/>
        <p:txBody>
          <a:bodyPr/>
          <a:lstStyle/>
          <a:p>
            <a:pPr fontAlgn="auto">
              <a:spcAft>
                <a:spcPts val="0"/>
              </a:spcAft>
              <a:defRPr/>
            </a:pPr>
            <a:r>
              <a:rPr smtClean="0">
                <a:ea typeface="+mj-ea"/>
                <a:cs typeface="+mj-cs"/>
              </a:rPr>
              <a:t>Effects</a:t>
            </a:r>
            <a:endParaRPr>
              <a:ea typeface="+mj-ea"/>
              <a:cs typeface="+mj-cs"/>
            </a:endParaRPr>
          </a:p>
        </p:txBody>
      </p:sp>
      <p:pic>
        <p:nvPicPr>
          <p:cNvPr id="34819" name="Picture 2" descr="http://t2.gstatic.com/images?q=tbn:ANd9GcQkHZJNMj3OmJhDvunJ6wMsjg9xRcDgVOdg7tKYUWMtokMhb-hU"/>
          <p:cNvPicPr>
            <a:picLocks noChangeAspect="1" noChangeArrowheads="1"/>
          </p:cNvPicPr>
          <p:nvPr/>
        </p:nvPicPr>
        <p:blipFill>
          <a:blip r:embed="rId3"/>
          <a:srcRect/>
          <a:stretch>
            <a:fillRect/>
          </a:stretch>
        </p:blipFill>
        <p:spPr bwMode="auto">
          <a:xfrm>
            <a:off x="4805363" y="1828800"/>
            <a:ext cx="3987800" cy="2362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5" name="Content Placeholder 2"/>
          <p:cNvSpPr>
            <a:spLocks noGrp="1"/>
          </p:cNvSpPr>
          <p:nvPr>
            <p:ph idx="1"/>
          </p:nvPr>
        </p:nvSpPr>
        <p:spPr/>
        <p:txBody>
          <a:bodyPr/>
          <a:lstStyle/>
          <a:p>
            <a:pPr>
              <a:lnSpc>
                <a:spcPct val="150000"/>
              </a:lnSpc>
            </a:pPr>
            <a:r>
              <a:rPr lang="en-US" sz="2400" smtClean="0"/>
              <a:t>Forty percent of hospital nurses have higher burnout levels than average for health care workers.</a:t>
            </a:r>
          </a:p>
          <a:p>
            <a:pPr>
              <a:lnSpc>
                <a:spcPct val="150000"/>
              </a:lnSpc>
            </a:pPr>
            <a:r>
              <a:rPr lang="en-US" sz="2400" smtClean="0"/>
              <a:t>The prevalence of burnout is higher among nurses who work in stressful settings.</a:t>
            </a:r>
          </a:p>
          <a:p>
            <a:pPr>
              <a:lnSpc>
                <a:spcPct val="150000"/>
              </a:lnSpc>
            </a:pPr>
            <a:r>
              <a:rPr lang="en-US" sz="2400" smtClean="0"/>
              <a:t>Less prevalent among older individuals.</a:t>
            </a:r>
          </a:p>
          <a:p>
            <a:pPr>
              <a:lnSpc>
                <a:spcPct val="150000"/>
              </a:lnSpc>
            </a:pPr>
            <a:r>
              <a:rPr lang="en-US" sz="2400" smtClean="0"/>
              <a:t>Family status plays an important role.</a:t>
            </a:r>
          </a:p>
          <a:p>
            <a:pPr>
              <a:lnSpc>
                <a:spcPct val="150000"/>
              </a:lnSpc>
              <a:buFont typeface="Wingdings 2" pitchFamily="127" charset="2"/>
              <a:buNone/>
            </a:pPr>
            <a:r>
              <a:rPr lang="en-US" sz="2400" smtClean="0"/>
              <a:t>(Alexander, 2009)</a:t>
            </a:r>
          </a:p>
        </p:txBody>
      </p:sp>
      <p:sp>
        <p:nvSpPr>
          <p:cNvPr id="2" name="Title 1"/>
          <p:cNvSpPr>
            <a:spLocks noGrp="1"/>
          </p:cNvSpPr>
          <p:nvPr>
            <p:ph type="title"/>
          </p:nvPr>
        </p:nvSpPr>
        <p:spPr/>
        <p:txBody>
          <a:bodyPr/>
          <a:lstStyle/>
          <a:p>
            <a:pPr fontAlgn="auto">
              <a:spcAft>
                <a:spcPts val="0"/>
              </a:spcAft>
              <a:defRPr/>
            </a:pPr>
            <a:r>
              <a:rPr smtClean="0">
                <a:ea typeface="+mj-ea"/>
                <a:cs typeface="+mj-cs"/>
              </a:rPr>
              <a:t>Burnout Continued</a:t>
            </a:r>
            <a:endParaRPr>
              <a:ea typeface="+mj-ea"/>
              <a:cs typeface="+mj-cs"/>
            </a:endParaRPr>
          </a:p>
        </p:txBody>
      </p:sp>
      <p:pic>
        <p:nvPicPr>
          <p:cNvPr id="36867" name="Picture 4" descr="C:\Users\Collette\AppData\Local\Microsoft\Windows\Temporary Internet Files\Content.IE5\XL2I1FST\MC900434407[1].wmf"/>
          <p:cNvPicPr>
            <a:picLocks noChangeAspect="1" noChangeArrowheads="1"/>
          </p:cNvPicPr>
          <p:nvPr/>
        </p:nvPicPr>
        <p:blipFill>
          <a:blip r:embed="rId3"/>
          <a:srcRect/>
          <a:stretch>
            <a:fillRect/>
          </a:stretch>
        </p:blipFill>
        <p:spPr bwMode="auto">
          <a:xfrm>
            <a:off x="7010400" y="4845050"/>
            <a:ext cx="1339850" cy="1403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3" name="Content Placeholder 1"/>
          <p:cNvSpPr>
            <a:spLocks noGrp="1"/>
          </p:cNvSpPr>
          <p:nvPr>
            <p:ph idx="1"/>
          </p:nvPr>
        </p:nvSpPr>
        <p:spPr/>
        <p:txBody>
          <a:bodyPr/>
          <a:lstStyle/>
          <a:p>
            <a:pPr>
              <a:lnSpc>
                <a:spcPct val="150000"/>
              </a:lnSpc>
              <a:buFont typeface="Wingdings 2" pitchFamily="127" charset="2"/>
              <a:buNone/>
            </a:pPr>
            <a:r>
              <a:rPr lang="en-US" smtClean="0"/>
              <a:t>Strategies for burnout reduction:</a:t>
            </a:r>
          </a:p>
          <a:p>
            <a:pPr lvl="1">
              <a:lnSpc>
                <a:spcPct val="150000"/>
              </a:lnSpc>
            </a:pPr>
            <a:r>
              <a:rPr lang="en-US" smtClean="0"/>
              <a:t>Stress management courses</a:t>
            </a:r>
          </a:p>
          <a:p>
            <a:pPr lvl="1">
              <a:lnSpc>
                <a:spcPct val="150000"/>
              </a:lnSpc>
            </a:pPr>
            <a:r>
              <a:rPr lang="en-US" smtClean="0"/>
              <a:t>Reward programs</a:t>
            </a:r>
          </a:p>
          <a:p>
            <a:pPr lvl="1">
              <a:lnSpc>
                <a:spcPct val="150000"/>
              </a:lnSpc>
            </a:pPr>
            <a:r>
              <a:rPr lang="en-US" smtClean="0"/>
              <a:t>Mentor programs</a:t>
            </a:r>
          </a:p>
          <a:p>
            <a:pPr lvl="1">
              <a:lnSpc>
                <a:spcPct val="150000"/>
              </a:lnSpc>
            </a:pPr>
            <a:r>
              <a:rPr lang="en-US" smtClean="0"/>
              <a:t>Training and education</a:t>
            </a:r>
          </a:p>
          <a:p>
            <a:pPr lvl="1">
              <a:lnSpc>
                <a:spcPct val="150000"/>
              </a:lnSpc>
            </a:pPr>
            <a:r>
              <a:rPr lang="en-US" smtClean="0"/>
              <a:t>Counseling</a:t>
            </a:r>
          </a:p>
          <a:p>
            <a:pPr>
              <a:lnSpc>
                <a:spcPct val="150000"/>
              </a:lnSpc>
              <a:buFont typeface="Wingdings 2" pitchFamily="127" charset="2"/>
              <a:buNone/>
            </a:pPr>
            <a:r>
              <a:rPr lang="en-US" sz="2400" smtClean="0"/>
              <a:t>(Hendren, 2010)</a:t>
            </a:r>
          </a:p>
        </p:txBody>
      </p:sp>
      <p:sp>
        <p:nvSpPr>
          <p:cNvPr id="3" name="Title 2"/>
          <p:cNvSpPr>
            <a:spLocks noGrp="1"/>
          </p:cNvSpPr>
          <p:nvPr>
            <p:ph type="title"/>
          </p:nvPr>
        </p:nvSpPr>
        <p:spPr/>
        <p:txBody>
          <a:bodyPr/>
          <a:lstStyle/>
          <a:p>
            <a:pPr fontAlgn="auto">
              <a:spcAft>
                <a:spcPts val="0"/>
              </a:spcAft>
              <a:defRPr/>
            </a:pPr>
            <a:r>
              <a:rPr smtClean="0">
                <a:ea typeface="+mj-ea"/>
                <a:cs typeface="+mj-cs"/>
              </a:rPr>
              <a:t>Proposed Solutions</a:t>
            </a:r>
            <a:endParaRPr>
              <a:ea typeface="+mj-ea"/>
              <a:cs typeface="+mj-cs"/>
            </a:endParaRPr>
          </a:p>
        </p:txBody>
      </p:sp>
      <p:pic>
        <p:nvPicPr>
          <p:cNvPr id="38915" name="Picture 4" descr="C:\Users\Collette\AppData\Local\Microsoft\Windows\Temporary Internet Files\Content.IE5\PF0X5QV3\MC900056153[1].wmf"/>
          <p:cNvPicPr>
            <a:picLocks noChangeAspect="1" noChangeArrowheads="1"/>
          </p:cNvPicPr>
          <p:nvPr/>
        </p:nvPicPr>
        <p:blipFill>
          <a:blip r:embed="rId3"/>
          <a:srcRect/>
          <a:stretch>
            <a:fillRect/>
          </a:stretch>
        </p:blipFill>
        <p:spPr bwMode="auto">
          <a:xfrm>
            <a:off x="3733800" y="4800600"/>
            <a:ext cx="1801813" cy="1725613"/>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1" name="Content Placeholder 1"/>
          <p:cNvSpPr>
            <a:spLocks noGrp="1"/>
          </p:cNvSpPr>
          <p:nvPr>
            <p:ph idx="1"/>
          </p:nvPr>
        </p:nvSpPr>
        <p:spPr/>
        <p:txBody>
          <a:bodyPr/>
          <a:lstStyle/>
          <a:p>
            <a:pPr>
              <a:lnSpc>
                <a:spcPct val="150000"/>
              </a:lnSpc>
              <a:buFont typeface="Wingdings 2" pitchFamily="127" charset="2"/>
              <a:buNone/>
            </a:pPr>
            <a:r>
              <a:rPr lang="en-US" smtClean="0"/>
              <a:t>Study findings:</a:t>
            </a:r>
          </a:p>
          <a:p>
            <a:pPr lvl="1">
              <a:lnSpc>
                <a:spcPct val="150000"/>
              </a:lnSpc>
            </a:pPr>
            <a:r>
              <a:rPr lang="en-US" smtClean="0"/>
              <a:t>Burnout decreases immediately after interventions.</a:t>
            </a:r>
          </a:p>
          <a:p>
            <a:pPr lvl="1">
              <a:lnSpc>
                <a:spcPct val="150000"/>
              </a:lnSpc>
            </a:pPr>
            <a:r>
              <a:rPr lang="en-US" smtClean="0"/>
              <a:t>As soon as six months later they increase to pre-intervention levels.</a:t>
            </a:r>
          </a:p>
          <a:p>
            <a:pPr lvl="1">
              <a:lnSpc>
                <a:spcPct val="150000"/>
              </a:lnSpc>
            </a:pPr>
            <a:r>
              <a:rPr lang="en-US" smtClean="0"/>
              <a:t>Repetition is the best approach to maintain low levels of burnout.</a:t>
            </a:r>
          </a:p>
          <a:p>
            <a:pPr>
              <a:lnSpc>
                <a:spcPct val="150000"/>
              </a:lnSpc>
              <a:buFont typeface="Wingdings 2" pitchFamily="127" charset="2"/>
              <a:buNone/>
            </a:pPr>
            <a:r>
              <a:rPr lang="en-US" sz="2400" smtClean="0"/>
              <a:t>(Günüşen &amp; Üstün, 2010)</a:t>
            </a:r>
          </a:p>
          <a:p>
            <a:pPr>
              <a:lnSpc>
                <a:spcPct val="150000"/>
              </a:lnSpc>
              <a:buFont typeface="Wingdings 2" pitchFamily="127" charset="2"/>
              <a:buNone/>
            </a:pPr>
            <a:endParaRPr lang="en-US" smtClean="0"/>
          </a:p>
        </p:txBody>
      </p:sp>
      <p:sp>
        <p:nvSpPr>
          <p:cNvPr id="3" name="Title 2"/>
          <p:cNvSpPr>
            <a:spLocks noGrp="1"/>
          </p:cNvSpPr>
          <p:nvPr>
            <p:ph type="title"/>
          </p:nvPr>
        </p:nvSpPr>
        <p:spPr/>
        <p:txBody>
          <a:bodyPr/>
          <a:lstStyle/>
          <a:p>
            <a:pPr fontAlgn="auto">
              <a:spcAft>
                <a:spcPts val="0"/>
              </a:spcAft>
              <a:defRPr/>
            </a:pPr>
            <a:r>
              <a:rPr smtClean="0">
                <a:ea typeface="+mj-ea"/>
                <a:cs typeface="+mj-cs"/>
              </a:rPr>
              <a:t>Proposed Solutions Cont.</a:t>
            </a:r>
            <a:endParaRPr>
              <a:ea typeface="+mj-ea"/>
              <a:cs typeface="+mj-cs"/>
            </a:endParaRPr>
          </a:p>
        </p:txBody>
      </p:sp>
      <p:pic>
        <p:nvPicPr>
          <p:cNvPr id="40963" name="Picture 2" descr="C:\Users\Collette\AppData\Local\Microsoft\Windows\Temporary Internet Files\Content.IE5\EQSW4G6D\MC900383598[1].wmf"/>
          <p:cNvPicPr>
            <a:picLocks noChangeAspect="1" noChangeArrowheads="1"/>
          </p:cNvPicPr>
          <p:nvPr/>
        </p:nvPicPr>
        <p:blipFill>
          <a:blip r:embed="rId3"/>
          <a:srcRect/>
          <a:stretch>
            <a:fillRect/>
          </a:stretch>
        </p:blipFill>
        <p:spPr bwMode="auto">
          <a:xfrm>
            <a:off x="6781800" y="1066800"/>
            <a:ext cx="1143000" cy="83185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09" name="Content Placeholder 1"/>
          <p:cNvSpPr>
            <a:spLocks noGrp="1"/>
          </p:cNvSpPr>
          <p:nvPr>
            <p:ph idx="1"/>
          </p:nvPr>
        </p:nvSpPr>
        <p:spPr/>
        <p:txBody>
          <a:bodyPr/>
          <a:lstStyle/>
          <a:p>
            <a:r>
              <a:rPr lang="en-US" smtClean="0"/>
              <a:t>Decreasing the nursing shortage </a:t>
            </a:r>
          </a:p>
          <a:p>
            <a:r>
              <a:rPr lang="en-US" smtClean="0"/>
              <a:t>Minimizing stress</a:t>
            </a:r>
          </a:p>
          <a:p>
            <a:r>
              <a:rPr lang="en-US" smtClean="0"/>
              <a:t>Preventing burnout</a:t>
            </a:r>
          </a:p>
        </p:txBody>
      </p:sp>
      <p:sp>
        <p:nvSpPr>
          <p:cNvPr id="3" name="Title 2"/>
          <p:cNvSpPr>
            <a:spLocks noGrp="1"/>
          </p:cNvSpPr>
          <p:nvPr>
            <p:ph type="title"/>
          </p:nvPr>
        </p:nvSpPr>
        <p:spPr/>
        <p:txBody>
          <a:bodyPr/>
          <a:lstStyle/>
          <a:p>
            <a:pPr fontAlgn="auto">
              <a:spcAft>
                <a:spcPts val="0"/>
              </a:spcAft>
              <a:defRPr/>
            </a:pPr>
            <a:r>
              <a:rPr smtClean="0">
                <a:ea typeface="+mj-ea"/>
                <a:cs typeface="+mj-cs"/>
              </a:rPr>
              <a:t>Conclusion</a:t>
            </a:r>
            <a:endParaRPr>
              <a:ea typeface="+mj-ea"/>
              <a:cs typeface="+mj-cs"/>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3" name="Content Placeholder 1"/>
          <p:cNvSpPr>
            <a:spLocks noGrp="1"/>
          </p:cNvSpPr>
          <p:nvPr>
            <p:ph idx="1"/>
          </p:nvPr>
        </p:nvSpPr>
        <p:spPr/>
        <p:txBody>
          <a:bodyPr/>
          <a:lstStyle/>
          <a:p>
            <a:r>
              <a:rPr lang="en-US" sz="1400" smtClean="0"/>
              <a:t>Alexander, L. (2009). </a:t>
            </a:r>
            <a:r>
              <a:rPr lang="en-US" sz="1400" i="1" smtClean="0"/>
              <a:t>Burnout: Impact on nursing</a:t>
            </a:r>
            <a:r>
              <a:rPr lang="en-US" sz="1400" smtClean="0"/>
              <a:t>. Retrieved from 	http://www.netce.com/coursecontent.php?courseid=548</a:t>
            </a:r>
          </a:p>
          <a:p>
            <a:r>
              <a:rPr lang="en-US" sz="1400" smtClean="0"/>
              <a:t>Chamberlain, B. (2010). Employee wellness: reducing stress and improving mood. </a:t>
            </a:r>
            <a:r>
              <a:rPr lang="en-US" sz="1400" i="1" smtClean="0"/>
              <a:t>Med-Surg 	Matters</a:t>
            </a:r>
            <a:r>
              <a:rPr lang="en-US" sz="1400" smtClean="0"/>
              <a:t>, </a:t>
            </a:r>
            <a:r>
              <a:rPr lang="en-US" sz="1400" i="1" smtClean="0"/>
              <a:t>19</a:t>
            </a:r>
            <a:r>
              <a:rPr lang="en-US" sz="1400" smtClean="0"/>
              <a:t>(5), 16-17.</a:t>
            </a:r>
          </a:p>
          <a:p>
            <a:r>
              <a:rPr lang="en-US" sz="1400" smtClean="0"/>
              <a:t>Dent, Sean. (2012). The #1 stressful thing about being a nurse. </a:t>
            </a:r>
            <a:r>
              <a:rPr lang="en-US" sz="1400" i="1" smtClean="0"/>
              <a:t>The Nurse’s Guide to Living: Scrubs</a:t>
            </a:r>
            <a:r>
              <a:rPr lang="en-US" sz="1400" smtClean="0"/>
              <a:t>. 	Retrieved from http://scrubsmag.com/the-1-stressful-thing-about-being-a-nurse/</a:t>
            </a:r>
          </a:p>
          <a:p>
            <a:pPr>
              <a:lnSpc>
                <a:spcPct val="120000"/>
              </a:lnSpc>
            </a:pPr>
            <a:r>
              <a:rPr lang="en-US" sz="1400" smtClean="0"/>
              <a:t>Hendren, R. (2010, June 15). Seven strategies to reduce nurse burnout. </a:t>
            </a:r>
            <a:r>
              <a:rPr lang="en-US" sz="1400" i="1" smtClean="0"/>
              <a:t>Healthleaders media</a:t>
            </a:r>
            <a:r>
              <a:rPr lang="en-US" sz="1400" smtClean="0"/>
              <a:t>, Retrieved 	from http://www.healthleadersmedia.com/content/NRS-252471/Seven-Strategies-to-Reduce-	Nurse-Burnout</a:t>
            </a:r>
          </a:p>
          <a:p>
            <a:r>
              <a:rPr lang="en-US" sz="1400" smtClean="0"/>
              <a:t>Purcell, S. R., Kutash, M., &amp; Cobb, S. (2011). The relationship between nurses' stress and nurse staffing 	factors in a hospital setting. </a:t>
            </a:r>
            <a:r>
              <a:rPr lang="en-US" sz="1400" i="1" smtClean="0"/>
              <a:t>Journal Of Nursing Management</a:t>
            </a:r>
            <a:r>
              <a:rPr lang="en-US" sz="1400" smtClean="0"/>
              <a:t>, </a:t>
            </a:r>
            <a:r>
              <a:rPr lang="en-US" sz="1400" i="1" smtClean="0"/>
              <a:t>19</a:t>
            </a:r>
            <a:r>
              <a:rPr lang="en-US" sz="1400" smtClean="0"/>
              <a:t>(6), 714-720. doi:10.1111/j.1365-	2834.2011.01262.x</a:t>
            </a:r>
          </a:p>
          <a:p>
            <a:r>
              <a:rPr lang="en-US" sz="1400" smtClean="0"/>
              <a:t>Sanders, K. RN, MSN., Thornton, L. RN, MSN, AHN-BC, Crawford, J. MA, MPH.(2012). Holistic stress 	management for nurses. </a:t>
            </a:r>
            <a:r>
              <a:rPr lang="en-US" sz="1400" i="1" smtClean="0"/>
              <a:t>American Holistic Nurses Association. 	http://www.ahna.org/Resources/StressManagement/tabid/1229/Default.aspx</a:t>
            </a:r>
          </a:p>
          <a:p>
            <a:r>
              <a:rPr lang="en-US" sz="1400" smtClean="0"/>
              <a:t>Wood, D. (2010, August 18). The key to stress-less nursing. </a:t>
            </a:r>
            <a:r>
              <a:rPr lang="en-US" sz="1400" i="1" smtClean="0"/>
              <a:t>NursingZone</a:t>
            </a:r>
            <a:r>
              <a:rPr lang="en-US" sz="1400" smtClean="0"/>
              <a:t>, Retrieved from 	http://www.nursezone.com/nursing-news-events/more-news/The-Keys-to-Stress-less-	Nursing_34984.aspx</a:t>
            </a:r>
            <a:endParaRPr lang="en-US" sz="1400" i="1" smtClean="0"/>
          </a:p>
          <a:p>
            <a:endParaRPr lang="en-US" sz="2000" smtClean="0"/>
          </a:p>
          <a:p>
            <a:endParaRPr lang="en-US" sz="2000" smtClean="0"/>
          </a:p>
          <a:p>
            <a:endParaRPr lang="en-US" sz="2000" smtClean="0"/>
          </a:p>
          <a:p>
            <a:endParaRPr lang="en-US" smtClean="0"/>
          </a:p>
        </p:txBody>
      </p:sp>
      <p:sp>
        <p:nvSpPr>
          <p:cNvPr id="3" name="Title 2"/>
          <p:cNvSpPr>
            <a:spLocks noGrp="1"/>
          </p:cNvSpPr>
          <p:nvPr>
            <p:ph type="title"/>
          </p:nvPr>
        </p:nvSpPr>
        <p:spPr/>
        <p:txBody>
          <a:bodyPr/>
          <a:lstStyle/>
          <a:p>
            <a:pPr algn="ctr" fontAlgn="auto">
              <a:spcAft>
                <a:spcPts val="0"/>
              </a:spcAft>
              <a:defRPr/>
            </a:pPr>
            <a:r>
              <a:rPr smtClean="0">
                <a:ea typeface="+mj-ea"/>
                <a:cs typeface="+mj-cs"/>
              </a:rPr>
              <a:t>References</a:t>
            </a:r>
            <a:endParaRPr>
              <a:ea typeface="+mj-ea"/>
              <a:cs typeface="+mj-cs"/>
            </a:endParaRPr>
          </a:p>
        </p:txBody>
      </p:sp>
      <p:pic>
        <p:nvPicPr>
          <p:cNvPr id="44035" name="Picture 7" descr="C:\Program Files (x86)\Microsoft Office\MEDIA\CAGCAT10\j0299125.wmf"/>
          <p:cNvPicPr>
            <a:picLocks noChangeAspect="1" noChangeArrowheads="1"/>
          </p:cNvPicPr>
          <p:nvPr/>
        </p:nvPicPr>
        <p:blipFill>
          <a:blip r:embed="rId2"/>
          <a:srcRect/>
          <a:stretch>
            <a:fillRect/>
          </a:stretch>
        </p:blipFill>
        <p:spPr bwMode="auto">
          <a:xfrm>
            <a:off x="685800" y="381000"/>
            <a:ext cx="871538" cy="10668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5" name="Content Placeholder 1"/>
          <p:cNvSpPr>
            <a:spLocks noGrp="1"/>
          </p:cNvSpPr>
          <p:nvPr>
            <p:ph idx="1"/>
          </p:nvPr>
        </p:nvSpPr>
        <p:spPr/>
        <p:txBody>
          <a:bodyPr/>
          <a:lstStyle/>
          <a:p>
            <a:r>
              <a:rPr lang="en-US" smtClean="0"/>
              <a:t>Discuss the nursing shortage</a:t>
            </a:r>
          </a:p>
          <a:p>
            <a:r>
              <a:rPr lang="en-US" smtClean="0"/>
              <a:t>Inform class about stresses in in the nursing profession and stress reduction techniques</a:t>
            </a:r>
          </a:p>
          <a:p>
            <a:r>
              <a:rPr lang="en-US" smtClean="0"/>
              <a:t>Discuss burnout and prevention</a:t>
            </a:r>
          </a:p>
        </p:txBody>
      </p:sp>
      <p:sp>
        <p:nvSpPr>
          <p:cNvPr id="3" name="Title 2"/>
          <p:cNvSpPr>
            <a:spLocks noGrp="1"/>
          </p:cNvSpPr>
          <p:nvPr>
            <p:ph type="title"/>
          </p:nvPr>
        </p:nvSpPr>
        <p:spPr/>
        <p:txBody>
          <a:bodyPr/>
          <a:lstStyle/>
          <a:p>
            <a:pPr fontAlgn="auto">
              <a:spcAft>
                <a:spcPts val="0"/>
              </a:spcAft>
              <a:defRPr/>
            </a:pPr>
            <a:r>
              <a:rPr smtClean="0">
                <a:ea typeface="+mj-ea"/>
                <a:cs typeface="+mj-cs"/>
              </a:rPr>
              <a:t>Introduction</a:t>
            </a:r>
            <a:endParaRPr>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09" name="Content Placeholder 1"/>
          <p:cNvSpPr>
            <a:spLocks noGrp="1"/>
          </p:cNvSpPr>
          <p:nvPr>
            <p:ph idx="1"/>
          </p:nvPr>
        </p:nvSpPr>
        <p:spPr/>
        <p:txBody>
          <a:bodyPr/>
          <a:lstStyle/>
          <a:p>
            <a:r>
              <a:rPr lang="en-US" smtClean="0"/>
              <a:t>3.45 million nurses needed by 2020. </a:t>
            </a:r>
          </a:p>
          <a:p>
            <a:r>
              <a:rPr lang="en-US" smtClean="0"/>
              <a:t>Illinois Department of Financial and Professional Regulation enlists the Illinois Center for Nursing.</a:t>
            </a:r>
          </a:p>
          <a:p>
            <a:r>
              <a:rPr lang="en-US" smtClean="0"/>
              <a:t>Where are the nurses:</a:t>
            </a:r>
          </a:p>
          <a:p>
            <a:pPr lvl="1"/>
            <a:r>
              <a:rPr lang="en-US" smtClean="0"/>
              <a:t>Rural areas (lowest percentage of nurses)</a:t>
            </a:r>
          </a:p>
          <a:p>
            <a:pPr lvl="1"/>
            <a:r>
              <a:rPr lang="en-US" smtClean="0"/>
              <a:t>Metropolitan areas (highest percentage of nurses)</a:t>
            </a:r>
          </a:p>
          <a:p>
            <a:r>
              <a:rPr lang="en-US" smtClean="0"/>
              <a:t>Education Level</a:t>
            </a:r>
          </a:p>
          <a:p>
            <a:r>
              <a:rPr lang="en-US" smtClean="0"/>
              <a:t>Pay</a:t>
            </a:r>
          </a:p>
          <a:p>
            <a:pPr lvl="1"/>
            <a:r>
              <a:rPr lang="en-US" smtClean="0"/>
              <a:t>Chicago-Naperville-Joliet: $67, 720-70,420</a:t>
            </a:r>
          </a:p>
          <a:p>
            <a:pPr lvl="1"/>
            <a:r>
              <a:rPr lang="en-US" smtClean="0"/>
              <a:t>Bloomington-Normal and Decatur: $54,690-58,460</a:t>
            </a:r>
          </a:p>
          <a:p>
            <a:endParaRPr lang="en-US" smtClean="0"/>
          </a:p>
          <a:p>
            <a:endParaRPr lang="en-US" smtClean="0"/>
          </a:p>
          <a:p>
            <a:endParaRPr lang="en-US" smtClean="0"/>
          </a:p>
          <a:p>
            <a:endParaRPr lang="en-US" smtClean="0"/>
          </a:p>
        </p:txBody>
      </p:sp>
      <p:sp>
        <p:nvSpPr>
          <p:cNvPr id="3" name="Title 2"/>
          <p:cNvSpPr>
            <a:spLocks noGrp="1"/>
          </p:cNvSpPr>
          <p:nvPr>
            <p:ph type="title"/>
          </p:nvPr>
        </p:nvSpPr>
        <p:spPr/>
        <p:txBody>
          <a:bodyPr/>
          <a:lstStyle/>
          <a:p>
            <a:pPr fontAlgn="auto">
              <a:spcAft>
                <a:spcPts val="0"/>
              </a:spcAft>
              <a:defRPr/>
            </a:pPr>
            <a:r>
              <a:rPr smtClean="0">
                <a:ea typeface="+mj-ea"/>
                <a:cs typeface="+mj-cs"/>
              </a:rPr>
              <a:t>The Nursing Shortage</a:t>
            </a:r>
            <a:endParaRPr>
              <a:ea typeface="+mj-ea"/>
              <a:cs typeface="+mj-cs"/>
            </a:endParaRPr>
          </a:p>
        </p:txBody>
      </p:sp>
      <p:pic>
        <p:nvPicPr>
          <p:cNvPr id="9220" name="Picture 4" descr="C:\Users\Collette\AppData\Local\Microsoft\Windows\Temporary Internet Files\Content.IE5\XL2I1FST\MP900337245[1].jpg"/>
          <p:cNvPicPr>
            <a:picLocks noChangeAspect="1" noChangeArrowheads="1"/>
          </p:cNvPicPr>
          <p:nvPr/>
        </p:nvPicPr>
        <p:blipFill>
          <a:blip r:embed="rId3" cstate="print"/>
          <a:srcRect/>
          <a:stretch>
            <a:fillRect/>
          </a:stretch>
        </p:blipFill>
        <p:spPr bwMode="auto">
          <a:xfrm>
            <a:off x="6477000" y="533400"/>
            <a:ext cx="1828800" cy="1304544"/>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7" name="Content Placeholder 1"/>
          <p:cNvSpPr>
            <a:spLocks noGrp="1"/>
          </p:cNvSpPr>
          <p:nvPr>
            <p:ph idx="1"/>
          </p:nvPr>
        </p:nvSpPr>
        <p:spPr/>
        <p:txBody>
          <a:bodyPr/>
          <a:lstStyle/>
          <a:p>
            <a:r>
              <a:rPr lang="en-US" smtClean="0"/>
              <a:t>Increase supply of nursing educators</a:t>
            </a:r>
          </a:p>
          <a:p>
            <a:r>
              <a:rPr lang="en-US" smtClean="0"/>
              <a:t>Increase nursing program school enrollment</a:t>
            </a:r>
          </a:p>
          <a:p>
            <a:r>
              <a:rPr lang="en-US" smtClean="0"/>
              <a:t>Provide opportunities to transition from one career to another more seamlessly</a:t>
            </a:r>
          </a:p>
          <a:p>
            <a:pPr lvl="1"/>
            <a:r>
              <a:rPr lang="en-US" smtClean="0"/>
              <a:t>Accelerated programs, Master of Science programs for non-nurses</a:t>
            </a:r>
          </a:p>
          <a:p>
            <a:pPr lvl="1"/>
            <a:r>
              <a:rPr lang="en-US" smtClean="0"/>
              <a:t>Student loan repayment and scholarship programs  (http://www.hrsa.gov/loanscholarships/scholarships/nursing/)</a:t>
            </a:r>
          </a:p>
          <a:p>
            <a:endParaRPr lang="en-US" smtClean="0"/>
          </a:p>
        </p:txBody>
      </p:sp>
      <p:sp>
        <p:nvSpPr>
          <p:cNvPr id="3" name="Title 2"/>
          <p:cNvSpPr>
            <a:spLocks noGrp="1"/>
          </p:cNvSpPr>
          <p:nvPr>
            <p:ph type="title"/>
          </p:nvPr>
        </p:nvSpPr>
        <p:spPr/>
        <p:txBody>
          <a:bodyPr/>
          <a:lstStyle/>
          <a:p>
            <a:pPr fontAlgn="auto">
              <a:spcAft>
                <a:spcPts val="0"/>
              </a:spcAft>
              <a:defRPr/>
            </a:pPr>
            <a:r>
              <a:rPr smtClean="0">
                <a:ea typeface="+mj-ea"/>
                <a:cs typeface="+mj-cs"/>
              </a:rPr>
              <a:t>Proposed Solutions </a:t>
            </a:r>
            <a:endParaRPr>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1" name="Content Placeholder 1"/>
          <p:cNvSpPr>
            <a:spLocks noGrp="1"/>
          </p:cNvSpPr>
          <p:nvPr>
            <p:ph idx="1"/>
          </p:nvPr>
        </p:nvSpPr>
        <p:spPr/>
        <p:txBody>
          <a:bodyPr/>
          <a:lstStyle/>
          <a:p>
            <a:r>
              <a:rPr lang="en-US" smtClean="0"/>
              <a:t>A study by the American Nurses Association conducted in 2001 found that:</a:t>
            </a:r>
          </a:p>
          <a:p>
            <a:endParaRPr lang="en-US" smtClean="0"/>
          </a:p>
          <a:p>
            <a:pPr lvl="1"/>
            <a:r>
              <a:rPr lang="en-US" smtClean="0"/>
              <a:t>“70.5% of nurses cited the acute and chronic effects of stress and overwork among their top three health and safety concerns...” (Sanders, Thornton, &amp; Crawford, 2012, p.1).</a:t>
            </a:r>
          </a:p>
          <a:p>
            <a:pPr lvl="1"/>
            <a:endParaRPr lang="en-US" smtClean="0"/>
          </a:p>
          <a:p>
            <a:pPr lvl="1"/>
            <a:r>
              <a:rPr lang="en-US" smtClean="0"/>
              <a:t>“…75.8% of surveyed nurses report that unsafe working conditions do, in fact, interfere with their ability to deliver quality care” (Sanders et al., 2012, p.1).</a:t>
            </a:r>
          </a:p>
          <a:p>
            <a:pPr lvl="1"/>
            <a:endParaRPr lang="en-US" smtClean="0"/>
          </a:p>
          <a:p>
            <a:pPr lvl="1"/>
            <a:endParaRPr lang="en-US" smtClean="0"/>
          </a:p>
          <a:p>
            <a:pPr lvl="1"/>
            <a:endParaRPr lang="en-US" smtClean="0"/>
          </a:p>
        </p:txBody>
      </p:sp>
      <p:sp>
        <p:nvSpPr>
          <p:cNvPr id="3" name="Title 2"/>
          <p:cNvSpPr>
            <a:spLocks noGrp="1"/>
          </p:cNvSpPr>
          <p:nvPr>
            <p:ph type="title"/>
          </p:nvPr>
        </p:nvSpPr>
        <p:spPr/>
        <p:txBody>
          <a:bodyPr/>
          <a:lstStyle/>
          <a:p>
            <a:pPr fontAlgn="auto">
              <a:spcAft>
                <a:spcPts val="0"/>
              </a:spcAft>
              <a:defRPr/>
            </a:pPr>
            <a:r>
              <a:rPr smtClean="0">
                <a:ea typeface="+mj-ea"/>
                <a:cs typeface="+mj-cs"/>
              </a:rPr>
              <a:t>Stress in Nursing</a:t>
            </a:r>
            <a:endParaRPr>
              <a:ea typeface="+mj-ea"/>
              <a:cs typeface="+mj-cs"/>
            </a:endParaRPr>
          </a:p>
        </p:txBody>
      </p:sp>
      <p:pic>
        <p:nvPicPr>
          <p:cNvPr id="20483" name="Picture 2" descr="C:\Users\Collette\AppData\Local\Microsoft\Windows\Temporary Internet Files\Content.IE5\PSCSVGOM\MC900437563[1].wmf"/>
          <p:cNvPicPr>
            <a:picLocks noChangeAspect="1" noChangeArrowheads="1"/>
          </p:cNvPicPr>
          <p:nvPr/>
        </p:nvPicPr>
        <p:blipFill>
          <a:blip r:embed="rId3"/>
          <a:srcRect/>
          <a:stretch>
            <a:fillRect/>
          </a:stretch>
        </p:blipFill>
        <p:spPr bwMode="auto">
          <a:xfrm>
            <a:off x="7467600" y="533400"/>
            <a:ext cx="971550" cy="9921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343400"/>
          </a:xfrm>
        </p:spPr>
        <p:txBody>
          <a:bodyPr numCol="2">
            <a:normAutofit/>
          </a:bodyPr>
          <a:lstStyle/>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Workload</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Staffing</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Time</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Staff relationships</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Leadership and management</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Group cohesion</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Supervisory support</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Emotional needs of patients and families</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Patient prognosis</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Death and dying </a:t>
            </a:r>
          </a:p>
          <a:p>
            <a:pPr marL="640080" lvl="1" indent="-274320" fontAlgn="auto">
              <a:lnSpc>
                <a:spcPct val="150000"/>
              </a:lnSpc>
              <a:spcAft>
                <a:spcPts val="0"/>
              </a:spcAft>
              <a:buClr>
                <a:schemeClr val="accent2">
                  <a:shade val="75000"/>
                </a:schemeClr>
              </a:buClr>
              <a:buFont typeface="Wingdings 2"/>
              <a:buNone/>
              <a:defRPr/>
            </a:pPr>
            <a:r>
              <a:rPr lang="en-US" dirty="0" smtClean="0">
                <a:ea typeface="+mn-ea"/>
              </a:rPr>
              <a:t>(Sanders et al., 2012)</a:t>
            </a:r>
          </a:p>
          <a:p>
            <a:pPr marL="274320" indent="-274320" fontAlgn="auto">
              <a:spcAft>
                <a:spcPts val="0"/>
              </a:spcAft>
              <a:buFont typeface="Wingdings 2"/>
              <a:buChar char=""/>
              <a:defRPr/>
            </a:pPr>
            <a:endParaRPr lang="en-US" dirty="0">
              <a:ea typeface="+mn-ea"/>
              <a:cs typeface="+mn-cs"/>
            </a:endParaRPr>
          </a:p>
        </p:txBody>
      </p:sp>
      <p:sp>
        <p:nvSpPr>
          <p:cNvPr id="3" name="Title 2"/>
          <p:cNvSpPr>
            <a:spLocks noGrp="1"/>
          </p:cNvSpPr>
          <p:nvPr>
            <p:ph type="title"/>
          </p:nvPr>
        </p:nvSpPr>
        <p:spPr/>
        <p:txBody>
          <a:bodyPr/>
          <a:lstStyle/>
          <a:p>
            <a:pPr fontAlgn="auto">
              <a:spcAft>
                <a:spcPts val="0"/>
              </a:spcAft>
              <a:defRPr/>
            </a:pPr>
            <a:r>
              <a:rPr smtClean="0">
                <a:ea typeface="+mj-ea"/>
                <a:cs typeface="+mj-cs"/>
              </a:rPr>
              <a:t>Sources of Stress in Nursing</a:t>
            </a:r>
            <a:endParaRPr>
              <a:ea typeface="+mj-ea"/>
              <a:cs typeface="+mj-cs"/>
            </a:endParaRPr>
          </a:p>
        </p:txBody>
      </p:sp>
      <p:pic>
        <p:nvPicPr>
          <p:cNvPr id="22531" name="Picture 3" descr="C:\Users\Collette\AppData\Local\Microsoft\Windows\Temporary Internet Files\Content.IE5\XL2I1FST\MC900021513[1].wmf"/>
          <p:cNvPicPr>
            <a:picLocks noChangeAspect="1" noChangeArrowheads="1"/>
          </p:cNvPicPr>
          <p:nvPr/>
        </p:nvPicPr>
        <p:blipFill>
          <a:blip r:embed="rId3"/>
          <a:srcRect/>
          <a:stretch>
            <a:fillRect/>
          </a:stretch>
        </p:blipFill>
        <p:spPr bwMode="auto">
          <a:xfrm>
            <a:off x="4114800" y="5105400"/>
            <a:ext cx="12065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Content Placeholder 1"/>
          <p:cNvSpPr>
            <a:spLocks noGrp="1"/>
          </p:cNvSpPr>
          <p:nvPr>
            <p:ph idx="1"/>
          </p:nvPr>
        </p:nvSpPr>
        <p:spPr>
          <a:xfrm>
            <a:off x="457200" y="2057400"/>
            <a:ext cx="8229600" cy="4038600"/>
          </a:xfrm>
        </p:spPr>
        <p:txBody>
          <a:bodyPr numCol="2">
            <a:normAutofit/>
          </a:bodyPr>
          <a:lstStyle/>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Nurse-to-staff ratio</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Lack of teamwork</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Lack of effective and fair management</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Coworker strain</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Paperwork</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Endless charting</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Miscommunication</a:t>
            </a:r>
          </a:p>
          <a:p>
            <a:pPr marL="640080" lvl="1" indent="-274320" fontAlgn="auto">
              <a:lnSpc>
                <a:spcPct val="150000"/>
              </a:lnSpc>
              <a:spcAft>
                <a:spcPts val="0"/>
              </a:spcAft>
              <a:buClr>
                <a:schemeClr val="accent2">
                  <a:shade val="75000"/>
                </a:schemeClr>
              </a:buClr>
              <a:buFont typeface="Wingdings 2"/>
              <a:buChar char=""/>
              <a:defRPr/>
            </a:pPr>
            <a:r>
              <a:rPr lang="en-US" dirty="0" smtClean="0">
                <a:ea typeface="+mn-ea"/>
              </a:rPr>
              <a:t>Census overload</a:t>
            </a:r>
          </a:p>
          <a:p>
            <a:pPr marL="640080" lvl="1" indent="-274320" fontAlgn="auto">
              <a:lnSpc>
                <a:spcPct val="150000"/>
              </a:lnSpc>
              <a:spcAft>
                <a:spcPts val="0"/>
              </a:spcAft>
              <a:buClr>
                <a:schemeClr val="accent2">
                  <a:shade val="75000"/>
                </a:schemeClr>
              </a:buClr>
              <a:buFont typeface="Wingdings 2" pitchFamily="18" charset="2"/>
              <a:buNone/>
              <a:defRPr/>
            </a:pPr>
            <a:r>
              <a:rPr lang="en-US" dirty="0" smtClean="0">
                <a:ea typeface="+mn-ea"/>
              </a:rPr>
              <a:t> (Dent, 2012)</a:t>
            </a:r>
          </a:p>
          <a:p>
            <a:pPr marL="640080" lvl="1" indent="-274320" fontAlgn="auto">
              <a:spcAft>
                <a:spcPts val="0"/>
              </a:spcAft>
              <a:buClr>
                <a:schemeClr val="accent2">
                  <a:shade val="75000"/>
                </a:schemeClr>
              </a:buClr>
              <a:buFont typeface="Wingdings 2"/>
              <a:buChar char=""/>
              <a:defRPr/>
            </a:pPr>
            <a:endParaRPr lang="en-US" dirty="0" smtClean="0">
              <a:ea typeface="+mn-ea"/>
            </a:endParaRPr>
          </a:p>
        </p:txBody>
      </p:sp>
      <p:sp>
        <p:nvSpPr>
          <p:cNvPr id="3" name="Title 2"/>
          <p:cNvSpPr>
            <a:spLocks noGrp="1"/>
          </p:cNvSpPr>
          <p:nvPr>
            <p:ph type="title"/>
          </p:nvPr>
        </p:nvSpPr>
        <p:spPr/>
        <p:txBody>
          <a:bodyPr/>
          <a:lstStyle/>
          <a:p>
            <a:pPr fontAlgn="auto">
              <a:spcAft>
                <a:spcPts val="0"/>
              </a:spcAft>
              <a:defRPr/>
            </a:pPr>
            <a:r>
              <a:rPr smtClean="0">
                <a:ea typeface="+mj-ea"/>
                <a:cs typeface="+mj-cs"/>
              </a:rPr>
              <a:t>Sean Dent’s Perspective</a:t>
            </a:r>
            <a:endParaRPr>
              <a:ea typeface="+mj-ea"/>
              <a:cs typeface="+mj-cs"/>
            </a:endParaRPr>
          </a:p>
        </p:txBody>
      </p:sp>
      <p:sp>
        <p:nvSpPr>
          <p:cNvPr id="5" name="TextBox 4"/>
          <p:cNvSpPr txBox="1"/>
          <p:nvPr/>
        </p:nvSpPr>
        <p:spPr>
          <a:xfrm>
            <a:off x="457200" y="1371600"/>
            <a:ext cx="8229600" cy="488950"/>
          </a:xfrm>
          <a:prstGeom prst="rect">
            <a:avLst/>
          </a:prstGeom>
          <a:noFill/>
        </p:spPr>
        <p:txBody>
          <a:bodyPr>
            <a:spAutoFit/>
          </a:bodyPr>
          <a:lstStyle/>
          <a:p>
            <a:pPr marL="274320" indent="-274320" fontAlgn="auto">
              <a:spcBef>
                <a:spcPts val="600"/>
              </a:spcBef>
              <a:spcAft>
                <a:spcPts val="0"/>
              </a:spcAft>
              <a:buClr>
                <a:srgbClr val="9FB8CD"/>
              </a:buClr>
              <a:buSzPct val="85000"/>
              <a:defRPr/>
            </a:pPr>
            <a:r>
              <a:rPr lang="en-US" sz="2600" dirty="0">
                <a:solidFill>
                  <a:prstClr val="white"/>
                </a:solidFill>
                <a:latin typeface="Constantia"/>
                <a:ea typeface="+mn-ea"/>
                <a:cs typeface="+mn-cs"/>
              </a:rPr>
              <a:t>Perceived stressors from an experienced nurse: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5" name="Content Placeholder 1"/>
          <p:cNvSpPr>
            <a:spLocks noGrp="1"/>
          </p:cNvSpPr>
          <p:nvPr>
            <p:ph idx="1"/>
          </p:nvPr>
        </p:nvSpPr>
        <p:spPr/>
        <p:txBody>
          <a:bodyPr/>
          <a:lstStyle/>
          <a:p>
            <a:pPr>
              <a:buFont typeface="Wingdings 2" pitchFamily="127" charset="2"/>
              <a:buNone/>
            </a:pPr>
            <a:r>
              <a:rPr lang="en-US" smtClean="0"/>
              <a:t>“Recognizing and understanding the job-related stressors of nurses can help nurse leaders to implement strategies that are more efficiently aimed at reducing nurses stress and subsequently improve patient outcomes” (Purcell, Kutash, and Cobb, 2011, p. 720).</a:t>
            </a:r>
          </a:p>
          <a:p>
            <a:endParaRPr lang="en-US" smtClean="0"/>
          </a:p>
        </p:txBody>
      </p:sp>
      <p:sp>
        <p:nvSpPr>
          <p:cNvPr id="3" name="Title 2"/>
          <p:cNvSpPr>
            <a:spLocks noGrp="1"/>
          </p:cNvSpPr>
          <p:nvPr>
            <p:ph type="title"/>
          </p:nvPr>
        </p:nvSpPr>
        <p:spPr/>
        <p:txBody>
          <a:bodyPr/>
          <a:lstStyle/>
          <a:p>
            <a:pPr fontAlgn="auto">
              <a:spcAft>
                <a:spcPts val="0"/>
              </a:spcAft>
              <a:defRPr/>
            </a:pPr>
            <a:r>
              <a:rPr smtClean="0">
                <a:ea typeface="+mj-ea"/>
                <a:cs typeface="+mj-cs"/>
              </a:rPr>
              <a:t>Reducing Stressors</a:t>
            </a:r>
            <a:endParaRPr>
              <a:ea typeface="+mj-ea"/>
              <a:cs typeface="+mj-cs"/>
            </a:endParaRPr>
          </a:p>
        </p:txBody>
      </p:sp>
      <p:pic>
        <p:nvPicPr>
          <p:cNvPr id="26627" name="Picture 4" descr="C:\Users\Collette\AppData\Local\Microsoft\Windows\Temporary Internet Files\Content.IE5\XL2I1FST\MP900448469[1].jpg"/>
          <p:cNvPicPr>
            <a:picLocks noChangeAspect="1" noChangeArrowheads="1"/>
          </p:cNvPicPr>
          <p:nvPr/>
        </p:nvPicPr>
        <p:blipFill>
          <a:blip r:embed="rId3"/>
          <a:srcRect/>
          <a:stretch>
            <a:fillRect/>
          </a:stretch>
        </p:blipFill>
        <p:spPr bwMode="auto">
          <a:xfrm>
            <a:off x="3733800" y="4191000"/>
            <a:ext cx="1524000" cy="228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3" name="Content Placeholder 1"/>
          <p:cNvSpPr>
            <a:spLocks noGrp="1"/>
          </p:cNvSpPr>
          <p:nvPr>
            <p:ph idx="1"/>
          </p:nvPr>
        </p:nvSpPr>
        <p:spPr/>
        <p:txBody>
          <a:bodyPr/>
          <a:lstStyle/>
          <a:p>
            <a:r>
              <a:rPr lang="en-US" smtClean="0"/>
              <a:t>Environmental factors</a:t>
            </a:r>
          </a:p>
          <a:p>
            <a:pPr lvl="1"/>
            <a:r>
              <a:rPr lang="en-US" smtClean="0"/>
              <a:t>Lighting</a:t>
            </a:r>
          </a:p>
          <a:p>
            <a:pPr lvl="1"/>
            <a:r>
              <a:rPr lang="en-US" smtClean="0"/>
              <a:t>Scents</a:t>
            </a:r>
          </a:p>
          <a:p>
            <a:pPr lvl="1"/>
            <a:r>
              <a:rPr lang="en-US" smtClean="0"/>
              <a:t>Colors</a:t>
            </a:r>
          </a:p>
          <a:p>
            <a:pPr lvl="1"/>
            <a:r>
              <a:rPr lang="en-US" smtClean="0"/>
              <a:t>Noise</a:t>
            </a:r>
          </a:p>
          <a:p>
            <a:r>
              <a:rPr lang="en-US" smtClean="0"/>
              <a:t>Physical factors</a:t>
            </a:r>
          </a:p>
          <a:p>
            <a:pPr lvl="1"/>
            <a:r>
              <a:rPr lang="en-US" smtClean="0"/>
              <a:t>Providing breaks</a:t>
            </a:r>
          </a:p>
          <a:p>
            <a:pPr lvl="1"/>
            <a:r>
              <a:rPr lang="en-US" smtClean="0"/>
              <a:t>Offering fitness facilities</a:t>
            </a:r>
          </a:p>
          <a:p>
            <a:pPr lvl="1"/>
            <a:r>
              <a:rPr lang="en-US" smtClean="0"/>
              <a:t>Child care facilities</a:t>
            </a:r>
          </a:p>
          <a:p>
            <a:pPr>
              <a:buFont typeface="Wingdings 2" pitchFamily="127" charset="2"/>
              <a:buNone/>
            </a:pPr>
            <a:r>
              <a:rPr lang="en-US" sz="2400" smtClean="0"/>
              <a:t>(Chamberlain, 2010)</a:t>
            </a:r>
          </a:p>
          <a:p>
            <a:pPr lvl="1"/>
            <a:endParaRPr lang="en-US" smtClean="0"/>
          </a:p>
          <a:p>
            <a:pPr lvl="1"/>
            <a:endParaRPr lang="en-US" smtClean="0"/>
          </a:p>
        </p:txBody>
      </p:sp>
      <p:sp>
        <p:nvSpPr>
          <p:cNvPr id="3" name="Title 2"/>
          <p:cNvSpPr>
            <a:spLocks noGrp="1"/>
          </p:cNvSpPr>
          <p:nvPr>
            <p:ph type="title"/>
          </p:nvPr>
        </p:nvSpPr>
        <p:spPr/>
        <p:txBody>
          <a:bodyPr/>
          <a:lstStyle/>
          <a:p>
            <a:pPr fontAlgn="auto">
              <a:spcAft>
                <a:spcPts val="0"/>
              </a:spcAft>
              <a:defRPr/>
            </a:pPr>
            <a:r>
              <a:rPr smtClean="0">
                <a:ea typeface="+mj-ea"/>
                <a:cs typeface="+mj-cs"/>
              </a:rPr>
              <a:t>Reducing Stress</a:t>
            </a:r>
            <a:endParaRPr>
              <a:ea typeface="+mj-ea"/>
              <a:cs typeface="+mj-cs"/>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aper">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2138</TotalTime>
  <Words>1998</Words>
  <Application>Microsoft Office PowerPoint</Application>
  <PresentationFormat>On-screen Show (4:3)</PresentationFormat>
  <Paragraphs>178</Paragraphs>
  <Slides>17</Slides>
  <Notes>15</Notes>
  <HiddenSlides>0</HiddenSlides>
  <MMClips>0</MMClips>
  <ScaleCrop>false</ScaleCrop>
  <HeadingPairs>
    <vt:vector size="6" baseType="variant">
      <vt:variant>
        <vt:lpstr>Fonts Used</vt:lpstr>
      </vt:variant>
      <vt:variant>
        <vt:i4>5</vt:i4>
      </vt:variant>
      <vt:variant>
        <vt:lpstr>Design Template</vt:lpstr>
      </vt:variant>
      <vt:variant>
        <vt:i4>1</vt:i4>
      </vt:variant>
      <vt:variant>
        <vt:lpstr>Slide Titles</vt:lpstr>
      </vt:variant>
      <vt:variant>
        <vt:i4>17</vt:i4>
      </vt:variant>
    </vt:vector>
  </HeadingPairs>
  <TitlesOfParts>
    <vt:vector size="23" baseType="lpstr">
      <vt:lpstr>Arial</vt:lpstr>
      <vt:lpstr>ＭＳ Ｐゴシック</vt:lpstr>
      <vt:lpstr>Constantia</vt:lpstr>
      <vt:lpstr>Wingdings 2</vt:lpstr>
      <vt:lpstr>Calibri</vt:lpstr>
      <vt:lpstr>Paper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Nursing Shortage: Stress and Burnout</dc:title>
  <dc:creator>Collette</dc:creator>
  <cp:lastModifiedBy>Julia McGraw</cp:lastModifiedBy>
  <cp:revision>133</cp:revision>
  <dcterms:created xsi:type="dcterms:W3CDTF">2012-09-23T17:12:41Z</dcterms:created>
  <dcterms:modified xsi:type="dcterms:W3CDTF">2012-10-07T18:19:21Z</dcterms:modified>
</cp:coreProperties>
</file>