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1"/>
  </p:notesMasterIdLst>
  <p:sldIdLst>
    <p:sldId id="263" r:id="rId2"/>
    <p:sldId id="257" r:id="rId3"/>
    <p:sldId id="256" r:id="rId4"/>
    <p:sldId id="258" r:id="rId5"/>
    <p:sldId id="264" r:id="rId6"/>
    <p:sldId id="271" r:id="rId7"/>
    <p:sldId id="266" r:id="rId8"/>
    <p:sldId id="265" r:id="rId9"/>
    <p:sldId id="272" r:id="rId10"/>
    <p:sldId id="268" r:id="rId11"/>
    <p:sldId id="269" r:id="rId12"/>
    <p:sldId id="273" r:id="rId13"/>
    <p:sldId id="274" r:id="rId14"/>
    <p:sldId id="270" r:id="rId15"/>
    <p:sldId id="262" r:id="rId16"/>
    <p:sldId id="260" r:id="rId17"/>
    <p:sldId id="261" r:id="rId18"/>
    <p:sldId id="267"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47" autoAdjust="0"/>
    <p:restoredTop sz="94660"/>
  </p:normalViewPr>
  <p:slideViewPr>
    <p:cSldViewPr>
      <p:cViewPr>
        <p:scale>
          <a:sx n="100" d="100"/>
          <a:sy n="100" d="100"/>
        </p:scale>
        <p:origin x="-1098" y="21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871F2E-F8CD-4160-A176-797EB025F80D}" type="datetimeFigureOut">
              <a:rPr lang="en-US" smtClean="0"/>
              <a:t>11/16/2011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652F53-19F9-4880-BAE0-14648AA66133}" type="slidenum">
              <a:rPr lang="en-US" smtClean="0"/>
              <a:t>‹#›</a:t>
            </a:fld>
            <a:endParaRPr lang="en-US"/>
          </a:p>
        </p:txBody>
      </p:sp>
    </p:spTree>
    <p:extLst>
      <p:ext uri="{BB962C8B-B14F-4D97-AF65-F5344CB8AC3E}">
        <p14:creationId xmlns:p14="http://schemas.microsoft.com/office/powerpoint/2010/main" val="3749621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652F53-19F9-4880-BAE0-14648AA66133}" type="slidenum">
              <a:rPr lang="en-US" smtClean="0"/>
              <a:t>11</a:t>
            </a:fld>
            <a:endParaRPr lang="en-US"/>
          </a:p>
        </p:txBody>
      </p:sp>
    </p:spTree>
    <p:extLst>
      <p:ext uri="{BB962C8B-B14F-4D97-AF65-F5344CB8AC3E}">
        <p14:creationId xmlns:p14="http://schemas.microsoft.com/office/powerpoint/2010/main" val="5432043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2A376655-0CBB-4E3B-8EE1-F48D0302EA63}" type="datetimeFigureOut">
              <a:rPr lang="en-US" smtClean="0"/>
              <a:t>11/16/2011</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2AE8F45A-CC98-413A-B3D8-E7717CCCBD4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A376655-0CBB-4E3B-8EE1-F48D0302EA63}" type="datetimeFigureOut">
              <a:rPr lang="en-US" smtClean="0"/>
              <a:t>11/16/2011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AE8F45A-CC98-413A-B3D8-E7717CCCBD4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2A376655-0CBB-4E3B-8EE1-F48D0302EA63}" type="datetimeFigureOut">
              <a:rPr lang="en-US" smtClean="0"/>
              <a:t>11/16/2011</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2AE8F45A-CC98-413A-B3D8-E7717CCCBD4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A376655-0CBB-4E3B-8EE1-F48D0302EA63}" type="datetimeFigureOut">
              <a:rPr lang="en-US" smtClean="0"/>
              <a:t>11/16/2011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AE8F45A-CC98-413A-B3D8-E7717CCCBD4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2A376655-0CBB-4E3B-8EE1-F48D0302EA63}" type="datetimeFigureOut">
              <a:rPr lang="en-US" smtClean="0"/>
              <a:t>11/16/2011</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2AE8F45A-CC98-413A-B3D8-E7717CCCBD4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A376655-0CBB-4E3B-8EE1-F48D0302EA63}" type="datetimeFigureOut">
              <a:rPr lang="en-US" smtClean="0"/>
              <a:t>11/16/2011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AE8F45A-CC98-413A-B3D8-E7717CCCBD4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A376655-0CBB-4E3B-8EE1-F48D0302EA63}" type="datetimeFigureOut">
              <a:rPr lang="en-US" smtClean="0"/>
              <a:t>11/16/2011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AE8F45A-CC98-413A-B3D8-E7717CCCBD4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A376655-0CBB-4E3B-8EE1-F48D0302EA63}" type="datetimeFigureOut">
              <a:rPr lang="en-US" smtClean="0"/>
              <a:t>11/16/2011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AE8F45A-CC98-413A-B3D8-E7717CCCBD4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2A376655-0CBB-4E3B-8EE1-F48D0302EA63}" type="datetimeFigureOut">
              <a:rPr lang="en-US" smtClean="0"/>
              <a:t>11/16/2011</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2AE8F45A-CC98-413A-B3D8-E7717CCCBD4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A376655-0CBB-4E3B-8EE1-F48D0302EA63}" type="datetimeFigureOut">
              <a:rPr lang="en-US" smtClean="0"/>
              <a:t>11/16/2011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AE8F45A-CC98-413A-B3D8-E7717CCCBD4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2A376655-0CBB-4E3B-8EE1-F48D0302EA63}" type="datetimeFigureOut">
              <a:rPr lang="en-US" smtClean="0"/>
              <a:t>11/16/2011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AE8F45A-CC98-413A-B3D8-E7717CCCBD40}" type="slidenum">
              <a:rPr lang="en-US" smtClean="0"/>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2A376655-0CBB-4E3B-8EE1-F48D0302EA63}" type="datetimeFigureOut">
              <a:rPr lang="en-US" smtClean="0"/>
              <a:t>11/16/2011</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2AE8F45A-CC98-413A-B3D8-E7717CCCBD4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nursingworld.org/FunctionalMenuCategories/MediaResources/PressReleases/2005/pr03238523.aspx"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aspe.hhs.gov/daltcp/reports/2007/advdirlr.ht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aspe.hhs.gov/daltcp/reports/2007/advdirlr.htm"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msnbc.msn.com/id/12025860/ns/dateline_nbc/t/michael-schiavos-side-story/" TargetMode="External"/><Relationship Id="rId2" Type="http://schemas.openxmlformats.org/officeDocument/2006/relationships/hyperlink" Target="http://nursingworld.org/FunctionalMenuCategories/MediaResources/PressReleases/2005/pr03238523.aspx" TargetMode="External"/><Relationship Id="rId1" Type="http://schemas.openxmlformats.org/officeDocument/2006/relationships/slideLayout" Target="../slideLayouts/slideLayout2.xml"/><Relationship Id="rId4" Type="http://schemas.openxmlformats.org/officeDocument/2006/relationships/hyperlink" Target="http://www.ncbi.nlm.nih.gov/pmc/articles/PMC1255938/"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aspe.hhs.gov/daltcp/reports/2007/advdirlr.htm" TargetMode="External"/><Relationship Id="rId2" Type="http://schemas.openxmlformats.org/officeDocument/2006/relationships/hyperlink" Target="http://www.nejm.org/doi/full/10.1056/NEJM199405263302107"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66800"/>
            <a:ext cx="7772400" cy="4343400"/>
          </a:xfrm>
        </p:spPr>
        <p:txBody>
          <a:bodyPr>
            <a:normAutofit/>
          </a:bodyPr>
          <a:lstStyle/>
          <a:p>
            <a:r>
              <a:rPr lang="en-US" dirty="0" smtClean="0"/>
              <a:t>Terri </a:t>
            </a:r>
            <a:r>
              <a:rPr lang="en-US" dirty="0" err="1" smtClean="0"/>
              <a:t>Schiavo</a:t>
            </a:r>
            <a:r>
              <a:rPr lang="en-US" dirty="0" smtClean="0"/>
              <a:t>: </a:t>
            </a:r>
            <a:br>
              <a:rPr lang="en-US" dirty="0" smtClean="0"/>
            </a:br>
            <a:r>
              <a:rPr lang="en-US" dirty="0" smtClean="0"/>
              <a:t>An ethical debate centered on the position of her husband, Michael </a:t>
            </a:r>
            <a:r>
              <a:rPr lang="en-US" dirty="0" err="1" smtClean="0"/>
              <a:t>Schiavo</a:t>
            </a:r>
            <a:r>
              <a:rPr lang="en-US" dirty="0" smtClean="0"/>
              <a:t/>
            </a:r>
            <a:br>
              <a:rPr lang="en-US" dirty="0" smtClean="0"/>
            </a:br>
            <a:r>
              <a:rPr lang="en-US" sz="2400" dirty="0"/>
              <a:t/>
            </a:r>
            <a:br>
              <a:rPr lang="en-US" sz="2400" dirty="0"/>
            </a:br>
            <a:r>
              <a:rPr lang="en-US" sz="2400" dirty="0" smtClean="0"/>
              <a:t>Written by: </a:t>
            </a:r>
            <a:r>
              <a:rPr lang="en-US" sz="2400" dirty="0" err="1" smtClean="0"/>
              <a:t>lori</a:t>
            </a:r>
            <a:r>
              <a:rPr lang="en-US" sz="2400" dirty="0" smtClean="0"/>
              <a:t> </a:t>
            </a:r>
            <a:r>
              <a:rPr lang="en-US" sz="2400" dirty="0" err="1" smtClean="0"/>
              <a:t>lindsey-clarkston</a:t>
            </a:r>
            <a:r>
              <a:rPr lang="en-US" sz="2400" dirty="0"/>
              <a:t> </a:t>
            </a:r>
            <a:r>
              <a:rPr lang="en-US" sz="2400" dirty="0" err="1" smtClean="0"/>
              <a:t>rn</a:t>
            </a:r>
            <a:r>
              <a:rPr lang="en-US" sz="2400" dirty="0" smtClean="0"/>
              <a:t>, </a:t>
            </a:r>
            <a:r>
              <a:rPr lang="en-US" sz="2400" dirty="0" err="1"/>
              <a:t>michael</a:t>
            </a:r>
            <a:r>
              <a:rPr lang="en-US" sz="2400" dirty="0"/>
              <a:t> </a:t>
            </a:r>
            <a:r>
              <a:rPr lang="en-US" sz="2400" dirty="0" err="1" smtClean="0"/>
              <a:t>kruse</a:t>
            </a:r>
            <a:r>
              <a:rPr lang="en-US" sz="2400" dirty="0" smtClean="0"/>
              <a:t> RN, and </a:t>
            </a:r>
            <a:r>
              <a:rPr lang="en-US" sz="2400" dirty="0" err="1" smtClean="0"/>
              <a:t>nicole</a:t>
            </a:r>
            <a:r>
              <a:rPr lang="en-US" sz="2400" dirty="0" smtClean="0"/>
              <a:t> </a:t>
            </a:r>
            <a:r>
              <a:rPr lang="en-US" sz="2400" dirty="0" err="1" smtClean="0"/>
              <a:t>steele</a:t>
            </a:r>
            <a:r>
              <a:rPr lang="en-US" sz="2400" dirty="0" smtClean="0"/>
              <a:t> </a:t>
            </a:r>
            <a:r>
              <a:rPr lang="en-US" sz="2400" dirty="0" err="1" smtClean="0"/>
              <a:t>rn</a:t>
            </a:r>
            <a:endParaRPr lang="en-US" dirty="0"/>
          </a:p>
        </p:txBody>
      </p:sp>
      <p:sp>
        <p:nvSpPr>
          <p:cNvPr id="5" name="Subtitle 4"/>
          <p:cNvSpPr>
            <a:spLocks noGrp="1"/>
          </p:cNvSpPr>
          <p:nvPr>
            <p:ph type="subTitle" idx="1"/>
          </p:nvPr>
        </p:nvSpPr>
        <p:spPr>
          <a:xfrm flipH="1" flipV="1">
            <a:off x="533400" y="3124200"/>
            <a:ext cx="914400" cy="152400"/>
          </a:xfrm>
        </p:spPr>
        <p:txBody>
          <a:bodyPr>
            <a:normAutofit fontScale="55000" lnSpcReduction="20000"/>
          </a:bodyPr>
          <a:lstStyle/>
          <a:p>
            <a:endParaRPr lang="en-US" dirty="0"/>
          </a:p>
        </p:txBody>
      </p:sp>
    </p:spTree>
    <p:extLst>
      <p:ext uri="{BB962C8B-B14F-4D97-AF65-F5344CB8AC3E}">
        <p14:creationId xmlns:p14="http://schemas.microsoft.com/office/powerpoint/2010/main" val="18210789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principles featured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When </a:t>
            </a:r>
            <a:r>
              <a:rPr lang="en-US" dirty="0"/>
              <a:t>autonomy is no longer possible, decision making falls to a proxy (Beauchamp &amp; Childress, 2001</a:t>
            </a:r>
            <a:r>
              <a:rPr lang="en-US" dirty="0" smtClean="0"/>
              <a:t>)</a:t>
            </a:r>
          </a:p>
          <a:p>
            <a:r>
              <a:rPr lang="en-US" dirty="0" smtClean="0"/>
              <a:t>Proxy- an </a:t>
            </a:r>
            <a:r>
              <a:rPr lang="en-US" dirty="0"/>
              <a:t>individual who acts on behalf of a patient </a:t>
            </a:r>
            <a:r>
              <a:rPr lang="en-US" dirty="0" smtClean="0"/>
              <a:t>when they are unable to </a:t>
            </a:r>
          </a:p>
          <a:p>
            <a:r>
              <a:rPr lang="en-US" dirty="0" smtClean="0"/>
              <a:t>Can be a </a:t>
            </a:r>
            <a:r>
              <a:rPr lang="en-US" dirty="0"/>
              <a:t>family member or someone who is court appointed (Butts &amp; Rich, 2008, pg. 461) </a:t>
            </a:r>
            <a:endParaRPr lang="en-US" dirty="0" smtClean="0"/>
          </a:p>
          <a:p>
            <a:r>
              <a:rPr lang="en-US" dirty="0" smtClean="0"/>
              <a:t>In </a:t>
            </a:r>
            <a:r>
              <a:rPr lang="en-US" dirty="0"/>
              <a:t>the </a:t>
            </a:r>
            <a:r>
              <a:rPr lang="en-US" dirty="0" err="1"/>
              <a:t>Schiavo</a:t>
            </a:r>
            <a:r>
              <a:rPr lang="en-US" dirty="0"/>
              <a:t> case the </a:t>
            </a:r>
            <a:r>
              <a:rPr lang="en-US" dirty="0" smtClean="0"/>
              <a:t>proxy </a:t>
            </a:r>
            <a:r>
              <a:rPr lang="en-US" dirty="0"/>
              <a:t>for </a:t>
            </a:r>
            <a:r>
              <a:rPr lang="en-US" dirty="0" smtClean="0"/>
              <a:t>Terrie </a:t>
            </a:r>
            <a:r>
              <a:rPr lang="en-US" dirty="0" err="1" smtClean="0"/>
              <a:t>Schiavo</a:t>
            </a:r>
            <a:r>
              <a:rPr lang="en-US" dirty="0" smtClean="0"/>
              <a:t> </a:t>
            </a:r>
            <a:r>
              <a:rPr lang="en-US" dirty="0"/>
              <a:t>was her </a:t>
            </a:r>
            <a:r>
              <a:rPr lang="en-US" dirty="0" smtClean="0"/>
              <a:t>husband</a:t>
            </a:r>
          </a:p>
          <a:p>
            <a:r>
              <a:rPr lang="en-US" dirty="0" smtClean="0"/>
              <a:t>Decisions </a:t>
            </a:r>
            <a:r>
              <a:rPr lang="en-US" dirty="0"/>
              <a:t>about treatment options and motives for decisions may be complex and </a:t>
            </a:r>
            <a:r>
              <a:rPr lang="en-US" dirty="0" smtClean="0"/>
              <a:t>can </a:t>
            </a:r>
            <a:r>
              <a:rPr lang="en-US" dirty="0"/>
              <a:t>tear a family </a:t>
            </a:r>
            <a:r>
              <a:rPr lang="en-US" dirty="0" smtClean="0"/>
              <a:t>apart as it has done in the </a:t>
            </a:r>
            <a:r>
              <a:rPr lang="en-US" dirty="0" err="1" smtClean="0"/>
              <a:t>Schiavo</a:t>
            </a:r>
            <a:r>
              <a:rPr lang="en-US" dirty="0" smtClean="0"/>
              <a:t> case</a:t>
            </a:r>
          </a:p>
          <a:p>
            <a:r>
              <a:rPr lang="en-US" dirty="0" smtClean="0"/>
              <a:t> </a:t>
            </a:r>
            <a:r>
              <a:rPr lang="en-US" dirty="0"/>
              <a:t>Before the proxy makes any decisions, there needs to be appropriate dialogue </a:t>
            </a:r>
            <a:r>
              <a:rPr lang="en-US" dirty="0" smtClean="0"/>
              <a:t>between </a:t>
            </a:r>
            <a:r>
              <a:rPr lang="en-US" dirty="0"/>
              <a:t>the physicians, the nurses, and the proxy (Emanuel, </a:t>
            </a:r>
            <a:r>
              <a:rPr lang="en-US" dirty="0" err="1"/>
              <a:t>Danis</a:t>
            </a:r>
            <a:r>
              <a:rPr lang="en-US" dirty="0"/>
              <a:t>, Pearlman, Singer, 1995</a:t>
            </a:r>
            <a:r>
              <a:rPr lang="en-US" dirty="0" smtClean="0"/>
              <a:t>)</a:t>
            </a:r>
            <a:endParaRPr lang="en-US" dirty="0"/>
          </a:p>
          <a:p>
            <a:endParaRPr lang="en-US" dirty="0"/>
          </a:p>
        </p:txBody>
      </p:sp>
    </p:spTree>
    <p:extLst>
      <p:ext uri="{BB962C8B-B14F-4D97-AF65-F5344CB8AC3E}">
        <p14:creationId xmlns:p14="http://schemas.microsoft.com/office/powerpoint/2010/main" val="6497128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Autonomy</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a:t>
            </a:r>
            <a:r>
              <a:rPr lang="en-US" dirty="0"/>
              <a:t>freedom and ability to act in a self-determined manner and </a:t>
            </a:r>
            <a:r>
              <a:rPr lang="en-US" dirty="0" smtClean="0"/>
              <a:t> </a:t>
            </a:r>
            <a:r>
              <a:rPr lang="en-US" dirty="0"/>
              <a:t>denotes the right of a rational person to generate personal </a:t>
            </a:r>
            <a:r>
              <a:rPr lang="en-US" dirty="0" smtClean="0"/>
              <a:t>decisions </a:t>
            </a:r>
            <a:r>
              <a:rPr lang="en-US" dirty="0"/>
              <a:t>independent of outside interference. </a:t>
            </a:r>
            <a:endParaRPr lang="en-US" dirty="0" smtClean="0"/>
          </a:p>
          <a:p>
            <a:r>
              <a:rPr lang="en-US" dirty="0" smtClean="0"/>
              <a:t>The issue in the </a:t>
            </a:r>
            <a:r>
              <a:rPr lang="en-US" dirty="0" err="1" smtClean="0"/>
              <a:t>Schiavo</a:t>
            </a:r>
            <a:r>
              <a:rPr lang="en-US" dirty="0" smtClean="0"/>
              <a:t> </a:t>
            </a:r>
            <a:r>
              <a:rPr lang="en-US" dirty="0"/>
              <a:t>case was who was </a:t>
            </a:r>
            <a:r>
              <a:rPr lang="en-US" dirty="0" smtClean="0"/>
              <a:t>going to make </a:t>
            </a:r>
            <a:r>
              <a:rPr lang="en-US" dirty="0"/>
              <a:t>the </a:t>
            </a:r>
            <a:r>
              <a:rPr lang="en-US" dirty="0" smtClean="0"/>
              <a:t>decisions</a:t>
            </a:r>
          </a:p>
          <a:p>
            <a:r>
              <a:rPr lang="en-US" dirty="0" smtClean="0"/>
              <a:t> In cases such as this, a decision </a:t>
            </a:r>
            <a:r>
              <a:rPr lang="en-US" dirty="0"/>
              <a:t>is upheld most of the time based on the principle of autonomy extended or best interest standard which is </a:t>
            </a:r>
            <a:r>
              <a:rPr lang="en-US" dirty="0" smtClean="0"/>
              <a:t>an </a:t>
            </a:r>
            <a:r>
              <a:rPr lang="en-US" dirty="0"/>
              <a:t>evaluation of what is good for </a:t>
            </a:r>
            <a:r>
              <a:rPr lang="en-US" dirty="0" smtClean="0"/>
              <a:t>an incompetent </a:t>
            </a:r>
            <a:r>
              <a:rPr lang="en-US" dirty="0"/>
              <a:t>patient </a:t>
            </a:r>
            <a:r>
              <a:rPr lang="en-US" dirty="0" smtClean="0"/>
              <a:t>in a </a:t>
            </a:r>
            <a:r>
              <a:rPr lang="en-US" dirty="0"/>
              <a:t>particular health care </a:t>
            </a:r>
            <a:r>
              <a:rPr lang="en-US" dirty="0" smtClean="0"/>
              <a:t>situation (Veatch</a:t>
            </a:r>
            <a:r>
              <a:rPr lang="en-US" dirty="0"/>
              <a:t>, 2003</a:t>
            </a:r>
            <a:r>
              <a:rPr lang="en-US" dirty="0" smtClean="0"/>
              <a:t>)</a:t>
            </a:r>
            <a:endParaRPr lang="en-US" dirty="0"/>
          </a:p>
          <a:p>
            <a:r>
              <a:rPr lang="en-US" dirty="0" smtClean="0"/>
              <a:t>With his wife in a vegetative state, Michael </a:t>
            </a:r>
            <a:r>
              <a:rPr lang="en-US" dirty="0" err="1" smtClean="0"/>
              <a:t>Schaivo</a:t>
            </a:r>
            <a:r>
              <a:rPr lang="en-US" dirty="0" smtClean="0"/>
              <a:t> was called to follow the standard of substituted justice making a decision based on what Terri </a:t>
            </a:r>
            <a:r>
              <a:rPr lang="en-US" dirty="0" err="1" smtClean="0"/>
              <a:t>Schiavo</a:t>
            </a:r>
            <a:r>
              <a:rPr lang="en-US" dirty="0" smtClean="0"/>
              <a:t> might have made for herself (</a:t>
            </a:r>
            <a:r>
              <a:rPr lang="en-US" dirty="0"/>
              <a:t>Fine, 2005</a:t>
            </a:r>
            <a:r>
              <a:rPr lang="en-US" dirty="0" smtClean="0"/>
              <a:t>)</a:t>
            </a:r>
          </a:p>
          <a:p>
            <a:r>
              <a:rPr lang="en-US" dirty="0" smtClean="0"/>
              <a:t>As her proxy, he claimed that she would not want to live by artificial means</a:t>
            </a:r>
          </a:p>
          <a:p>
            <a:r>
              <a:rPr lang="en-US" dirty="0" smtClean="0"/>
              <a:t>Relieving Terri </a:t>
            </a:r>
            <a:r>
              <a:rPr lang="en-US" dirty="0" err="1" smtClean="0"/>
              <a:t>Schiavo</a:t>
            </a:r>
            <a:r>
              <a:rPr lang="en-US" dirty="0" smtClean="0"/>
              <a:t> from artificial means took years though, and her autonomy was sacrificed because of her parents wanting to keep her alive no matter what the circumstance</a:t>
            </a:r>
            <a:endParaRPr lang="en-US" dirty="0"/>
          </a:p>
          <a:p>
            <a:pPr marL="0" indent="0">
              <a:buNone/>
            </a:pPr>
            <a:endParaRPr lang="en-US" dirty="0"/>
          </a:p>
        </p:txBody>
      </p:sp>
    </p:spTree>
    <p:extLst>
      <p:ext uri="{BB962C8B-B14F-4D97-AF65-F5344CB8AC3E}">
        <p14:creationId xmlns:p14="http://schemas.microsoft.com/office/powerpoint/2010/main" val="16279571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7239000" cy="1143000"/>
          </a:xfrm>
        </p:spPr>
        <p:txBody>
          <a:bodyPr>
            <a:normAutofit fontScale="90000"/>
          </a:bodyPr>
          <a:lstStyle/>
          <a:p>
            <a:r>
              <a:rPr lang="en-US" u="sng" dirty="0" smtClean="0"/>
              <a:t/>
            </a:r>
            <a:br>
              <a:rPr lang="en-US" u="sng" dirty="0" smtClean="0"/>
            </a:br>
            <a:r>
              <a:rPr lang="en-US" u="sng" dirty="0"/>
              <a:t/>
            </a:r>
            <a:br>
              <a:rPr lang="en-US" u="sng" dirty="0"/>
            </a:br>
            <a:r>
              <a:rPr lang="en-US" u="sng" dirty="0" smtClean="0"/>
              <a:t/>
            </a:r>
            <a:br>
              <a:rPr lang="en-US" u="sng" dirty="0" smtClean="0"/>
            </a:br>
            <a:r>
              <a:rPr lang="en-US" u="sng" dirty="0" smtClean="0"/>
              <a:t>Beneficence </a:t>
            </a:r>
            <a:r>
              <a:rPr lang="en-US" u="sng" dirty="0"/>
              <a:t>and </a:t>
            </a:r>
            <a:r>
              <a:rPr lang="en-US" u="sng" dirty="0" err="1"/>
              <a:t>Nonmaleficence</a:t>
            </a:r>
            <a:r>
              <a:rPr lang="en-US" dirty="0"/>
              <a:t/>
            </a:r>
            <a:br>
              <a:rPr lang="en-US" dirty="0"/>
            </a:br>
            <a:endParaRPr lang="en-US" dirty="0"/>
          </a:p>
        </p:txBody>
      </p:sp>
      <p:sp>
        <p:nvSpPr>
          <p:cNvPr id="3" name="Content Placeholder 2"/>
          <p:cNvSpPr>
            <a:spLocks noGrp="1"/>
          </p:cNvSpPr>
          <p:nvPr>
            <p:ph idx="1"/>
          </p:nvPr>
        </p:nvSpPr>
        <p:spPr>
          <a:xfrm>
            <a:off x="457200" y="1752600"/>
            <a:ext cx="7239000" cy="4846320"/>
          </a:xfrm>
        </p:spPr>
        <p:txBody>
          <a:bodyPr>
            <a:normAutofit fontScale="55000" lnSpcReduction="20000"/>
          </a:bodyPr>
          <a:lstStyle/>
          <a:p>
            <a:r>
              <a:rPr lang="en-US" dirty="0"/>
              <a:t>Beneficence consists of deeds of “mercy, kindness, and charity” and that people take actions to benefit </a:t>
            </a:r>
            <a:r>
              <a:rPr lang="en-US" dirty="0" smtClean="0"/>
              <a:t>and </a:t>
            </a:r>
            <a:r>
              <a:rPr lang="en-US" dirty="0"/>
              <a:t>promote the welfare of others (Beauchamp &amp; Childress, </a:t>
            </a:r>
            <a:r>
              <a:rPr lang="en-US" dirty="0" smtClean="0"/>
              <a:t>2001)</a:t>
            </a:r>
          </a:p>
          <a:p>
            <a:r>
              <a:rPr lang="en-US" dirty="0" err="1" smtClean="0"/>
              <a:t>Nonmaleficence</a:t>
            </a:r>
            <a:r>
              <a:rPr lang="en-US" dirty="0" smtClean="0"/>
              <a:t> </a:t>
            </a:r>
            <a:r>
              <a:rPr lang="en-US" dirty="0"/>
              <a:t>is the principle used to communicate the obligation to “do no harm” (Butts &amp; Rich, 2008</a:t>
            </a:r>
            <a:r>
              <a:rPr lang="en-US" dirty="0" smtClean="0"/>
              <a:t>)</a:t>
            </a:r>
          </a:p>
          <a:p>
            <a:r>
              <a:rPr lang="en-US" dirty="0" smtClean="0"/>
              <a:t> </a:t>
            </a:r>
            <a:r>
              <a:rPr lang="en-US" dirty="0"/>
              <a:t>Robert L. Fine Baylor University Medical Center states that  the </a:t>
            </a:r>
            <a:r>
              <a:rPr lang="en-US" dirty="0" smtClean="0"/>
              <a:t>“vegetative patient experiences </a:t>
            </a:r>
            <a:r>
              <a:rPr lang="en-US" dirty="0"/>
              <a:t>neither burdens nor </a:t>
            </a:r>
            <a:r>
              <a:rPr lang="en-US" dirty="0" smtClean="0"/>
              <a:t>benefits, shows </a:t>
            </a:r>
            <a:r>
              <a:rPr lang="en-US" dirty="0"/>
              <a:t>no signs of joy or pain, </a:t>
            </a:r>
            <a:r>
              <a:rPr lang="en-US" dirty="0" smtClean="0"/>
              <a:t>experiences no hunger</a:t>
            </a:r>
            <a:r>
              <a:rPr lang="en-US" dirty="0"/>
              <a:t>, thirst, or physical, psychological, social, or spiritual </a:t>
            </a:r>
            <a:r>
              <a:rPr lang="en-US" dirty="0" smtClean="0"/>
              <a:t>pain. Suffering </a:t>
            </a:r>
            <a:r>
              <a:rPr lang="en-US" dirty="0"/>
              <a:t>is a conscious experience, and vegetative patients lack consciousness” (Fine 2005</a:t>
            </a:r>
            <a:r>
              <a:rPr lang="en-US" dirty="0" smtClean="0"/>
              <a:t>)</a:t>
            </a:r>
          </a:p>
          <a:p>
            <a:r>
              <a:rPr lang="en-US" dirty="0" smtClean="0"/>
              <a:t>In </a:t>
            </a:r>
            <a:r>
              <a:rPr lang="en-US" dirty="0"/>
              <a:t>1992 the American Nurse Association </a:t>
            </a:r>
            <a:r>
              <a:rPr lang="en-US" dirty="0" smtClean="0"/>
              <a:t>stated that the patient </a:t>
            </a:r>
            <a:r>
              <a:rPr lang="en-US" dirty="0"/>
              <a:t>or surrogates along with guidance </a:t>
            </a:r>
            <a:r>
              <a:rPr lang="en-US" dirty="0" smtClean="0"/>
              <a:t>from </a:t>
            </a:r>
            <a:r>
              <a:rPr lang="en-US" dirty="0"/>
              <a:t>a health care team should make </a:t>
            </a:r>
            <a:r>
              <a:rPr lang="en-US" dirty="0" smtClean="0"/>
              <a:t>decisions </a:t>
            </a:r>
            <a:r>
              <a:rPr lang="en-US" dirty="0"/>
              <a:t>regarding </a:t>
            </a:r>
            <a:r>
              <a:rPr lang="en-US" dirty="0" smtClean="0"/>
              <a:t>withholding </a:t>
            </a:r>
            <a:r>
              <a:rPr lang="en-US" dirty="0"/>
              <a:t>artificial </a:t>
            </a:r>
            <a:r>
              <a:rPr lang="en-US" dirty="0" smtClean="0"/>
              <a:t>nutrients </a:t>
            </a:r>
            <a:r>
              <a:rPr lang="en-US" dirty="0"/>
              <a:t>and hydration, and if discontinued the nurse will continue </a:t>
            </a:r>
            <a:r>
              <a:rPr lang="en-US" dirty="0" smtClean="0"/>
              <a:t>to provide the patient competent care</a:t>
            </a:r>
          </a:p>
          <a:p>
            <a:r>
              <a:rPr lang="en-US" dirty="0" smtClean="0"/>
              <a:t> </a:t>
            </a:r>
            <a:r>
              <a:rPr lang="en-US" dirty="0"/>
              <a:t>The ANA position statement includes a clear distinction between regular food and water and artificial </a:t>
            </a:r>
            <a:r>
              <a:rPr lang="en-US" dirty="0" smtClean="0"/>
              <a:t>nutrients </a:t>
            </a:r>
            <a:r>
              <a:rPr lang="en-US" dirty="0"/>
              <a:t>and hydration (Butts &amp; Rich, 2008, pg. </a:t>
            </a:r>
            <a:r>
              <a:rPr lang="en-US" dirty="0" smtClean="0"/>
              <a:t>472)</a:t>
            </a:r>
          </a:p>
          <a:p>
            <a:r>
              <a:rPr lang="en-US" dirty="0" smtClean="0"/>
              <a:t>Terri </a:t>
            </a:r>
            <a:r>
              <a:rPr lang="en-US" dirty="0" err="1" smtClean="0"/>
              <a:t>Schaivo</a:t>
            </a:r>
            <a:r>
              <a:rPr lang="en-US" dirty="0" smtClean="0"/>
              <a:t> did not want to be kept alive by artificial means, including nutrients and dehydration</a:t>
            </a:r>
          </a:p>
          <a:p>
            <a:r>
              <a:rPr lang="en-US" dirty="0" smtClean="0"/>
              <a:t>Michael </a:t>
            </a:r>
            <a:r>
              <a:rPr lang="en-US" dirty="0" err="1" smtClean="0"/>
              <a:t>Schiavo</a:t>
            </a:r>
            <a:r>
              <a:rPr lang="en-US" dirty="0" smtClean="0"/>
              <a:t> was practicing </a:t>
            </a:r>
            <a:r>
              <a:rPr lang="en-US" dirty="0" err="1" smtClean="0"/>
              <a:t>nonmaleficence</a:t>
            </a:r>
            <a:r>
              <a:rPr lang="en-US" dirty="0" smtClean="0"/>
              <a:t> when he demanded the PEG tube be removed, because it was not helping her to get better, it was simply keeping her alive</a:t>
            </a:r>
            <a:r>
              <a:rPr lang="en-US" dirty="0"/>
              <a:t> </a:t>
            </a:r>
            <a:endParaRPr lang="en-US" dirty="0" smtClean="0"/>
          </a:p>
          <a:p>
            <a:r>
              <a:rPr lang="en-US" dirty="0" smtClean="0"/>
              <a:t>Terri </a:t>
            </a:r>
            <a:r>
              <a:rPr lang="en-US" dirty="0" err="1" smtClean="0"/>
              <a:t>Schaivo</a:t>
            </a:r>
            <a:r>
              <a:rPr lang="en-US" dirty="0" smtClean="0"/>
              <a:t> would have still received the same type of health care any other patient would have received</a:t>
            </a:r>
            <a:endParaRPr lang="en-US" dirty="0"/>
          </a:p>
          <a:p>
            <a:endParaRPr lang="en-US" dirty="0"/>
          </a:p>
        </p:txBody>
      </p:sp>
    </p:spTree>
    <p:extLst>
      <p:ext uri="{BB962C8B-B14F-4D97-AF65-F5344CB8AC3E}">
        <p14:creationId xmlns:p14="http://schemas.microsoft.com/office/powerpoint/2010/main" val="34056587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Ethical principles </a:t>
            </a:r>
            <a:r>
              <a:rPr lang="en-US" dirty="0" smtClean="0"/>
              <a:t>featured continued</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Justice </a:t>
            </a:r>
            <a:r>
              <a:rPr lang="en-US" dirty="0"/>
              <a:t>as a principle in health care ethics refers to fairness, treating people equally and without prejudice, and the equitable distribution of benefits and burdens (Butts &amp; Rich, </a:t>
            </a:r>
            <a:r>
              <a:rPr lang="en-US" dirty="0" smtClean="0"/>
              <a:t>2008)</a:t>
            </a:r>
          </a:p>
          <a:p>
            <a:r>
              <a:rPr lang="en-US" dirty="0" smtClean="0"/>
              <a:t>Most </a:t>
            </a:r>
            <a:r>
              <a:rPr lang="en-US" dirty="0"/>
              <a:t>of the time, difficult health care resources allocation decisions are based on attempts to answer questions regarding who has a right to health care and who will pay for health care cost. </a:t>
            </a:r>
            <a:endParaRPr lang="en-US" dirty="0" smtClean="0"/>
          </a:p>
          <a:p>
            <a:r>
              <a:rPr lang="en-US" dirty="0" smtClean="0"/>
              <a:t>Robert </a:t>
            </a:r>
            <a:r>
              <a:rPr lang="en-US" dirty="0"/>
              <a:t>L. </a:t>
            </a:r>
            <a:r>
              <a:rPr lang="en-US" dirty="0" smtClean="0"/>
              <a:t>Fine (2005) reveals that in regards to vegetative patients, “we </a:t>
            </a:r>
            <a:r>
              <a:rPr lang="en-US" dirty="0"/>
              <a:t>must collectively face up to distributive justice </a:t>
            </a:r>
            <a:r>
              <a:rPr lang="en-US" dirty="0" smtClean="0"/>
              <a:t>concerning the fact that </a:t>
            </a:r>
            <a:r>
              <a:rPr lang="en-US" dirty="0"/>
              <a:t>families may bankrupt themselves caring for patients in a persistent vegetative </a:t>
            </a:r>
            <a:r>
              <a:rPr lang="en-US" dirty="0" smtClean="0"/>
              <a:t>state” </a:t>
            </a:r>
          </a:p>
          <a:p>
            <a:r>
              <a:rPr lang="en-US" dirty="0" smtClean="0"/>
              <a:t>Resources to care for Terri </a:t>
            </a:r>
            <a:r>
              <a:rPr lang="en-US" dirty="0" err="1" smtClean="0"/>
              <a:t>Schiavo</a:t>
            </a:r>
            <a:r>
              <a:rPr lang="en-US" dirty="0" smtClean="0"/>
              <a:t> were exhausted and keeping her alive by artificial means against her wishes was an injustice to those conscious patients who needed monetary help with care</a:t>
            </a:r>
          </a:p>
          <a:p>
            <a:r>
              <a:rPr lang="en-US" dirty="0" smtClean="0"/>
              <a:t>Paternalism- the </a:t>
            </a:r>
            <a:r>
              <a:rPr lang="en-US" dirty="0"/>
              <a:t>deliberate overriding of a patient’s opportunity to exercise autonomy because of a </a:t>
            </a:r>
            <a:r>
              <a:rPr lang="en-US" dirty="0" smtClean="0"/>
              <a:t>perceived </a:t>
            </a:r>
            <a:r>
              <a:rPr lang="en-US" dirty="0"/>
              <a:t>obligation </a:t>
            </a:r>
            <a:r>
              <a:rPr lang="en-US" dirty="0" smtClean="0"/>
              <a:t>to beneficence (Butts </a:t>
            </a:r>
            <a:r>
              <a:rPr lang="en-US" dirty="0"/>
              <a:t>&amp; Rich, </a:t>
            </a:r>
            <a:r>
              <a:rPr lang="en-US" dirty="0" smtClean="0"/>
              <a:t>2008)</a:t>
            </a:r>
            <a:endParaRPr lang="en-US" dirty="0"/>
          </a:p>
          <a:p>
            <a:r>
              <a:rPr lang="en-US" dirty="0"/>
              <a:t>The family of Terrie </a:t>
            </a:r>
            <a:r>
              <a:rPr lang="en-US" dirty="0" err="1"/>
              <a:t>Schiavo</a:t>
            </a:r>
            <a:r>
              <a:rPr lang="en-US" dirty="0"/>
              <a:t> experiences ethical conflicts when confronted with having to make a choice between respecting their daughter rights to self-determination and doing what is good for </a:t>
            </a:r>
            <a:r>
              <a:rPr lang="en-US" dirty="0" smtClean="0"/>
              <a:t>themselves</a:t>
            </a:r>
            <a:endParaRPr lang="en-US" dirty="0"/>
          </a:p>
          <a:p>
            <a:r>
              <a:rPr lang="en-US" dirty="0" smtClean="0"/>
              <a:t>Terri </a:t>
            </a:r>
            <a:r>
              <a:rPr lang="en-US" dirty="0" err="1" smtClean="0"/>
              <a:t>Schiavo’s</a:t>
            </a:r>
            <a:r>
              <a:rPr lang="en-US" dirty="0" smtClean="0"/>
              <a:t> parents were practicing paternalism, in the fact that they were wanting to do her no harm by allowing her to live by artificial means; this took away Terri </a:t>
            </a:r>
            <a:r>
              <a:rPr lang="en-US" dirty="0" err="1" smtClean="0"/>
              <a:t>Schiavo’s</a:t>
            </a:r>
            <a:r>
              <a:rPr lang="en-US" dirty="0" smtClean="0"/>
              <a:t> right to autonomy</a:t>
            </a:r>
            <a:endParaRPr lang="en-US" dirty="0"/>
          </a:p>
        </p:txBody>
      </p:sp>
    </p:spTree>
    <p:extLst>
      <p:ext uri="{BB962C8B-B14F-4D97-AF65-F5344CB8AC3E}">
        <p14:creationId xmlns:p14="http://schemas.microsoft.com/office/powerpoint/2010/main" val="32175873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239000" cy="594360"/>
          </a:xfrm>
        </p:spPr>
        <p:txBody>
          <a:bodyPr/>
          <a:lstStyle/>
          <a:p>
            <a:r>
              <a:rPr lang="en-US" dirty="0" smtClean="0"/>
              <a:t>Impact on Nursing</a:t>
            </a:r>
            <a:endParaRPr lang="en-US" dirty="0"/>
          </a:p>
        </p:txBody>
      </p:sp>
      <p:sp>
        <p:nvSpPr>
          <p:cNvPr id="3" name="Content Placeholder 2"/>
          <p:cNvSpPr>
            <a:spLocks noGrp="1"/>
          </p:cNvSpPr>
          <p:nvPr>
            <p:ph idx="1"/>
          </p:nvPr>
        </p:nvSpPr>
        <p:spPr>
          <a:xfrm>
            <a:off x="457200" y="1295400"/>
            <a:ext cx="7239000" cy="4846320"/>
          </a:xfrm>
        </p:spPr>
        <p:txBody>
          <a:bodyPr>
            <a:normAutofit fontScale="70000" lnSpcReduction="20000"/>
          </a:bodyPr>
          <a:lstStyle/>
          <a:p>
            <a:r>
              <a:rPr lang="en-US" dirty="0" smtClean="0"/>
              <a:t>This case, although filled with ethical dilemmas helped to raise awareness of the importance of advance directives </a:t>
            </a:r>
          </a:p>
          <a:p>
            <a:r>
              <a:rPr lang="en-US" dirty="0" smtClean="0"/>
              <a:t>It is the duty of nurses to uphold the rights of patients or the surrogate if they are incapacitated</a:t>
            </a:r>
          </a:p>
          <a:p>
            <a:r>
              <a:rPr lang="en-US" dirty="0" smtClean="0"/>
              <a:t>It is believed that Terri </a:t>
            </a:r>
            <a:r>
              <a:rPr lang="en-US" dirty="0" err="1" smtClean="0"/>
              <a:t>Schiavo</a:t>
            </a:r>
            <a:r>
              <a:rPr lang="en-US" dirty="0" smtClean="0"/>
              <a:t> became a case of a political agenda, not that of a human being with rights</a:t>
            </a:r>
          </a:p>
          <a:p>
            <a:r>
              <a:rPr lang="en-US" dirty="0" smtClean="0"/>
              <a:t>This case showed the media’s capability to influence people’s end-of-life care decisions</a:t>
            </a:r>
          </a:p>
          <a:p>
            <a:r>
              <a:rPr lang="en-US" dirty="0" smtClean="0"/>
              <a:t>It showed that healthcare had not done its part to educate individuals on the importance of advance directives</a:t>
            </a:r>
          </a:p>
          <a:p>
            <a:r>
              <a:rPr lang="en-US" dirty="0" smtClean="0"/>
              <a:t>It shows that the patient does not always have to be elderly to have </a:t>
            </a:r>
            <a:r>
              <a:rPr lang="en-US" dirty="0" smtClean="0"/>
              <a:t>an advance directive</a:t>
            </a:r>
            <a:r>
              <a:rPr lang="en-US" dirty="0" smtClean="0"/>
              <a:t> </a:t>
            </a:r>
            <a:r>
              <a:rPr lang="en-US" dirty="0" smtClean="0"/>
              <a:t>in place</a:t>
            </a:r>
          </a:p>
          <a:p>
            <a:r>
              <a:rPr lang="en-US" dirty="0" smtClean="0"/>
              <a:t>This calls for nurses to enable patient’s to be an advocate for themselves by furthering their knowledge on situations such as this</a:t>
            </a:r>
          </a:p>
          <a:p>
            <a:pPr marL="0" indent="0">
              <a:buNone/>
            </a:pPr>
            <a:endParaRPr lang="en-US" dirty="0" smtClean="0"/>
          </a:p>
          <a:p>
            <a:endParaRPr lang="en-US" dirty="0"/>
          </a:p>
          <a:p>
            <a:pPr marL="0" indent="0">
              <a:buNone/>
            </a:pPr>
            <a:r>
              <a:rPr lang="en-US" sz="1500" dirty="0"/>
              <a:t>American Nurses Association. (2005). Statement on the Terri </a:t>
            </a:r>
            <a:r>
              <a:rPr lang="en-US" sz="1500" dirty="0" err="1"/>
              <a:t>Schiavo</a:t>
            </a:r>
            <a:r>
              <a:rPr lang="en-US" sz="1500" dirty="0"/>
              <a:t> Case. </a:t>
            </a:r>
            <a:r>
              <a:rPr lang="en-US" sz="1500" i="1" dirty="0"/>
              <a:t>Press Releases. </a:t>
            </a:r>
            <a:r>
              <a:rPr lang="en-US" sz="1500" dirty="0"/>
              <a:t>Retrieved from </a:t>
            </a:r>
            <a:r>
              <a:rPr lang="en-US" sz="1500" dirty="0">
                <a:hlinkClick r:id="rId2"/>
              </a:rPr>
              <a:t>http://nursingworld.org/FunctionalMenuCategories/MediaResources/PressReleases/2005/pr03238523.aspx</a:t>
            </a:r>
            <a:endParaRPr lang="en-US" sz="1500" dirty="0"/>
          </a:p>
          <a:p>
            <a:pPr marL="0" indent="0">
              <a:buNone/>
            </a:pPr>
            <a:endParaRPr lang="en-US" dirty="0"/>
          </a:p>
        </p:txBody>
      </p:sp>
    </p:spTree>
    <p:extLst>
      <p:ext uri="{BB962C8B-B14F-4D97-AF65-F5344CB8AC3E}">
        <p14:creationId xmlns:p14="http://schemas.microsoft.com/office/powerpoint/2010/main" val="24532378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The importance to making wishes known- group’s position</a:t>
            </a:r>
            <a:endParaRPr lang="en-US" sz="3600" dirty="0"/>
          </a:p>
        </p:txBody>
      </p:sp>
      <p:sp>
        <p:nvSpPr>
          <p:cNvPr id="3" name="Content Placeholder 2"/>
          <p:cNvSpPr>
            <a:spLocks noGrp="1"/>
          </p:cNvSpPr>
          <p:nvPr>
            <p:ph idx="1"/>
          </p:nvPr>
        </p:nvSpPr>
        <p:spPr/>
        <p:txBody>
          <a:bodyPr>
            <a:normAutofit/>
          </a:bodyPr>
          <a:lstStyle/>
          <a:p>
            <a:pPr marL="0" indent="0">
              <a:buNone/>
            </a:pPr>
            <a:r>
              <a:rPr lang="en-US" sz="2800" dirty="0" smtClean="0"/>
              <a:t>Individuals at any age need to be aware of advance directives and the importance of initiating the process before something happens.  The healthcare team should be proactive in educating individuals, empowering the patients before a tragedy occurs.  This is important especially with husbands and wives.  Family dynamics can play out in ugly ways and the focus becomes blurred.  The </a:t>
            </a:r>
            <a:r>
              <a:rPr lang="en-US" sz="2800" dirty="0" err="1" smtClean="0"/>
              <a:t>Schiavo</a:t>
            </a:r>
            <a:r>
              <a:rPr lang="en-US" sz="2800" dirty="0" smtClean="0"/>
              <a:t> case is a classic example.  </a:t>
            </a:r>
            <a:endParaRPr lang="en-US" sz="2800" dirty="0"/>
          </a:p>
        </p:txBody>
      </p:sp>
    </p:spTree>
    <p:extLst>
      <p:ext uri="{BB962C8B-B14F-4D97-AF65-F5344CB8AC3E}">
        <p14:creationId xmlns:p14="http://schemas.microsoft.com/office/powerpoint/2010/main" val="21975379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Terminology</a:t>
            </a:r>
            <a:endParaRPr lang="en-US" dirty="0"/>
          </a:p>
        </p:txBody>
      </p:sp>
      <p:sp>
        <p:nvSpPr>
          <p:cNvPr id="3" name="Content Placeholder 2"/>
          <p:cNvSpPr>
            <a:spLocks noGrp="1"/>
          </p:cNvSpPr>
          <p:nvPr>
            <p:ph idx="1"/>
          </p:nvPr>
        </p:nvSpPr>
        <p:spPr/>
        <p:txBody>
          <a:bodyPr>
            <a:normAutofit fontScale="92500" lnSpcReduction="10000"/>
          </a:bodyPr>
          <a:lstStyle/>
          <a:p>
            <a:r>
              <a:rPr lang="en-US" sz="1800" b="1" dirty="0" smtClean="0"/>
              <a:t>Advance health care directive or advance directive</a:t>
            </a:r>
            <a:r>
              <a:rPr lang="en-US" sz="1800" dirty="0" smtClean="0"/>
              <a:t>: A written instructional health care directive and/or appointment of an agent, or a written refusal to appoint an agent or execute a directive. </a:t>
            </a:r>
          </a:p>
          <a:p>
            <a:r>
              <a:rPr lang="en-US" sz="1800" b="1" dirty="0" smtClean="0"/>
              <a:t>Agent</a:t>
            </a:r>
            <a:r>
              <a:rPr lang="en-US" sz="1800" dirty="0" smtClean="0"/>
              <a:t>: An individual designated in a legal document known as a power of attorney for health care to make a health care decision for the individual granting the power; also referred to in statute as durable power of attorney for health care, attorney in fact, or health care representative.</a:t>
            </a:r>
          </a:p>
          <a:p>
            <a:r>
              <a:rPr lang="en-US" sz="1800" b="1" dirty="0" smtClean="0"/>
              <a:t>Instructional health care directive</a:t>
            </a:r>
            <a:r>
              <a:rPr lang="en-US" sz="1800" dirty="0" smtClean="0"/>
              <a:t>: Also referred to as a “living will”; a written directive describing preferences or goals for health care, or treatment preferences or willingness to tolerate health states, aimed at guiding future health care.</a:t>
            </a:r>
          </a:p>
          <a:p>
            <a:r>
              <a:rPr lang="en-US" sz="1800" b="1" dirty="0" smtClean="0"/>
              <a:t>Proxy</a:t>
            </a:r>
            <a:r>
              <a:rPr lang="en-US" sz="1800" dirty="0" smtClean="0"/>
              <a:t>: Substitute decision maker.</a:t>
            </a:r>
          </a:p>
          <a:p>
            <a:r>
              <a:rPr lang="en-US" sz="1800" b="1" dirty="0" smtClean="0"/>
              <a:t>Guardian</a:t>
            </a:r>
            <a:r>
              <a:rPr lang="en-US" sz="1800" dirty="0" smtClean="0"/>
              <a:t>: A judicially appointed guardian or conservator having authority to make a health care decision for an individual.</a:t>
            </a:r>
            <a:br>
              <a:rPr lang="en-US" sz="1800" dirty="0" smtClean="0"/>
            </a:br>
            <a:endParaRPr lang="en-US" sz="1800" dirty="0" smtClean="0"/>
          </a:p>
          <a:p>
            <a:pPr marL="0" indent="0">
              <a:buNone/>
            </a:pPr>
            <a:r>
              <a:rPr lang="en-US" sz="1200" dirty="0" smtClean="0"/>
              <a:t>Wilkinson, A., Wenger, N., </a:t>
            </a:r>
            <a:r>
              <a:rPr lang="en-US" sz="1200" dirty="0" err="1" smtClean="0"/>
              <a:t>Shugarman</a:t>
            </a:r>
            <a:r>
              <a:rPr lang="en-US" sz="1200" dirty="0" smtClean="0"/>
              <a:t>, L.R. (2007). Literature review on advance directives. </a:t>
            </a:r>
            <a:r>
              <a:rPr lang="en-US" sz="1200" i="1" dirty="0" smtClean="0"/>
              <a:t>U.S. department on health and human services</a:t>
            </a:r>
            <a:r>
              <a:rPr lang="en-US" sz="1200" dirty="0" smtClean="0"/>
              <a:t>. pp. 1-89. Retrieved from </a:t>
            </a:r>
            <a:r>
              <a:rPr lang="en-US" sz="1200" dirty="0" smtClean="0">
                <a:hlinkClick r:id="rId2"/>
              </a:rPr>
              <a:t>http://aspe.hhs.gov/daltcp/reports/2007/advdirlr.htm</a:t>
            </a:r>
            <a:endParaRPr lang="en-US" sz="1200" dirty="0" smtClean="0"/>
          </a:p>
          <a:p>
            <a:pPr marL="0" indent="0">
              <a:buNone/>
            </a:pPr>
            <a:endParaRPr lang="en-US" sz="1200" dirty="0" smtClean="0"/>
          </a:p>
          <a:p>
            <a:endParaRPr lang="en-US" sz="1800" dirty="0" smtClean="0"/>
          </a:p>
          <a:p>
            <a:endParaRPr lang="en-US" sz="1800" dirty="0"/>
          </a:p>
        </p:txBody>
      </p:sp>
    </p:spTree>
    <p:extLst>
      <p:ext uri="{BB962C8B-B14F-4D97-AF65-F5344CB8AC3E}">
        <p14:creationId xmlns:p14="http://schemas.microsoft.com/office/powerpoint/2010/main" val="23732062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lstStyle/>
          <a:p>
            <a:r>
              <a:rPr lang="en-US" dirty="0" smtClean="0"/>
              <a:t>Terminology Continued</a:t>
            </a:r>
            <a:endParaRPr lang="en-US" dirty="0"/>
          </a:p>
        </p:txBody>
      </p:sp>
      <p:sp>
        <p:nvSpPr>
          <p:cNvPr id="3" name="Content Placeholder 2"/>
          <p:cNvSpPr>
            <a:spLocks noGrp="1"/>
          </p:cNvSpPr>
          <p:nvPr>
            <p:ph idx="1"/>
          </p:nvPr>
        </p:nvSpPr>
        <p:spPr>
          <a:xfrm>
            <a:off x="304800" y="1219200"/>
            <a:ext cx="8229600" cy="5257800"/>
          </a:xfrm>
        </p:spPr>
        <p:txBody>
          <a:bodyPr>
            <a:normAutofit fontScale="85000" lnSpcReduction="10000"/>
          </a:bodyPr>
          <a:lstStyle/>
          <a:p>
            <a:endParaRPr lang="en-US" sz="1800" b="1" dirty="0" smtClean="0"/>
          </a:p>
          <a:p>
            <a:r>
              <a:rPr lang="en-US" sz="1800" b="1" dirty="0" smtClean="0"/>
              <a:t>Artificial nutrition and hydration</a:t>
            </a:r>
            <a:r>
              <a:rPr lang="en-US" sz="1800" dirty="0" smtClean="0"/>
              <a:t>: Artificial nutrition and hydration (or tube feeding) supplements or replaces ordinary eating and drinking by giving nutrients and fluids through a tube placed directly into the stomach (gastrostomy tube or G-tube), the upper intestine, or a vein.</a:t>
            </a:r>
          </a:p>
          <a:p>
            <a:r>
              <a:rPr lang="en-US" sz="1800" b="1" dirty="0" smtClean="0"/>
              <a:t>Capacity</a:t>
            </a:r>
            <a:r>
              <a:rPr lang="en-US" sz="1800" dirty="0" smtClean="0"/>
              <a:t>: An individual's ability to understand the significant benefits, risks, and alternatives to proposed health care and to make and communicate a health care decision. The term is frequently used interchangeably with competency but is not the same. Competency is a legal status imposed by the court.</a:t>
            </a:r>
          </a:p>
          <a:p>
            <a:r>
              <a:rPr lang="en-US" sz="1800" b="1" dirty="0" smtClean="0"/>
              <a:t>Life-sustaining treatment</a:t>
            </a:r>
            <a:r>
              <a:rPr lang="en-US" sz="1800" dirty="0" smtClean="0"/>
              <a:t>: Medical procedures that replace or support an essential bodily function. Life-sustaining treatments include CPR, mechanical ventilation, artificial nutrition and hydration, dialysis, and certain other treatments.</a:t>
            </a:r>
          </a:p>
          <a:p>
            <a:r>
              <a:rPr lang="en-US" sz="1800" b="1" dirty="0" smtClean="0"/>
              <a:t>Minimally conscious state</a:t>
            </a:r>
            <a:r>
              <a:rPr lang="en-US" sz="1800" dirty="0" smtClean="0"/>
              <a:t>: A neurological state characterized by inconsistent but clearly discernible behavioral evidence of consciousness and distinguishable from coma and a vegetative state by documenting the presence of specific behavioral features not found in either of these conditions. Patients may evolve to the minimally conscious state from coma or a vegetative state after acute brain injury, or it may result from degenerative or congenital nervous system disorders. This condition is often transient but may exist as a permanent outcome.</a:t>
            </a:r>
          </a:p>
          <a:p>
            <a:pPr marL="0" indent="0">
              <a:buNone/>
            </a:pPr>
            <a:endParaRPr lang="en-US" sz="1800" dirty="0" smtClean="0"/>
          </a:p>
          <a:p>
            <a:pPr marL="0" indent="0">
              <a:buNone/>
            </a:pPr>
            <a:r>
              <a:rPr lang="en-US" sz="1400" dirty="0"/>
              <a:t>Wilkinson, A., Wenger, N., </a:t>
            </a:r>
            <a:r>
              <a:rPr lang="en-US" sz="1400" dirty="0" err="1"/>
              <a:t>Shugarman</a:t>
            </a:r>
            <a:r>
              <a:rPr lang="en-US" sz="1400" dirty="0"/>
              <a:t>, L.R. (2007). Literature review on advance directives. </a:t>
            </a:r>
            <a:r>
              <a:rPr lang="en-US" sz="1400" i="1" dirty="0"/>
              <a:t>U.S. department on health and human services</a:t>
            </a:r>
            <a:r>
              <a:rPr lang="en-US" sz="1400" dirty="0"/>
              <a:t>. pp. 1-89. Retrieved from </a:t>
            </a:r>
            <a:r>
              <a:rPr lang="en-US" sz="1400" dirty="0">
                <a:hlinkClick r:id="rId2"/>
              </a:rPr>
              <a:t>http://aspe.hhs.gov/daltcp/reports/2007/advdirlr.htm</a:t>
            </a:r>
            <a:endParaRPr lang="en-US" sz="1400" dirty="0"/>
          </a:p>
          <a:p>
            <a:pPr marL="0" indent="0">
              <a:buNone/>
            </a:pPr>
            <a:endParaRPr lang="en-US" sz="1800" dirty="0"/>
          </a:p>
        </p:txBody>
      </p:sp>
    </p:spTree>
    <p:extLst>
      <p:ext uri="{BB962C8B-B14F-4D97-AF65-F5344CB8AC3E}">
        <p14:creationId xmlns:p14="http://schemas.microsoft.com/office/powerpoint/2010/main" val="39537229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239000" cy="746760"/>
          </a:xfrm>
        </p:spPr>
        <p:txBody>
          <a:bodyPr/>
          <a:lstStyle/>
          <a:p>
            <a:r>
              <a:rPr lang="en-US" dirty="0" smtClean="0"/>
              <a:t>References</a:t>
            </a:r>
            <a:endParaRPr lang="en-US" dirty="0"/>
          </a:p>
        </p:txBody>
      </p:sp>
      <p:sp>
        <p:nvSpPr>
          <p:cNvPr id="3" name="Content Placeholder 2"/>
          <p:cNvSpPr>
            <a:spLocks noGrp="1"/>
          </p:cNvSpPr>
          <p:nvPr>
            <p:ph idx="1"/>
          </p:nvPr>
        </p:nvSpPr>
        <p:spPr>
          <a:xfrm>
            <a:off x="457200" y="1295400"/>
            <a:ext cx="7239000" cy="5160336"/>
          </a:xfrm>
        </p:spPr>
        <p:txBody>
          <a:bodyPr>
            <a:normAutofit fontScale="55000" lnSpcReduction="20000"/>
          </a:bodyPr>
          <a:lstStyle/>
          <a:p>
            <a:pPr marL="457200" indent="-457200">
              <a:buNone/>
            </a:pPr>
            <a:r>
              <a:rPr lang="en-US" sz="2900" dirty="0" smtClean="0"/>
              <a:t>American Nurses Association. (2005). Statement on the Terri </a:t>
            </a:r>
            <a:r>
              <a:rPr lang="en-US" sz="2900" dirty="0" err="1" smtClean="0"/>
              <a:t>Schiavo</a:t>
            </a:r>
            <a:r>
              <a:rPr lang="en-US" sz="2900" dirty="0" smtClean="0"/>
              <a:t> Case. </a:t>
            </a:r>
            <a:r>
              <a:rPr lang="en-US" sz="2900" i="1" dirty="0" smtClean="0"/>
              <a:t>Press Releases. </a:t>
            </a:r>
            <a:r>
              <a:rPr lang="en-US" sz="2900" dirty="0"/>
              <a:t>Retrieved from </a:t>
            </a:r>
            <a:r>
              <a:rPr lang="en-US" sz="2900" dirty="0">
                <a:hlinkClick r:id="rId2"/>
              </a:rPr>
              <a:t>http://</a:t>
            </a:r>
            <a:r>
              <a:rPr lang="en-US" sz="2900" dirty="0" smtClean="0">
                <a:hlinkClick r:id="rId2"/>
              </a:rPr>
              <a:t>nursingworld.org/FunctionalMenuCategories/MediaResources/PressReleases/2005/pr03238523.aspx</a:t>
            </a:r>
            <a:endParaRPr lang="en-US" sz="2900" dirty="0" smtClean="0"/>
          </a:p>
          <a:p>
            <a:pPr marL="457200" indent="-457200">
              <a:buNone/>
            </a:pPr>
            <a:endParaRPr lang="en-US" sz="2900" dirty="0"/>
          </a:p>
          <a:p>
            <a:pPr marL="457200" indent="-457200">
              <a:buNone/>
            </a:pPr>
            <a:r>
              <a:rPr lang="en-US" sz="2900" dirty="0" smtClean="0"/>
              <a:t>Butts</a:t>
            </a:r>
            <a:r>
              <a:rPr lang="en-US" sz="2900" dirty="0"/>
              <a:t>, J. B., &amp; Rich, K. L. (2008). Nursing ethics: Across the curriculum and into practice (2nd Ed.). Sudbury, Ma: Jones and Bartlett</a:t>
            </a:r>
            <a:r>
              <a:rPr lang="en-US" sz="2900" dirty="0" smtClean="0"/>
              <a:t>.</a:t>
            </a:r>
          </a:p>
          <a:p>
            <a:pPr marL="457200" indent="-457200">
              <a:buNone/>
            </a:pPr>
            <a:endParaRPr lang="en-US" sz="2900" dirty="0"/>
          </a:p>
          <a:p>
            <a:pPr marL="457200" indent="-457200">
              <a:buNone/>
            </a:pPr>
            <a:r>
              <a:rPr lang="en-US" sz="2900" dirty="0"/>
              <a:t>Beauchamp, T.L., &amp; Childress, J. F. (2001). Principles of biomedical ethics (5</a:t>
            </a:r>
            <a:r>
              <a:rPr lang="en-US" sz="2900" baseline="30000" dirty="0"/>
              <a:t>th</a:t>
            </a:r>
            <a:r>
              <a:rPr lang="en-US" sz="2900" dirty="0"/>
              <a:t>ed.) .New York, NY: Oxford University Press.</a:t>
            </a:r>
          </a:p>
          <a:p>
            <a:pPr marL="457200" indent="-457200">
              <a:buNone/>
            </a:pPr>
            <a:endParaRPr lang="en-US" sz="2900" dirty="0"/>
          </a:p>
          <a:p>
            <a:pPr marL="457200" indent="-457200">
              <a:buNone/>
            </a:pPr>
            <a:r>
              <a:rPr lang="en-US" sz="2900" dirty="0" smtClean="0"/>
              <a:t>Dateline NBC. (2006). Michael </a:t>
            </a:r>
            <a:r>
              <a:rPr lang="en-US" sz="2900" dirty="0" err="1" smtClean="0"/>
              <a:t>Schiavo’s</a:t>
            </a:r>
            <a:r>
              <a:rPr lang="en-US" sz="2900" dirty="0" smtClean="0"/>
              <a:t> side of the story. </a:t>
            </a:r>
            <a:r>
              <a:rPr lang="en-US" sz="2900" dirty="0"/>
              <a:t>Retrieved from </a:t>
            </a:r>
            <a:r>
              <a:rPr lang="en-US" sz="2900" dirty="0">
                <a:hlinkClick r:id="rId3"/>
              </a:rPr>
              <a:t>http://www.msnbc.msn.com/id/12025860/ns/dateline_nbc/t/michael-schiavos-side-story</a:t>
            </a:r>
            <a:r>
              <a:rPr lang="en-US" sz="2900" dirty="0" smtClean="0">
                <a:hlinkClick r:id="rId3"/>
              </a:rPr>
              <a:t>/</a:t>
            </a:r>
            <a:endParaRPr lang="en-US" sz="2900" dirty="0" smtClean="0"/>
          </a:p>
          <a:p>
            <a:pPr marL="457200" indent="-457200">
              <a:buNone/>
            </a:pPr>
            <a:endParaRPr lang="en-US" sz="2900" dirty="0"/>
          </a:p>
          <a:p>
            <a:pPr marL="457200" indent="-457200">
              <a:buNone/>
            </a:pPr>
            <a:r>
              <a:rPr lang="en-US" sz="2900" dirty="0"/>
              <a:t>Emanuel, L.A., </a:t>
            </a:r>
            <a:r>
              <a:rPr lang="en-US" sz="2900" dirty="0" err="1"/>
              <a:t>Danis</a:t>
            </a:r>
            <a:r>
              <a:rPr lang="en-US" sz="2900" dirty="0"/>
              <a:t>, M, Pearlman, R.A., &amp; Singer, P.A. (1995). Advance care planning as a process: Structuring the discussion in practice. American Geriatrics Society, 43, pg. 440-446.</a:t>
            </a:r>
          </a:p>
          <a:p>
            <a:pPr marL="457200" indent="-457200">
              <a:buNone/>
            </a:pPr>
            <a:endParaRPr lang="en-US" sz="2900" dirty="0" smtClean="0"/>
          </a:p>
          <a:p>
            <a:pPr marL="457200" indent="-457200">
              <a:buNone/>
            </a:pPr>
            <a:r>
              <a:rPr lang="en-US" sz="2900" dirty="0" smtClean="0"/>
              <a:t>Fine, R. (2005</a:t>
            </a:r>
            <a:r>
              <a:rPr lang="en-US" sz="2900" dirty="0"/>
              <a:t>).Baylor University Medical Center from Quinlan to </a:t>
            </a:r>
            <a:r>
              <a:rPr lang="en-US" sz="2900" dirty="0" err="1"/>
              <a:t>Schiavo</a:t>
            </a:r>
            <a:r>
              <a:rPr lang="en-US" sz="2900" dirty="0"/>
              <a:t>: medical, ethical, and legal issues in severe brain injury. Retrieved from : </a:t>
            </a:r>
            <a:r>
              <a:rPr lang="en-US" sz="2900" dirty="0">
                <a:hlinkClick r:id="rId4"/>
              </a:rPr>
              <a:t>http://www.ncbi.nlm.nih.gov/pmc/articles/PMC1255938/</a:t>
            </a:r>
            <a:endParaRPr lang="en-US" sz="2900" dirty="0"/>
          </a:p>
          <a:p>
            <a:pPr marL="457200" indent="-457200">
              <a:buNone/>
            </a:pPr>
            <a:endParaRPr lang="en-US" sz="2800" dirty="0" smtClean="0"/>
          </a:p>
          <a:p>
            <a:pPr marL="457200" indent="-457200">
              <a:buNone/>
            </a:pPr>
            <a:endParaRPr lang="en-US" sz="2800" dirty="0"/>
          </a:p>
          <a:p>
            <a:pPr marL="0" indent="0">
              <a:buNone/>
            </a:pPr>
            <a:endParaRPr lang="en-US" sz="2800" dirty="0"/>
          </a:p>
          <a:p>
            <a:endParaRPr lang="en-US" dirty="0"/>
          </a:p>
        </p:txBody>
      </p:sp>
    </p:spTree>
    <p:extLst>
      <p:ext uri="{BB962C8B-B14F-4D97-AF65-F5344CB8AC3E}">
        <p14:creationId xmlns:p14="http://schemas.microsoft.com/office/powerpoint/2010/main" val="24372383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continued</a:t>
            </a:r>
            <a:endParaRPr lang="en-US" dirty="0"/>
          </a:p>
        </p:txBody>
      </p:sp>
      <p:sp>
        <p:nvSpPr>
          <p:cNvPr id="3" name="Content Placeholder 2"/>
          <p:cNvSpPr>
            <a:spLocks noGrp="1"/>
          </p:cNvSpPr>
          <p:nvPr>
            <p:ph idx="1"/>
          </p:nvPr>
        </p:nvSpPr>
        <p:spPr/>
        <p:txBody>
          <a:bodyPr>
            <a:normAutofit fontScale="55000" lnSpcReduction="20000"/>
          </a:bodyPr>
          <a:lstStyle/>
          <a:p>
            <a:pPr marL="457200" indent="-457200">
              <a:buNone/>
            </a:pPr>
            <a:r>
              <a:rPr lang="en-US" sz="2500" dirty="0" err="1"/>
              <a:t>Huntoon</a:t>
            </a:r>
            <a:r>
              <a:rPr lang="en-US" sz="2500" dirty="0"/>
              <a:t>, L.R. (2005). The perilous vegetative state.  </a:t>
            </a:r>
            <a:r>
              <a:rPr lang="en-US" sz="2500" i="1" dirty="0"/>
              <a:t>Journal of American physicians and surgeons, (2)</a:t>
            </a:r>
            <a:r>
              <a:rPr lang="en-US" sz="2500" dirty="0"/>
              <a:t>10, 35-36. Retrieved fromhttp://www.terrisfight.org/assets/Uploads/Documents/Perilous-PVS.PDF </a:t>
            </a:r>
          </a:p>
          <a:p>
            <a:pPr marL="457200" indent="-457200">
              <a:buNone/>
            </a:pPr>
            <a:endParaRPr lang="en-US" sz="2500" dirty="0"/>
          </a:p>
          <a:p>
            <a:pPr marL="457200" indent="-457200">
              <a:buNone/>
            </a:pPr>
            <a:r>
              <a:rPr lang="en-US" sz="2500" dirty="0"/>
              <a:t>Quill, T. (2005). Terri </a:t>
            </a:r>
            <a:r>
              <a:rPr lang="en-US" sz="2500" dirty="0" err="1"/>
              <a:t>Schiavo</a:t>
            </a:r>
            <a:r>
              <a:rPr lang="en-US" sz="2500" dirty="0"/>
              <a:t>-A tragedy compounded. </a:t>
            </a:r>
            <a:r>
              <a:rPr lang="en-US" sz="2500" i="1" dirty="0"/>
              <a:t>The New England Journal of Medicine, 352</a:t>
            </a:r>
            <a:r>
              <a:rPr lang="en-US" sz="2500" dirty="0"/>
              <a:t>:1630-1633. Retrieved from http://www.nejm.org/doi/full/10.1056/NEJMp058062</a:t>
            </a:r>
          </a:p>
          <a:p>
            <a:pPr marL="457200" indent="-457200">
              <a:buNone/>
            </a:pPr>
            <a:endParaRPr lang="en-US" sz="2500" dirty="0"/>
          </a:p>
          <a:p>
            <a:pPr marL="457200" indent="-457200">
              <a:buNone/>
            </a:pPr>
            <a:r>
              <a:rPr lang="en-US" sz="2500" dirty="0" err="1"/>
              <a:t>Stritoff</a:t>
            </a:r>
            <a:r>
              <a:rPr lang="en-US" sz="2500" dirty="0"/>
              <a:t>, B., </a:t>
            </a:r>
            <a:r>
              <a:rPr lang="en-US" sz="2500" dirty="0" err="1"/>
              <a:t>Stritoff</a:t>
            </a:r>
            <a:r>
              <a:rPr lang="en-US" sz="2500" dirty="0"/>
              <a:t>, B. (2011). Michael and </a:t>
            </a:r>
            <a:r>
              <a:rPr lang="en-US" sz="2500" dirty="0" err="1"/>
              <a:t>terri</a:t>
            </a:r>
            <a:r>
              <a:rPr lang="en-US" sz="2500" dirty="0"/>
              <a:t> </a:t>
            </a:r>
            <a:r>
              <a:rPr lang="en-US" sz="2500" dirty="0" err="1"/>
              <a:t>schiavo</a:t>
            </a:r>
            <a:r>
              <a:rPr lang="en-US" sz="2500" dirty="0"/>
              <a:t> marriage profile. </a:t>
            </a:r>
            <a:r>
              <a:rPr lang="en-US" sz="2500" i="1" dirty="0"/>
              <a:t>About.com. </a:t>
            </a:r>
            <a:r>
              <a:rPr lang="en-US" sz="2500" dirty="0"/>
              <a:t>Retrieved from http://marriage.about.com/od/celebritymarriages/p/schiavo.htm</a:t>
            </a:r>
          </a:p>
          <a:p>
            <a:pPr marL="0" indent="0">
              <a:buNone/>
            </a:pPr>
            <a:endParaRPr lang="en-US" sz="2500" dirty="0"/>
          </a:p>
          <a:p>
            <a:pPr marL="457200" indent="-457200">
              <a:buNone/>
            </a:pPr>
            <a:r>
              <a:rPr lang="en-US" sz="2500" dirty="0"/>
              <a:t>The multi-society task force on PVS, (1994). Medical aspects of the persistent vegetative state. </a:t>
            </a:r>
            <a:r>
              <a:rPr lang="en-US" sz="2500" i="1" dirty="0"/>
              <a:t>The new </a:t>
            </a:r>
            <a:r>
              <a:rPr lang="en-US" sz="2500" i="1" dirty="0" err="1"/>
              <a:t>england</a:t>
            </a:r>
            <a:r>
              <a:rPr lang="en-US" sz="2500" i="1" dirty="0"/>
              <a:t> journal of medicine, </a:t>
            </a:r>
            <a:r>
              <a:rPr lang="en-US" sz="2500" dirty="0"/>
              <a:t>330, 1499-1508. Retrieved from </a:t>
            </a:r>
            <a:r>
              <a:rPr lang="en-US" sz="2500" dirty="0">
                <a:hlinkClick r:id="rId2"/>
              </a:rPr>
              <a:t>http://www.nejm.org/doi/full/10.1056/NEJM199405263302107</a:t>
            </a:r>
            <a:endParaRPr lang="en-US" sz="2500" dirty="0"/>
          </a:p>
          <a:p>
            <a:pPr marL="0" indent="0">
              <a:buNone/>
            </a:pPr>
            <a:endParaRPr lang="en-US" sz="2500" dirty="0"/>
          </a:p>
          <a:p>
            <a:pPr marL="457200" indent="-457200">
              <a:buNone/>
            </a:pPr>
            <a:r>
              <a:rPr lang="en-US" sz="2500" dirty="0"/>
              <a:t>Emanuel, L.A., </a:t>
            </a:r>
            <a:r>
              <a:rPr lang="en-US" sz="2500" dirty="0" err="1"/>
              <a:t>Danis</a:t>
            </a:r>
            <a:r>
              <a:rPr lang="en-US" sz="2500" dirty="0"/>
              <a:t>, M, Pearlman, R.A., &amp; Singer, P.A. (1995). Advance care planning as a process: Structuring the discussion in practice. American Geriatrics Society, 43, pg. 440-446.</a:t>
            </a:r>
          </a:p>
          <a:p>
            <a:pPr marL="0" indent="0">
              <a:buNone/>
            </a:pPr>
            <a:endParaRPr lang="en-US" sz="2500" dirty="0"/>
          </a:p>
          <a:p>
            <a:pPr marL="457200" indent="-457200">
              <a:buNone/>
            </a:pPr>
            <a:r>
              <a:rPr lang="en-US" sz="2500" dirty="0"/>
              <a:t>Wilkinson, A., Wenger, N., </a:t>
            </a:r>
            <a:r>
              <a:rPr lang="en-US" sz="2500" dirty="0" err="1"/>
              <a:t>Shugarman</a:t>
            </a:r>
            <a:r>
              <a:rPr lang="en-US" sz="2500" dirty="0"/>
              <a:t>, L.R. (2007). Literature review on advance directives. </a:t>
            </a:r>
            <a:r>
              <a:rPr lang="en-US" sz="2500" i="1" dirty="0"/>
              <a:t>U.S. department on health and human services</a:t>
            </a:r>
            <a:r>
              <a:rPr lang="en-US" sz="2500" dirty="0"/>
              <a:t>. pp. 1-89. Retrieved from </a:t>
            </a:r>
            <a:r>
              <a:rPr lang="en-US" sz="2500" dirty="0">
                <a:hlinkClick r:id="rId3"/>
              </a:rPr>
              <a:t>http://aspe.hhs.gov/daltcp/reports/2007/advdirlr.htm</a:t>
            </a:r>
            <a:endParaRPr lang="en-US" sz="2500" dirty="0"/>
          </a:p>
          <a:p>
            <a:endParaRPr lang="en-US" dirty="0"/>
          </a:p>
        </p:txBody>
      </p:sp>
    </p:spTree>
    <p:extLst>
      <p:ext uri="{BB962C8B-B14F-4D97-AF65-F5344CB8AC3E}">
        <p14:creationId xmlns:p14="http://schemas.microsoft.com/office/powerpoint/2010/main" val="33354470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a:t>
            </a:r>
            <a:endParaRPr lang="en-US" dirty="0"/>
          </a:p>
        </p:txBody>
      </p:sp>
      <p:sp>
        <p:nvSpPr>
          <p:cNvPr id="3" name="Content Placeholder 2"/>
          <p:cNvSpPr>
            <a:spLocks noGrp="1"/>
          </p:cNvSpPr>
          <p:nvPr>
            <p:ph sz="half" idx="1"/>
          </p:nvPr>
        </p:nvSpPr>
        <p:spPr/>
        <p:txBody>
          <a:bodyPr>
            <a:normAutofit fontScale="55000" lnSpcReduction="20000"/>
          </a:bodyPr>
          <a:lstStyle/>
          <a:p>
            <a:r>
              <a:rPr lang="en-US" sz="2400" dirty="0" smtClean="0"/>
              <a:t>Teresa Marie Schindler born 12-3-63 in Huntingdon Valley, PA to Mary and Robert Schindler. Died 3-31-05 from dehydration.</a:t>
            </a:r>
          </a:p>
          <a:p>
            <a:r>
              <a:rPr lang="en-US" sz="2400" dirty="0" smtClean="0"/>
              <a:t>Michael </a:t>
            </a:r>
            <a:r>
              <a:rPr lang="en-US" sz="2400" dirty="0" err="1" smtClean="0"/>
              <a:t>Schiavo</a:t>
            </a:r>
            <a:r>
              <a:rPr lang="en-US" sz="2400" dirty="0" smtClean="0"/>
              <a:t> born 4-3-63 in Levittown, PA.</a:t>
            </a:r>
          </a:p>
          <a:p>
            <a:r>
              <a:rPr lang="en-US" sz="2400" dirty="0" smtClean="0"/>
              <a:t>Terri and Michael </a:t>
            </a:r>
            <a:r>
              <a:rPr lang="en-US" sz="2400" dirty="0" err="1" smtClean="0"/>
              <a:t>Schiavo</a:t>
            </a:r>
            <a:r>
              <a:rPr lang="en-US" sz="2400" dirty="0" smtClean="0"/>
              <a:t> married on 11-10-84 and lived in Pennsylvania until they moved to Florida.</a:t>
            </a:r>
          </a:p>
          <a:p>
            <a:r>
              <a:rPr lang="en-US" sz="2400" dirty="0" smtClean="0"/>
              <a:t>Terri </a:t>
            </a:r>
            <a:r>
              <a:rPr lang="en-US" sz="2400" dirty="0" err="1" smtClean="0"/>
              <a:t>Schiavo</a:t>
            </a:r>
            <a:r>
              <a:rPr lang="en-US" sz="2400" dirty="0" smtClean="0"/>
              <a:t> collapses 2-25-90 from cardiac arrest possibly caused by extreme hypokalemia </a:t>
            </a:r>
          </a:p>
          <a:p>
            <a:r>
              <a:rPr lang="en-US" sz="2400" dirty="0" smtClean="0"/>
              <a:t>This was thought to be brought on by an eating disorder </a:t>
            </a:r>
          </a:p>
          <a:p>
            <a:r>
              <a:rPr lang="en-US" sz="2400" dirty="0" smtClean="0"/>
              <a:t>After collapsing Terri </a:t>
            </a:r>
            <a:r>
              <a:rPr lang="en-US" sz="2400" dirty="0" err="1" smtClean="0"/>
              <a:t>Schiavo</a:t>
            </a:r>
            <a:r>
              <a:rPr lang="en-US" sz="2400" dirty="0" smtClean="0"/>
              <a:t> went into a coma followed by PVS due to lack of oxygen to the brain causing permanent brain damage.</a:t>
            </a:r>
          </a:p>
          <a:p>
            <a:endParaRPr lang="en-US" sz="2400" dirty="0" smtClean="0"/>
          </a:p>
          <a:p>
            <a:pPr marL="0" indent="0">
              <a:buNone/>
            </a:pPr>
            <a:r>
              <a:rPr lang="en-US" sz="1200" dirty="0" err="1" smtClean="0"/>
              <a:t>Stritoff</a:t>
            </a:r>
            <a:r>
              <a:rPr lang="en-US" sz="1200" dirty="0" smtClean="0"/>
              <a:t>, B., </a:t>
            </a:r>
            <a:r>
              <a:rPr lang="en-US" sz="1200" dirty="0" err="1" smtClean="0"/>
              <a:t>Stritoff</a:t>
            </a:r>
            <a:r>
              <a:rPr lang="en-US" sz="1200" dirty="0" smtClean="0"/>
              <a:t>, B. (2011). Michael and </a:t>
            </a:r>
            <a:r>
              <a:rPr lang="en-US" sz="1200" dirty="0" err="1" smtClean="0"/>
              <a:t>terri</a:t>
            </a:r>
            <a:r>
              <a:rPr lang="en-US" sz="1200" dirty="0" smtClean="0"/>
              <a:t> </a:t>
            </a:r>
            <a:r>
              <a:rPr lang="en-US" sz="1200" dirty="0" err="1" smtClean="0"/>
              <a:t>schiavo</a:t>
            </a:r>
            <a:r>
              <a:rPr lang="en-US" sz="1200" dirty="0" smtClean="0"/>
              <a:t> marriage profile. </a:t>
            </a:r>
            <a:r>
              <a:rPr lang="en-US" sz="1200" i="1" dirty="0" smtClean="0"/>
              <a:t>About.com. </a:t>
            </a:r>
            <a:r>
              <a:rPr lang="en-US" sz="1200" dirty="0" smtClean="0"/>
              <a:t>Retrieved from http://marriage.about.com/od/celebritymarriages/p/schiavo.htm</a:t>
            </a:r>
          </a:p>
          <a:p>
            <a:endParaRPr lang="en-US" dirty="0"/>
          </a:p>
        </p:txBody>
      </p:sp>
      <p:sp>
        <p:nvSpPr>
          <p:cNvPr id="4" name="Content Placeholder 3"/>
          <p:cNvSpPr>
            <a:spLocks noGrp="1"/>
          </p:cNvSpPr>
          <p:nvPr>
            <p:ph sz="half" idx="2"/>
          </p:nvPr>
        </p:nvSpPr>
        <p:spPr/>
        <p:txBody>
          <a:bodyPr>
            <a:normAutofit fontScale="55000" lnSpcReduction="20000"/>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1600200"/>
            <a:ext cx="25146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44698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Persistent Vegetative State</a:t>
            </a:r>
            <a:endParaRPr lang="en-US" dirty="0"/>
          </a:p>
        </p:txBody>
      </p:sp>
      <p:sp>
        <p:nvSpPr>
          <p:cNvPr id="5" name="Content Placeholder 4"/>
          <p:cNvSpPr>
            <a:spLocks noGrp="1"/>
          </p:cNvSpPr>
          <p:nvPr>
            <p:ph type="body" sz="half" idx="2"/>
          </p:nvPr>
        </p:nvSpPr>
        <p:spPr/>
        <p:txBody>
          <a:bodyPr>
            <a:normAutofit fontScale="77500" lnSpcReduction="20000"/>
          </a:bodyPr>
          <a:lstStyle/>
          <a:p>
            <a:pPr marL="0" indent="0" algn="ctr">
              <a:buNone/>
            </a:pPr>
            <a:r>
              <a:rPr lang="en-US" dirty="0" smtClean="0"/>
              <a:t>PVS</a:t>
            </a:r>
          </a:p>
          <a:p>
            <a:pPr marL="0" indent="0">
              <a:buNone/>
            </a:pPr>
            <a:r>
              <a:rPr lang="en-US" dirty="0" smtClean="0"/>
              <a:t>The vegetative state is a clinical condition of complete unawareness of the self and the environment, accompanied by sleep-wake cycles, with either complete or partial preservation of hypothalamic and brain-stem autonomic functions.</a:t>
            </a:r>
          </a:p>
          <a:p>
            <a:pPr marL="0" indent="0">
              <a:buNone/>
            </a:pPr>
            <a:endParaRPr lang="en-US" dirty="0"/>
          </a:p>
          <a:p>
            <a:pPr marL="0" indent="0">
              <a:buNone/>
            </a:pPr>
            <a:endParaRPr lang="en-US" dirty="0" smtClean="0"/>
          </a:p>
          <a:p>
            <a:pPr marL="0" indent="0">
              <a:buNone/>
            </a:pPr>
            <a:r>
              <a:rPr lang="en-US" sz="1200" dirty="0" smtClean="0"/>
              <a:t>The multi-society task force on PVS, (1994). Medical aspects of the persistent vegetative state. </a:t>
            </a:r>
            <a:r>
              <a:rPr lang="en-US" sz="1200" i="1" dirty="0" smtClean="0"/>
              <a:t>The new </a:t>
            </a:r>
            <a:r>
              <a:rPr lang="en-US" sz="1200" i="1" dirty="0" err="1" smtClean="0"/>
              <a:t>england</a:t>
            </a:r>
            <a:r>
              <a:rPr lang="en-US" sz="1200" i="1" dirty="0" smtClean="0"/>
              <a:t> journal of medicine, </a:t>
            </a:r>
            <a:r>
              <a:rPr lang="en-US" sz="1200" dirty="0" smtClean="0"/>
              <a:t>330, 1499-1508. Retrieved from http://www.nejm.org/doi/full/10.1056/NEJM199405263302107</a:t>
            </a:r>
            <a:endParaRPr lang="en-US" sz="1200" dirty="0"/>
          </a:p>
        </p:txBody>
      </p:sp>
      <p:sp>
        <p:nvSpPr>
          <p:cNvPr id="2" name="Picture Placeholder 1"/>
          <p:cNvSpPr>
            <a:spLocks noGrp="1"/>
          </p:cNvSpPr>
          <p:nvPr>
            <p:ph type="pic" idx="1"/>
          </p:nvPr>
        </p:nvSpPr>
        <p:spPr/>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600200"/>
            <a:ext cx="2200275" cy="282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74721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Understanding the Condition</a:t>
            </a:r>
            <a:endParaRPr lang="en-US" dirty="0"/>
          </a:p>
        </p:txBody>
      </p:sp>
      <p:sp>
        <p:nvSpPr>
          <p:cNvPr id="3" name="Content Placeholder 2"/>
          <p:cNvSpPr>
            <a:spLocks noGrp="1"/>
          </p:cNvSpPr>
          <p:nvPr>
            <p:ph idx="1"/>
          </p:nvPr>
        </p:nvSpPr>
        <p:spPr/>
        <p:txBody>
          <a:bodyPr>
            <a:normAutofit fontScale="92500" lnSpcReduction="10000"/>
          </a:bodyPr>
          <a:lstStyle/>
          <a:p>
            <a:r>
              <a:rPr lang="en-US" sz="2400" dirty="0" smtClean="0"/>
              <a:t>Controversy: Is Terri </a:t>
            </a:r>
            <a:r>
              <a:rPr lang="en-US" sz="2400" dirty="0" err="1" smtClean="0"/>
              <a:t>Schiavo</a:t>
            </a:r>
            <a:r>
              <a:rPr lang="en-US" sz="2400" dirty="0" smtClean="0"/>
              <a:t> aware of her surroundings and is she really responding to people around her?</a:t>
            </a:r>
          </a:p>
          <a:p>
            <a:r>
              <a:rPr lang="en-US" sz="2400" dirty="0"/>
              <a:t>Awareness of self and of environment, or lack thereof, is </a:t>
            </a:r>
            <a:r>
              <a:rPr lang="en-US" sz="2400" dirty="0" smtClean="0"/>
              <a:t>the feature </a:t>
            </a:r>
            <a:r>
              <a:rPr lang="en-US" sz="2400" dirty="0"/>
              <a:t>that distinguishes PVS (i.e. lack of awareness) </a:t>
            </a:r>
            <a:r>
              <a:rPr lang="en-US" sz="2400" dirty="0" smtClean="0"/>
              <a:t>from minimally </a:t>
            </a:r>
            <a:r>
              <a:rPr lang="en-US" sz="2400" dirty="0"/>
              <a:t>conscious state (MCS</a:t>
            </a:r>
            <a:r>
              <a:rPr lang="en-US" sz="2400" dirty="0" smtClean="0"/>
              <a:t>). Awareness is </a:t>
            </a:r>
            <a:r>
              <a:rPr lang="en-US" sz="2400" dirty="0"/>
              <a:t>very difficult to assess. It is </a:t>
            </a:r>
            <a:r>
              <a:rPr lang="en-US" sz="2400" dirty="0" smtClean="0"/>
              <a:t>highly subjective and dependent </a:t>
            </a:r>
            <a:r>
              <a:rPr lang="en-US" sz="2400" dirty="0"/>
              <a:t>on the skill and experience of </a:t>
            </a:r>
            <a:r>
              <a:rPr lang="en-US" sz="2400" dirty="0" smtClean="0"/>
              <a:t>the examining </a:t>
            </a:r>
            <a:r>
              <a:rPr lang="en-US" sz="2400" dirty="0"/>
              <a:t>neurologist, the time spent examining the patient at </a:t>
            </a:r>
            <a:r>
              <a:rPr lang="en-US" sz="2400" dirty="0" smtClean="0"/>
              <a:t>the bedside</a:t>
            </a:r>
            <a:r>
              <a:rPr lang="en-US" sz="2400" dirty="0"/>
              <a:t>, the physical capabilities of the patient to provide </a:t>
            </a:r>
            <a:r>
              <a:rPr lang="en-US" sz="2400" dirty="0" smtClean="0"/>
              <a:t>a response</a:t>
            </a:r>
            <a:r>
              <a:rPr lang="en-US" sz="2400" dirty="0"/>
              <a:t>, and a multitude of other factors</a:t>
            </a:r>
            <a:r>
              <a:rPr lang="en-US" sz="2400" dirty="0" smtClean="0"/>
              <a:t>.</a:t>
            </a:r>
          </a:p>
          <a:p>
            <a:endParaRPr lang="en-US" sz="2400" dirty="0" smtClean="0"/>
          </a:p>
          <a:p>
            <a:pPr marL="0" indent="0">
              <a:buNone/>
            </a:pPr>
            <a:r>
              <a:rPr lang="en-US" sz="1200" dirty="0" err="1" smtClean="0"/>
              <a:t>Huntoon</a:t>
            </a:r>
            <a:r>
              <a:rPr lang="en-US" sz="1200" dirty="0" smtClean="0"/>
              <a:t>, L.R. (2005). The perilous vegetative state.  </a:t>
            </a:r>
            <a:r>
              <a:rPr lang="en-US" sz="1200" i="1" dirty="0" smtClean="0"/>
              <a:t>Journal of </a:t>
            </a:r>
            <a:r>
              <a:rPr lang="en-US" sz="1200" i="1" dirty="0" err="1" smtClean="0"/>
              <a:t>american</a:t>
            </a:r>
            <a:r>
              <a:rPr lang="en-US" sz="1200" i="1" dirty="0" smtClean="0"/>
              <a:t> physicians and surgeons, (2)</a:t>
            </a:r>
            <a:r>
              <a:rPr lang="en-US" sz="1200" dirty="0" smtClean="0"/>
              <a:t>10, 35-36. Retrieved fromhttp://www.terrisfight.org/assets/Uploads/Documents/Perilous-PVS.PDF </a:t>
            </a:r>
            <a:endParaRPr lang="en-US" sz="1200" dirty="0"/>
          </a:p>
        </p:txBody>
      </p:sp>
    </p:spTree>
    <p:extLst>
      <p:ext uri="{BB962C8B-B14F-4D97-AF65-F5344CB8AC3E}">
        <p14:creationId xmlns:p14="http://schemas.microsoft.com/office/powerpoint/2010/main" val="10765727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Perspective of Michael </a:t>
            </a:r>
            <a:r>
              <a:rPr lang="en-US" dirty="0" err="1" smtClean="0"/>
              <a:t>schiavo</a:t>
            </a:r>
            <a:endParaRPr lang="en-US" dirty="0"/>
          </a:p>
        </p:txBody>
      </p:sp>
      <p:sp>
        <p:nvSpPr>
          <p:cNvPr id="3" name="Content Placeholder 2"/>
          <p:cNvSpPr>
            <a:spLocks noGrp="1"/>
          </p:cNvSpPr>
          <p:nvPr>
            <p:ph idx="1"/>
          </p:nvPr>
        </p:nvSpPr>
        <p:spPr>
          <a:xfrm>
            <a:off x="457200" y="1600200"/>
            <a:ext cx="7239000" cy="4846320"/>
          </a:xfrm>
        </p:spPr>
        <p:txBody>
          <a:bodyPr>
            <a:noAutofit/>
          </a:bodyPr>
          <a:lstStyle/>
          <a:p>
            <a:pPr lvl="0"/>
            <a:r>
              <a:rPr lang="en-US" sz="1800" dirty="0"/>
              <a:t>Terri </a:t>
            </a:r>
            <a:r>
              <a:rPr lang="en-US" sz="1800" dirty="0" err="1"/>
              <a:t>Schiavo</a:t>
            </a:r>
            <a:r>
              <a:rPr lang="en-US" sz="1800" dirty="0"/>
              <a:t> did not leave any advance directives- thus her closest family members were consulted to determine her fate</a:t>
            </a:r>
          </a:p>
          <a:p>
            <a:pPr lvl="0"/>
            <a:r>
              <a:rPr lang="en-US" sz="1800" dirty="0"/>
              <a:t>Michael </a:t>
            </a:r>
            <a:r>
              <a:rPr lang="en-US" sz="1800" dirty="0" err="1" smtClean="0"/>
              <a:t>Schaivo</a:t>
            </a:r>
            <a:r>
              <a:rPr lang="en-US" sz="1800" dirty="0" smtClean="0"/>
              <a:t> was </a:t>
            </a:r>
            <a:r>
              <a:rPr lang="en-US" sz="1800" dirty="0"/>
              <a:t>made legal guardian of </a:t>
            </a:r>
            <a:r>
              <a:rPr lang="en-US" sz="1800" dirty="0" smtClean="0"/>
              <a:t>Terri </a:t>
            </a:r>
            <a:r>
              <a:rPr lang="en-US" sz="1800" dirty="0" err="1" smtClean="0"/>
              <a:t>Schaivo</a:t>
            </a:r>
            <a:r>
              <a:rPr lang="en-US" sz="1800" dirty="0" smtClean="0"/>
              <a:t>- </a:t>
            </a:r>
            <a:r>
              <a:rPr lang="en-US" sz="1800" dirty="0"/>
              <a:t>this was originally agreed upon by </a:t>
            </a:r>
            <a:r>
              <a:rPr lang="en-US" sz="1800" dirty="0" smtClean="0"/>
              <a:t>Terri</a:t>
            </a:r>
            <a:r>
              <a:rPr lang="en-US" sz="1800" dirty="0"/>
              <a:t> </a:t>
            </a:r>
            <a:r>
              <a:rPr lang="en-US" sz="1800" dirty="0" err="1" smtClean="0"/>
              <a:t>Schaivo’s</a:t>
            </a:r>
            <a:r>
              <a:rPr lang="en-US" sz="1800" dirty="0" smtClean="0"/>
              <a:t> </a:t>
            </a:r>
            <a:r>
              <a:rPr lang="en-US" sz="1800" dirty="0"/>
              <a:t>parents</a:t>
            </a:r>
          </a:p>
          <a:p>
            <a:pPr lvl="0"/>
            <a:r>
              <a:rPr lang="en-US" sz="1800" dirty="0"/>
              <a:t>Firmly testifies and believes that his wife did not want to be kept alive by artificial means </a:t>
            </a:r>
            <a:r>
              <a:rPr lang="en-US" sz="1800" dirty="0" smtClean="0"/>
              <a:t>including </a:t>
            </a:r>
            <a:r>
              <a:rPr lang="en-US" sz="1800" dirty="0"/>
              <a:t>a PEG, or feeding </a:t>
            </a:r>
            <a:r>
              <a:rPr lang="en-US" sz="1800" dirty="0" smtClean="0"/>
              <a:t>tube</a:t>
            </a:r>
            <a:endParaRPr lang="en-US" sz="1800" dirty="0"/>
          </a:p>
          <a:p>
            <a:pPr lvl="0"/>
            <a:r>
              <a:rPr lang="en-US" sz="1800" dirty="0"/>
              <a:t>Michael </a:t>
            </a:r>
            <a:r>
              <a:rPr lang="en-US" sz="1800" dirty="0" err="1" smtClean="0"/>
              <a:t>Schaivo</a:t>
            </a:r>
            <a:r>
              <a:rPr lang="en-US" sz="1800" dirty="0" smtClean="0"/>
              <a:t> stated </a:t>
            </a:r>
            <a:r>
              <a:rPr lang="en-US" sz="1800" dirty="0"/>
              <a:t>that </a:t>
            </a:r>
            <a:r>
              <a:rPr lang="en-US" sz="1800" dirty="0" smtClean="0"/>
              <a:t>Terri </a:t>
            </a:r>
            <a:r>
              <a:rPr lang="en-US" sz="1800" dirty="0" err="1" smtClean="0"/>
              <a:t>Schaivo</a:t>
            </a:r>
            <a:r>
              <a:rPr lang="en-US" sz="1800" dirty="0" smtClean="0"/>
              <a:t> had an uncle that </a:t>
            </a:r>
            <a:r>
              <a:rPr lang="en-US" sz="1800" dirty="0" smtClean="0"/>
              <a:t>was handicapped and </a:t>
            </a:r>
            <a:r>
              <a:rPr lang="en-US" sz="1800" dirty="0" smtClean="0"/>
              <a:t>cared for by his mother and when she was </a:t>
            </a:r>
            <a:r>
              <a:rPr lang="en-US" sz="1800" dirty="0"/>
              <a:t>22 years old she stated, “If I ever become a burden to anybody, don’t ever let me live like that.”</a:t>
            </a:r>
          </a:p>
          <a:p>
            <a:pPr lvl="0"/>
            <a:r>
              <a:rPr lang="en-US" sz="1800" dirty="0" smtClean="0"/>
              <a:t>He claims </a:t>
            </a:r>
            <a:r>
              <a:rPr lang="en-US" sz="1800" dirty="0"/>
              <a:t>that she could not talk to her parents about life and death issues, therefore that is why they never heard any </a:t>
            </a:r>
            <a:r>
              <a:rPr lang="en-US" sz="1800" dirty="0" smtClean="0"/>
              <a:t>statements </a:t>
            </a:r>
            <a:r>
              <a:rPr lang="en-US" sz="1800" dirty="0"/>
              <a:t>of </a:t>
            </a:r>
            <a:r>
              <a:rPr lang="en-US" sz="1800" dirty="0" smtClean="0"/>
              <a:t>her not </a:t>
            </a:r>
            <a:r>
              <a:rPr lang="en-US" sz="1800" dirty="0"/>
              <a:t>wanting to be kept alive artificially</a:t>
            </a:r>
          </a:p>
          <a:p>
            <a:pPr marL="0" indent="0">
              <a:buNone/>
            </a:pPr>
            <a:endParaRPr lang="en-US" sz="1800" dirty="0" smtClean="0"/>
          </a:p>
          <a:p>
            <a:pPr marL="0" indent="0">
              <a:buNone/>
            </a:pPr>
            <a:r>
              <a:rPr lang="en-US" sz="1200" dirty="0" smtClean="0"/>
              <a:t>Quill</a:t>
            </a:r>
            <a:r>
              <a:rPr lang="en-US" sz="1200" dirty="0"/>
              <a:t>, T. (2005). Terri </a:t>
            </a:r>
            <a:r>
              <a:rPr lang="en-US" sz="1200" dirty="0" err="1"/>
              <a:t>Schiavo</a:t>
            </a:r>
            <a:r>
              <a:rPr lang="en-US" sz="1200" dirty="0"/>
              <a:t>-A tragedy compounded. </a:t>
            </a:r>
            <a:r>
              <a:rPr lang="en-US" sz="1200" i="1" dirty="0"/>
              <a:t>The New England Journal of Medicine, 352</a:t>
            </a:r>
            <a:r>
              <a:rPr lang="en-US" sz="1200" dirty="0"/>
              <a:t>:1630-1633. Retrieved from http://www.nejm.org/doi/full/10.1056/NEJMp058062</a:t>
            </a:r>
          </a:p>
          <a:p>
            <a:endParaRPr lang="en-US" sz="1200" dirty="0" smtClean="0"/>
          </a:p>
        </p:txBody>
      </p:sp>
    </p:spTree>
    <p:extLst>
      <p:ext uri="{BB962C8B-B14F-4D97-AF65-F5344CB8AC3E}">
        <p14:creationId xmlns:p14="http://schemas.microsoft.com/office/powerpoint/2010/main" val="21313598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Perspective of Michael </a:t>
            </a:r>
            <a:r>
              <a:rPr lang="en-US" dirty="0" err="1"/>
              <a:t>schiavo</a:t>
            </a:r>
            <a:r>
              <a:rPr lang="en-US" dirty="0"/>
              <a:t> (</a:t>
            </a:r>
            <a:r>
              <a:rPr lang="en-US" dirty="0" smtClean="0"/>
              <a:t>continued)</a:t>
            </a: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smtClean="0"/>
              <a:t>Michael </a:t>
            </a:r>
            <a:r>
              <a:rPr lang="en-US" dirty="0" err="1" smtClean="0"/>
              <a:t>Schaivo</a:t>
            </a:r>
            <a:r>
              <a:rPr lang="en-US" dirty="0" smtClean="0"/>
              <a:t> initially </a:t>
            </a:r>
            <a:r>
              <a:rPr lang="en-US" dirty="0"/>
              <a:t>believed </a:t>
            </a:r>
            <a:r>
              <a:rPr lang="en-US" dirty="0" smtClean="0"/>
              <a:t>his wife </a:t>
            </a:r>
            <a:r>
              <a:rPr lang="en-US" dirty="0"/>
              <a:t>would be able to benefit from therapy</a:t>
            </a:r>
          </a:p>
          <a:p>
            <a:pPr lvl="0"/>
            <a:r>
              <a:rPr lang="en-US" dirty="0"/>
              <a:t>For three years, Michael </a:t>
            </a:r>
            <a:r>
              <a:rPr lang="en-US" dirty="0" err="1"/>
              <a:t>Schiavo</a:t>
            </a:r>
            <a:r>
              <a:rPr lang="en-US" dirty="0"/>
              <a:t> tried traditional and experimental </a:t>
            </a:r>
            <a:r>
              <a:rPr lang="en-US" dirty="0" smtClean="0"/>
              <a:t>treatments </a:t>
            </a:r>
            <a:r>
              <a:rPr lang="en-US" dirty="0"/>
              <a:t>in order to stimulate activity in his wife</a:t>
            </a:r>
          </a:p>
          <a:p>
            <a:pPr lvl="0"/>
            <a:r>
              <a:rPr lang="en-US" dirty="0"/>
              <a:t>Michael even went to nursing school and became a registered nurse in order to </a:t>
            </a:r>
            <a:r>
              <a:rPr lang="en-US" dirty="0" smtClean="0"/>
              <a:t>better care </a:t>
            </a:r>
            <a:r>
              <a:rPr lang="en-US" dirty="0"/>
              <a:t>for Terri</a:t>
            </a:r>
          </a:p>
          <a:p>
            <a:pPr lvl="0"/>
            <a:r>
              <a:rPr lang="en-US" dirty="0" smtClean="0"/>
              <a:t>Terri</a:t>
            </a:r>
            <a:r>
              <a:rPr lang="en-US" dirty="0"/>
              <a:t> </a:t>
            </a:r>
            <a:r>
              <a:rPr lang="en-US" dirty="0" err="1" smtClean="0"/>
              <a:t>Schaivo’s</a:t>
            </a:r>
            <a:r>
              <a:rPr lang="en-US" dirty="0" smtClean="0"/>
              <a:t> </a:t>
            </a:r>
            <a:r>
              <a:rPr lang="en-US" dirty="0"/>
              <a:t>parents encouraged Michael to move on with his life and </a:t>
            </a:r>
            <a:r>
              <a:rPr lang="en-US" dirty="0" smtClean="0"/>
              <a:t>begin </a:t>
            </a:r>
            <a:r>
              <a:rPr lang="en-US" dirty="0"/>
              <a:t>dating other women</a:t>
            </a:r>
          </a:p>
          <a:p>
            <a:pPr lvl="0"/>
            <a:r>
              <a:rPr lang="en-US" dirty="0"/>
              <a:t>Michael </a:t>
            </a:r>
            <a:r>
              <a:rPr lang="en-US" dirty="0" err="1" smtClean="0"/>
              <a:t>Schaivo</a:t>
            </a:r>
            <a:r>
              <a:rPr lang="en-US" dirty="0" smtClean="0"/>
              <a:t> began </a:t>
            </a:r>
            <a:r>
              <a:rPr lang="en-US" dirty="0"/>
              <a:t>to be considered financially greedy and immoral </a:t>
            </a:r>
            <a:r>
              <a:rPr lang="en-US" dirty="0" smtClean="0"/>
              <a:t>by the general public because </a:t>
            </a:r>
            <a:r>
              <a:rPr lang="en-US" dirty="0"/>
              <a:t>of his relationship and subsequent children with another woman while he was married to </a:t>
            </a:r>
            <a:r>
              <a:rPr lang="en-US" dirty="0" smtClean="0"/>
              <a:t>Terri, although it was originally sanctioned by her parents</a:t>
            </a:r>
          </a:p>
          <a:p>
            <a:pPr marL="0" lvl="0" indent="0">
              <a:buNone/>
            </a:pPr>
            <a:endParaRPr lang="en-US" dirty="0"/>
          </a:p>
          <a:p>
            <a:pPr marL="0" indent="0">
              <a:buNone/>
            </a:pPr>
            <a:r>
              <a:rPr lang="en-US" sz="1300" dirty="0"/>
              <a:t>Quill, T. (2005). Terri </a:t>
            </a:r>
            <a:r>
              <a:rPr lang="en-US" sz="1300" dirty="0" err="1"/>
              <a:t>Schiavo</a:t>
            </a:r>
            <a:r>
              <a:rPr lang="en-US" sz="1300" dirty="0"/>
              <a:t>-A tragedy compounded. </a:t>
            </a:r>
            <a:r>
              <a:rPr lang="en-US" sz="1300" i="1" dirty="0"/>
              <a:t>The New England Journal of Medicine, 352</a:t>
            </a:r>
            <a:r>
              <a:rPr lang="en-US" sz="1300" dirty="0"/>
              <a:t>:1630-1633. Retrieved from http://www.nejm.org/doi/full/10.1056/NEJMp058062</a:t>
            </a:r>
          </a:p>
          <a:p>
            <a:endParaRPr lang="en-US" dirty="0" smtClean="0"/>
          </a:p>
          <a:p>
            <a:endParaRPr lang="en-US" dirty="0"/>
          </a:p>
        </p:txBody>
      </p:sp>
    </p:spTree>
    <p:extLst>
      <p:ext uri="{BB962C8B-B14F-4D97-AF65-F5344CB8AC3E}">
        <p14:creationId xmlns:p14="http://schemas.microsoft.com/office/powerpoint/2010/main" val="17844732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239000" cy="1143000"/>
          </a:xfrm>
        </p:spPr>
        <p:txBody>
          <a:bodyPr>
            <a:normAutofit fontScale="90000"/>
          </a:bodyPr>
          <a:lstStyle/>
          <a:p>
            <a:r>
              <a:rPr lang="en-US" dirty="0"/>
              <a:t>Perspective of Michael </a:t>
            </a:r>
            <a:r>
              <a:rPr lang="en-US" dirty="0" err="1"/>
              <a:t>schiavo</a:t>
            </a:r>
            <a:r>
              <a:rPr lang="en-US" dirty="0"/>
              <a:t> (</a:t>
            </a:r>
            <a:r>
              <a:rPr lang="en-US" dirty="0" smtClean="0"/>
              <a:t>continued)</a:t>
            </a:r>
            <a:endParaRPr lang="en-US" dirty="0"/>
          </a:p>
        </p:txBody>
      </p:sp>
      <p:sp>
        <p:nvSpPr>
          <p:cNvPr id="3" name="Content Placeholder 2"/>
          <p:cNvSpPr>
            <a:spLocks noGrp="1"/>
          </p:cNvSpPr>
          <p:nvPr>
            <p:ph idx="1"/>
          </p:nvPr>
        </p:nvSpPr>
        <p:spPr>
          <a:xfrm>
            <a:off x="457200" y="1752600"/>
            <a:ext cx="7239000" cy="4846320"/>
          </a:xfrm>
        </p:spPr>
        <p:txBody>
          <a:bodyPr>
            <a:normAutofit fontScale="77500" lnSpcReduction="20000"/>
          </a:bodyPr>
          <a:lstStyle/>
          <a:p>
            <a:pPr lvl="0"/>
            <a:r>
              <a:rPr lang="en-US" sz="2400" dirty="0"/>
              <a:t>Michael </a:t>
            </a:r>
            <a:r>
              <a:rPr lang="en-US" sz="2400" dirty="0" err="1" smtClean="0"/>
              <a:t>Schaivo</a:t>
            </a:r>
            <a:r>
              <a:rPr lang="en-US" sz="2400" dirty="0" smtClean="0"/>
              <a:t> sued </a:t>
            </a:r>
            <a:r>
              <a:rPr lang="en-US" sz="2400" dirty="0"/>
              <a:t>Terri’s obstetrician for malpractice due to failure to diagnosis her inability to get pregnant because of bulimia </a:t>
            </a:r>
            <a:r>
              <a:rPr lang="en-US" sz="2400" dirty="0" smtClean="0"/>
              <a:t>which they believed was what caused her initial collapse in 1990</a:t>
            </a:r>
            <a:endParaRPr lang="en-US" sz="2400" dirty="0"/>
          </a:p>
          <a:p>
            <a:pPr lvl="0"/>
            <a:r>
              <a:rPr lang="en-US" sz="2400" dirty="0"/>
              <a:t>All money obtained from </a:t>
            </a:r>
            <a:r>
              <a:rPr lang="en-US" sz="2400" dirty="0" smtClean="0"/>
              <a:t>the malpractice </a:t>
            </a:r>
            <a:r>
              <a:rPr lang="en-US" sz="2400" dirty="0"/>
              <a:t>suit went into a trust for Terri’s healthcare</a:t>
            </a:r>
          </a:p>
          <a:p>
            <a:pPr lvl="0"/>
            <a:r>
              <a:rPr lang="en-US" sz="2400" dirty="0"/>
              <a:t>Computed tomographic (CT) scans of brain showed complete atrophy and electroencephalograms (EEG) showed no brain movement</a:t>
            </a:r>
          </a:p>
          <a:p>
            <a:pPr lvl="0"/>
            <a:r>
              <a:rPr lang="en-US" sz="2400" dirty="0"/>
              <a:t>Neurological exams showed periods of wakefulness and sleep; some reflex to light and noise; basic gag and swallow reflexes; but no emotion, willful activity, or cognition</a:t>
            </a:r>
          </a:p>
          <a:p>
            <a:pPr lvl="0"/>
            <a:r>
              <a:rPr lang="en-US" sz="2400" dirty="0" smtClean="0"/>
              <a:t>Activities </a:t>
            </a:r>
            <a:r>
              <a:rPr lang="en-US" sz="2400" dirty="0"/>
              <a:t>shown by Terri </a:t>
            </a:r>
            <a:r>
              <a:rPr lang="en-US" sz="2400" dirty="0" err="1" smtClean="0"/>
              <a:t>Schaivo</a:t>
            </a:r>
            <a:r>
              <a:rPr lang="en-US" sz="2400" dirty="0" smtClean="0"/>
              <a:t> such as opening </a:t>
            </a:r>
            <a:r>
              <a:rPr lang="en-US" sz="2400" dirty="0"/>
              <a:t>eyes, movement</a:t>
            </a:r>
            <a:r>
              <a:rPr lang="en-US" sz="2400" dirty="0" smtClean="0"/>
              <a:t>, and </a:t>
            </a:r>
            <a:r>
              <a:rPr lang="en-US" sz="2400" dirty="0"/>
              <a:t>seemingly responses to </a:t>
            </a:r>
            <a:r>
              <a:rPr lang="en-US" sz="2400" dirty="0" smtClean="0"/>
              <a:t>family </a:t>
            </a:r>
            <a:r>
              <a:rPr lang="en-US" sz="2400" dirty="0"/>
              <a:t>were not considered meaningful to neurologists</a:t>
            </a:r>
          </a:p>
          <a:p>
            <a:pPr marL="0" indent="0">
              <a:buNone/>
            </a:pPr>
            <a:endParaRPr lang="en-US" sz="1500" dirty="0" smtClean="0"/>
          </a:p>
          <a:p>
            <a:pPr marL="0" indent="0">
              <a:buNone/>
            </a:pPr>
            <a:r>
              <a:rPr lang="en-US" sz="1500" dirty="0"/>
              <a:t>Quill, T. (2005). Terri </a:t>
            </a:r>
            <a:r>
              <a:rPr lang="en-US" sz="1500" dirty="0" err="1"/>
              <a:t>Schiavo</a:t>
            </a:r>
            <a:r>
              <a:rPr lang="en-US" sz="1500" dirty="0"/>
              <a:t>-A tragedy compounded. </a:t>
            </a:r>
            <a:r>
              <a:rPr lang="en-US" sz="1500" i="1" dirty="0"/>
              <a:t>The New England Journal of Medicine, 352</a:t>
            </a:r>
            <a:r>
              <a:rPr lang="en-US" sz="1500" dirty="0"/>
              <a:t>:1630-1633. Retrieved from http://www.nejm.org/doi/full/10.1056/NEJMp058062</a:t>
            </a:r>
          </a:p>
          <a:p>
            <a:endParaRPr lang="en-US" sz="1300" dirty="0"/>
          </a:p>
          <a:p>
            <a:endParaRPr lang="en-US" dirty="0"/>
          </a:p>
        </p:txBody>
      </p:sp>
    </p:spTree>
    <p:extLst>
      <p:ext uri="{BB962C8B-B14F-4D97-AF65-F5344CB8AC3E}">
        <p14:creationId xmlns:p14="http://schemas.microsoft.com/office/powerpoint/2010/main" val="24276214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Perspective of Michael </a:t>
            </a:r>
            <a:r>
              <a:rPr lang="en-US" dirty="0" err="1" smtClean="0"/>
              <a:t>schiavo</a:t>
            </a:r>
            <a:r>
              <a:rPr lang="en-US" dirty="0" smtClean="0"/>
              <a:t> (continued)</a:t>
            </a:r>
            <a:endParaRPr lang="en-US" dirty="0"/>
          </a:p>
        </p:txBody>
      </p:sp>
      <p:sp>
        <p:nvSpPr>
          <p:cNvPr id="3" name="Content Placeholder 2"/>
          <p:cNvSpPr>
            <a:spLocks noGrp="1"/>
          </p:cNvSpPr>
          <p:nvPr>
            <p:ph sz="half" idx="1"/>
          </p:nvPr>
        </p:nvSpPr>
        <p:spPr/>
        <p:txBody>
          <a:bodyPr>
            <a:normAutofit fontScale="40000" lnSpcReduction="20000"/>
          </a:bodyPr>
          <a:lstStyle/>
          <a:p>
            <a:pPr lvl="0"/>
            <a:r>
              <a:rPr lang="en-US" dirty="0"/>
              <a:t>Terri </a:t>
            </a:r>
            <a:r>
              <a:rPr lang="en-US" dirty="0" err="1" smtClean="0"/>
              <a:t>Schaivo</a:t>
            </a:r>
            <a:r>
              <a:rPr lang="en-US" dirty="0" smtClean="0"/>
              <a:t> was </a:t>
            </a:r>
            <a:r>
              <a:rPr lang="en-US" dirty="0"/>
              <a:t>considered to be in a persistent vegetative state according to two neurologists hired by Michael </a:t>
            </a:r>
            <a:r>
              <a:rPr lang="en-US" dirty="0" err="1"/>
              <a:t>Schiavo</a:t>
            </a:r>
            <a:r>
              <a:rPr lang="en-US" dirty="0"/>
              <a:t>, a neutral court appointed neurologist, and Terri </a:t>
            </a:r>
            <a:r>
              <a:rPr lang="en-US" dirty="0" err="1"/>
              <a:t>Schiavo’s</a:t>
            </a:r>
            <a:r>
              <a:rPr lang="en-US" dirty="0"/>
              <a:t> primary physician</a:t>
            </a:r>
          </a:p>
          <a:p>
            <a:pPr lvl="0"/>
            <a:r>
              <a:rPr lang="en-US" dirty="0"/>
              <a:t>It was only after all of </a:t>
            </a:r>
            <a:r>
              <a:rPr lang="en-US" dirty="0" smtClean="0"/>
              <a:t>this that Michael </a:t>
            </a:r>
            <a:r>
              <a:rPr lang="en-US" dirty="0" err="1" smtClean="0"/>
              <a:t>Schaivo</a:t>
            </a:r>
            <a:r>
              <a:rPr lang="en-US" dirty="0" smtClean="0"/>
              <a:t> accepted </a:t>
            </a:r>
            <a:r>
              <a:rPr lang="en-US" dirty="0"/>
              <a:t>a diagnosis of PVS</a:t>
            </a:r>
          </a:p>
          <a:p>
            <a:pPr lvl="0"/>
            <a:r>
              <a:rPr lang="en-US" dirty="0"/>
              <a:t>Family believed that with additional rehab and experimental therapies with hyperbaric oxygen or vasodilators Terri would show improvement- physicians disagreed</a:t>
            </a:r>
          </a:p>
          <a:p>
            <a:pPr lvl="0"/>
            <a:r>
              <a:rPr lang="en-US" dirty="0"/>
              <a:t>Michael was actually </a:t>
            </a:r>
            <a:r>
              <a:rPr lang="en-US" dirty="0" smtClean="0"/>
              <a:t>offered millions of dollars from a businessman </a:t>
            </a:r>
            <a:r>
              <a:rPr lang="en-US" dirty="0"/>
              <a:t>asking him to give up guardianship rights to Terri’s parents- he </a:t>
            </a:r>
            <a:r>
              <a:rPr lang="en-US" dirty="0" smtClean="0"/>
              <a:t>refused</a:t>
            </a:r>
          </a:p>
          <a:p>
            <a:pPr lvl="0"/>
            <a:r>
              <a:rPr lang="en-US" dirty="0" smtClean="0"/>
              <a:t>He firmly believed that Terri would not want to live this way, and did not want to hand her rights over to her parents who wanted to keep her alive by any means possible including experimental procedures</a:t>
            </a:r>
            <a:endParaRPr lang="en-US" dirty="0"/>
          </a:p>
          <a:p>
            <a:pPr lvl="0"/>
            <a:r>
              <a:rPr lang="en-US" dirty="0"/>
              <a:t>Terri’s parents inability to accept this diagnosis </a:t>
            </a:r>
            <a:r>
              <a:rPr lang="en-US" dirty="0" smtClean="0"/>
              <a:t>made by multiple experts is a testimony to what they wanted for their daughter, not what she would have wanted</a:t>
            </a:r>
            <a:endParaRPr lang="en-US" dirty="0"/>
          </a:p>
          <a:p>
            <a:pPr marL="0" indent="0">
              <a:buNone/>
            </a:pPr>
            <a:endParaRPr lang="en-US" sz="1500" dirty="0"/>
          </a:p>
          <a:p>
            <a:pPr marL="0" indent="0">
              <a:buNone/>
            </a:pPr>
            <a:r>
              <a:rPr lang="en-US" sz="1500" dirty="0"/>
              <a:t>Quill, T. (2005). Terri </a:t>
            </a:r>
            <a:r>
              <a:rPr lang="en-US" sz="1500" dirty="0" err="1"/>
              <a:t>Schiavo</a:t>
            </a:r>
            <a:r>
              <a:rPr lang="en-US" sz="1500" dirty="0"/>
              <a:t>-A tragedy compounded. </a:t>
            </a:r>
            <a:r>
              <a:rPr lang="en-US" sz="1500" i="1" dirty="0"/>
              <a:t>The New England Journal of Medicine, 352</a:t>
            </a:r>
            <a:r>
              <a:rPr lang="en-US" sz="1500" dirty="0"/>
              <a:t>:1630-1633. Retrieved from http://www.nejm.org/doi/full/10.1056/NEJMp058062</a:t>
            </a:r>
          </a:p>
          <a:p>
            <a:pPr marL="0" indent="0">
              <a:buNone/>
            </a:pPr>
            <a:endParaRPr lang="en-US" sz="1200" dirty="0"/>
          </a:p>
        </p:txBody>
      </p:sp>
      <p:sp>
        <p:nvSpPr>
          <p:cNvPr id="4" name="Content Placeholder 3"/>
          <p:cNvSpPr>
            <a:spLocks noGrp="1"/>
          </p:cNvSpPr>
          <p:nvPr>
            <p:ph sz="half" idx="2"/>
          </p:nvPr>
        </p:nvSpPr>
        <p:spPr/>
        <p:txBody>
          <a:bodyPr>
            <a:normAutofit fontScale="40000" lnSpcReduction="20000"/>
          </a:bodyPr>
          <a:lstStyle/>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676400"/>
            <a:ext cx="2691765" cy="40630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577621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a:bodyPr>
          <a:lstStyle/>
          <a:p>
            <a:r>
              <a:rPr lang="en-US" dirty="0" smtClean="0"/>
              <a:t>Conclusion to case</a:t>
            </a:r>
            <a:endParaRPr lang="en-US" dirty="0"/>
          </a:p>
        </p:txBody>
      </p:sp>
      <p:sp>
        <p:nvSpPr>
          <p:cNvPr id="3" name="Content Placeholder 2"/>
          <p:cNvSpPr>
            <a:spLocks noGrp="1"/>
          </p:cNvSpPr>
          <p:nvPr>
            <p:ph idx="1"/>
          </p:nvPr>
        </p:nvSpPr>
        <p:spPr>
          <a:xfrm>
            <a:off x="457200" y="1295400"/>
            <a:ext cx="7239000" cy="4846320"/>
          </a:xfrm>
        </p:spPr>
        <p:txBody>
          <a:bodyPr>
            <a:normAutofit fontScale="85000" lnSpcReduction="20000"/>
          </a:bodyPr>
          <a:lstStyle/>
          <a:p>
            <a:pPr lvl="0"/>
            <a:r>
              <a:rPr lang="en-US" dirty="0"/>
              <a:t>Michael petitioned in 1998 to have Terri’s feeding tube removed to correlate with her wishes</a:t>
            </a:r>
          </a:p>
          <a:p>
            <a:pPr lvl="0"/>
            <a:r>
              <a:rPr lang="en-US" dirty="0"/>
              <a:t>It was removed twice and subsequently reinserted </a:t>
            </a:r>
            <a:r>
              <a:rPr lang="en-US" dirty="0" smtClean="0"/>
              <a:t>after multiple </a:t>
            </a:r>
            <a:r>
              <a:rPr lang="en-US" dirty="0"/>
              <a:t>appeals </a:t>
            </a:r>
            <a:r>
              <a:rPr lang="en-US" dirty="0" smtClean="0"/>
              <a:t>from family and </a:t>
            </a:r>
            <a:r>
              <a:rPr lang="en-US" dirty="0"/>
              <a:t>Congressional intervention</a:t>
            </a:r>
          </a:p>
          <a:p>
            <a:pPr lvl="0"/>
            <a:r>
              <a:rPr lang="en-US" dirty="0"/>
              <a:t>In 2005, it was removed for the last time and </a:t>
            </a:r>
            <a:r>
              <a:rPr lang="en-US" dirty="0" smtClean="0"/>
              <a:t>Terri </a:t>
            </a:r>
            <a:r>
              <a:rPr lang="en-US" dirty="0"/>
              <a:t>died peacefully</a:t>
            </a:r>
          </a:p>
          <a:p>
            <a:pPr lvl="0"/>
            <a:r>
              <a:rPr lang="en-US" dirty="0"/>
              <a:t>The medical examiner who performed the autopsy on Terri’s body determined that she had suffered significant brain damage and “no amount of treatment or rehabilitation would have reversed it”</a:t>
            </a:r>
          </a:p>
          <a:p>
            <a:pPr lvl="0"/>
            <a:r>
              <a:rPr lang="en-US" dirty="0"/>
              <a:t>They were not able to determine the cause of the initial collapse though </a:t>
            </a:r>
            <a:r>
              <a:rPr lang="en-US" dirty="0" smtClean="0"/>
              <a:t>in 1990</a:t>
            </a:r>
          </a:p>
          <a:p>
            <a:pPr marL="0" lvl="0" indent="0">
              <a:buNone/>
            </a:pPr>
            <a:endParaRPr lang="en-US" dirty="0" smtClean="0"/>
          </a:p>
          <a:p>
            <a:pPr marL="0" indent="0">
              <a:buNone/>
            </a:pPr>
            <a:r>
              <a:rPr lang="en-US" sz="1400" dirty="0"/>
              <a:t>Dateline NBC. (2006). Michael </a:t>
            </a:r>
            <a:r>
              <a:rPr lang="en-US" sz="1400" dirty="0" err="1"/>
              <a:t>Schiavo’s</a:t>
            </a:r>
            <a:r>
              <a:rPr lang="en-US" sz="1400" dirty="0"/>
              <a:t> side of the story. Retrieved from http://www.msnbc.msn.com/id/12025860/ns/dateline_nbc/t/michael-schiavos-side-story/</a:t>
            </a:r>
          </a:p>
          <a:p>
            <a:pPr lvl="0"/>
            <a:endParaRPr lang="en-US" dirty="0"/>
          </a:p>
          <a:p>
            <a:endParaRPr lang="en-US" dirty="0"/>
          </a:p>
        </p:txBody>
      </p:sp>
    </p:spTree>
    <p:extLst>
      <p:ext uri="{BB962C8B-B14F-4D97-AF65-F5344CB8AC3E}">
        <p14:creationId xmlns:p14="http://schemas.microsoft.com/office/powerpoint/2010/main" val="32430131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1346</TotalTime>
  <Words>2733</Words>
  <Application>Microsoft Office PowerPoint</Application>
  <PresentationFormat>On-screen Show (4:3)</PresentationFormat>
  <Paragraphs>149</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Opulent</vt:lpstr>
      <vt:lpstr>Terri Schiavo:  An ethical debate centered on the position of her husband, Michael Schiavo  Written by: lori lindsey-clarkston rn, michael kruse RN, and nicole steele rn</vt:lpstr>
      <vt:lpstr>History</vt:lpstr>
      <vt:lpstr>Persistent Vegetative State</vt:lpstr>
      <vt:lpstr>Understanding the Condition</vt:lpstr>
      <vt:lpstr>Perspective of Michael schiavo</vt:lpstr>
      <vt:lpstr>Perspective of Michael schiavo (continued)</vt:lpstr>
      <vt:lpstr>Perspective of Michael schiavo (continued)</vt:lpstr>
      <vt:lpstr>Perspective of Michael schiavo (continued)</vt:lpstr>
      <vt:lpstr>Conclusion to case</vt:lpstr>
      <vt:lpstr>Ethical principles featured</vt:lpstr>
      <vt:lpstr>Autonomy</vt:lpstr>
      <vt:lpstr>   Beneficence and Nonmaleficence </vt:lpstr>
      <vt:lpstr>Ethical principles featured continued</vt:lpstr>
      <vt:lpstr>Impact on Nursing</vt:lpstr>
      <vt:lpstr>The importance to making wishes known- group’s position</vt:lpstr>
      <vt:lpstr>Important Terminology</vt:lpstr>
      <vt:lpstr>Terminology Continued</vt:lpstr>
      <vt:lpstr>References</vt:lpstr>
      <vt:lpstr>References continued</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Persistent Vegetative State</dc:title>
  <dc:creator>Lori Lee C</dc:creator>
  <cp:lastModifiedBy>Nicole Only</cp:lastModifiedBy>
  <cp:revision>38</cp:revision>
  <dcterms:created xsi:type="dcterms:W3CDTF">2011-11-13T19:55:34Z</dcterms:created>
  <dcterms:modified xsi:type="dcterms:W3CDTF">2011-11-17T02:04:35Z</dcterms:modified>
</cp:coreProperties>
</file>