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104" y="1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376655-0CBB-4E3B-8EE1-F48D0302EA63}" type="datetimeFigureOut">
              <a:rPr lang="en-US" smtClean="0"/>
              <a:t>11/13/2011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8F45A-CC98-413A-B3D8-E7717CCCBD40}" type="slidenum">
              <a:rPr lang="en-US" smtClean="0"/>
              <a:t>‹#›</a:t>
            </a:fld>
            <a:endParaRPr lang="en-US"/>
          </a:p>
        </p:txBody>
      </p:sp>
    </p:spTree>
    <p:extLst>
      <p:ext uri="{BB962C8B-B14F-4D97-AF65-F5344CB8AC3E}">
        <p14:creationId xmlns:p14="http://schemas.microsoft.com/office/powerpoint/2010/main" val="1207256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376655-0CBB-4E3B-8EE1-F48D0302EA63}" type="datetimeFigureOut">
              <a:rPr lang="en-US" smtClean="0"/>
              <a:t>11/13/2011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8F45A-CC98-413A-B3D8-E7717CCCBD40}" type="slidenum">
              <a:rPr lang="en-US" smtClean="0"/>
              <a:t>‹#›</a:t>
            </a:fld>
            <a:endParaRPr lang="en-US"/>
          </a:p>
        </p:txBody>
      </p:sp>
    </p:spTree>
    <p:extLst>
      <p:ext uri="{BB962C8B-B14F-4D97-AF65-F5344CB8AC3E}">
        <p14:creationId xmlns:p14="http://schemas.microsoft.com/office/powerpoint/2010/main" val="2348973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376655-0CBB-4E3B-8EE1-F48D0302EA63}" type="datetimeFigureOut">
              <a:rPr lang="en-US" smtClean="0"/>
              <a:t>11/13/2011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8F45A-CC98-413A-B3D8-E7717CCCBD40}" type="slidenum">
              <a:rPr lang="en-US" smtClean="0"/>
              <a:t>‹#›</a:t>
            </a:fld>
            <a:endParaRPr lang="en-US"/>
          </a:p>
        </p:txBody>
      </p:sp>
    </p:spTree>
    <p:extLst>
      <p:ext uri="{BB962C8B-B14F-4D97-AF65-F5344CB8AC3E}">
        <p14:creationId xmlns:p14="http://schemas.microsoft.com/office/powerpoint/2010/main" val="93817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376655-0CBB-4E3B-8EE1-F48D0302EA63}" type="datetimeFigureOut">
              <a:rPr lang="en-US" smtClean="0"/>
              <a:t>11/13/2011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8F45A-CC98-413A-B3D8-E7717CCCBD40}" type="slidenum">
              <a:rPr lang="en-US" smtClean="0"/>
              <a:t>‹#›</a:t>
            </a:fld>
            <a:endParaRPr lang="en-US"/>
          </a:p>
        </p:txBody>
      </p:sp>
    </p:spTree>
    <p:extLst>
      <p:ext uri="{BB962C8B-B14F-4D97-AF65-F5344CB8AC3E}">
        <p14:creationId xmlns:p14="http://schemas.microsoft.com/office/powerpoint/2010/main" val="2154434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376655-0CBB-4E3B-8EE1-F48D0302EA63}" type="datetimeFigureOut">
              <a:rPr lang="en-US" smtClean="0"/>
              <a:t>11/13/2011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8F45A-CC98-413A-B3D8-E7717CCCBD40}" type="slidenum">
              <a:rPr lang="en-US" smtClean="0"/>
              <a:t>‹#›</a:t>
            </a:fld>
            <a:endParaRPr lang="en-US"/>
          </a:p>
        </p:txBody>
      </p:sp>
    </p:spTree>
    <p:extLst>
      <p:ext uri="{BB962C8B-B14F-4D97-AF65-F5344CB8AC3E}">
        <p14:creationId xmlns:p14="http://schemas.microsoft.com/office/powerpoint/2010/main" val="1849144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376655-0CBB-4E3B-8EE1-F48D0302EA63}" type="datetimeFigureOut">
              <a:rPr lang="en-US" smtClean="0"/>
              <a:t>11/13/2011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E8F45A-CC98-413A-B3D8-E7717CCCBD40}" type="slidenum">
              <a:rPr lang="en-US" smtClean="0"/>
              <a:t>‹#›</a:t>
            </a:fld>
            <a:endParaRPr lang="en-US"/>
          </a:p>
        </p:txBody>
      </p:sp>
    </p:spTree>
    <p:extLst>
      <p:ext uri="{BB962C8B-B14F-4D97-AF65-F5344CB8AC3E}">
        <p14:creationId xmlns:p14="http://schemas.microsoft.com/office/powerpoint/2010/main" val="68061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376655-0CBB-4E3B-8EE1-F48D0302EA63}" type="datetimeFigureOut">
              <a:rPr lang="en-US" smtClean="0"/>
              <a:t>11/13/2011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E8F45A-CC98-413A-B3D8-E7717CCCBD40}" type="slidenum">
              <a:rPr lang="en-US" smtClean="0"/>
              <a:t>‹#›</a:t>
            </a:fld>
            <a:endParaRPr lang="en-US"/>
          </a:p>
        </p:txBody>
      </p:sp>
    </p:spTree>
    <p:extLst>
      <p:ext uri="{BB962C8B-B14F-4D97-AF65-F5344CB8AC3E}">
        <p14:creationId xmlns:p14="http://schemas.microsoft.com/office/powerpoint/2010/main" val="1136055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376655-0CBB-4E3B-8EE1-F48D0302EA63}" type="datetimeFigureOut">
              <a:rPr lang="en-US" smtClean="0"/>
              <a:t>11/13/2011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E8F45A-CC98-413A-B3D8-E7717CCCBD40}" type="slidenum">
              <a:rPr lang="en-US" smtClean="0"/>
              <a:t>‹#›</a:t>
            </a:fld>
            <a:endParaRPr lang="en-US"/>
          </a:p>
        </p:txBody>
      </p:sp>
    </p:spTree>
    <p:extLst>
      <p:ext uri="{BB962C8B-B14F-4D97-AF65-F5344CB8AC3E}">
        <p14:creationId xmlns:p14="http://schemas.microsoft.com/office/powerpoint/2010/main" val="62106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376655-0CBB-4E3B-8EE1-F48D0302EA63}" type="datetimeFigureOut">
              <a:rPr lang="en-US" smtClean="0"/>
              <a:t>11/13/2011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E8F45A-CC98-413A-B3D8-E7717CCCBD40}" type="slidenum">
              <a:rPr lang="en-US" smtClean="0"/>
              <a:t>‹#›</a:t>
            </a:fld>
            <a:endParaRPr lang="en-US"/>
          </a:p>
        </p:txBody>
      </p:sp>
    </p:spTree>
    <p:extLst>
      <p:ext uri="{BB962C8B-B14F-4D97-AF65-F5344CB8AC3E}">
        <p14:creationId xmlns:p14="http://schemas.microsoft.com/office/powerpoint/2010/main" val="6649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376655-0CBB-4E3B-8EE1-F48D0302EA63}" type="datetimeFigureOut">
              <a:rPr lang="en-US" smtClean="0"/>
              <a:t>11/13/2011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E8F45A-CC98-413A-B3D8-E7717CCCBD40}" type="slidenum">
              <a:rPr lang="en-US" smtClean="0"/>
              <a:t>‹#›</a:t>
            </a:fld>
            <a:endParaRPr lang="en-US"/>
          </a:p>
        </p:txBody>
      </p:sp>
    </p:spTree>
    <p:extLst>
      <p:ext uri="{BB962C8B-B14F-4D97-AF65-F5344CB8AC3E}">
        <p14:creationId xmlns:p14="http://schemas.microsoft.com/office/powerpoint/2010/main" val="2988631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376655-0CBB-4E3B-8EE1-F48D0302EA63}" type="datetimeFigureOut">
              <a:rPr lang="en-US" smtClean="0"/>
              <a:t>11/13/2011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E8F45A-CC98-413A-B3D8-E7717CCCBD40}" type="slidenum">
              <a:rPr lang="en-US" smtClean="0"/>
              <a:t>‹#›</a:t>
            </a:fld>
            <a:endParaRPr lang="en-US"/>
          </a:p>
        </p:txBody>
      </p:sp>
    </p:spTree>
    <p:extLst>
      <p:ext uri="{BB962C8B-B14F-4D97-AF65-F5344CB8AC3E}">
        <p14:creationId xmlns:p14="http://schemas.microsoft.com/office/powerpoint/2010/main" val="1158226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376655-0CBB-4E3B-8EE1-F48D0302EA63}" type="datetimeFigureOut">
              <a:rPr lang="en-US" smtClean="0"/>
              <a:t>11/13/2011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E8F45A-CC98-413A-B3D8-E7717CCCBD40}" type="slidenum">
              <a:rPr lang="en-US" smtClean="0"/>
              <a:t>‹#›</a:t>
            </a:fld>
            <a:endParaRPr lang="en-US"/>
          </a:p>
        </p:txBody>
      </p:sp>
    </p:spTree>
    <p:extLst>
      <p:ext uri="{BB962C8B-B14F-4D97-AF65-F5344CB8AC3E}">
        <p14:creationId xmlns:p14="http://schemas.microsoft.com/office/powerpoint/2010/main" val="2181099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terrisfight.org/videos-of-terri-interacti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aspe.hhs.gov/daltcp/reports/2007/advdirlr.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a:t>
            </a:r>
            <a:endParaRPr lang="en-US" dirty="0"/>
          </a:p>
        </p:txBody>
      </p:sp>
      <p:sp>
        <p:nvSpPr>
          <p:cNvPr id="3" name="Content Placeholder 2"/>
          <p:cNvSpPr>
            <a:spLocks noGrp="1"/>
          </p:cNvSpPr>
          <p:nvPr>
            <p:ph idx="1"/>
          </p:nvPr>
        </p:nvSpPr>
        <p:spPr/>
        <p:txBody>
          <a:bodyPr>
            <a:normAutofit/>
          </a:bodyPr>
          <a:lstStyle/>
          <a:p>
            <a:r>
              <a:rPr lang="en-US" sz="2400" dirty="0" smtClean="0"/>
              <a:t>Teresa Marie Schindler born 12-3-63 in Huntingdon Valley, PA to Mary and Robert Schindler. Died 3-31-05 from dehydration.</a:t>
            </a:r>
          </a:p>
          <a:p>
            <a:r>
              <a:rPr lang="en-US" sz="2400" dirty="0" smtClean="0"/>
              <a:t>Michael </a:t>
            </a:r>
            <a:r>
              <a:rPr lang="en-US" sz="2400" dirty="0" err="1" smtClean="0"/>
              <a:t>Schiavo</a:t>
            </a:r>
            <a:r>
              <a:rPr lang="en-US" sz="2400" dirty="0" smtClean="0"/>
              <a:t> born 4-3-63 in Levittown, PA.</a:t>
            </a:r>
          </a:p>
          <a:p>
            <a:r>
              <a:rPr lang="en-US" sz="2400" dirty="0" smtClean="0"/>
              <a:t>Terri and Michael married 11-10-84 lived in Pennsylvania until 1986 then moved to Florida.</a:t>
            </a:r>
          </a:p>
          <a:p>
            <a:r>
              <a:rPr lang="en-US" sz="2400" dirty="0" smtClean="0"/>
              <a:t>Terri collapses 2-25-90, suffers coma then PVS due to oxygen depravation to the brain. She suffers a permanent brain damage.</a:t>
            </a:r>
          </a:p>
          <a:p>
            <a:pPr marL="0" indent="0">
              <a:buNone/>
            </a:pPr>
            <a:r>
              <a:rPr lang="en-US" sz="1200" dirty="0" err="1" smtClean="0"/>
              <a:t>Stritoff</a:t>
            </a:r>
            <a:r>
              <a:rPr lang="en-US" sz="1200" dirty="0" smtClean="0"/>
              <a:t>, B., </a:t>
            </a:r>
            <a:r>
              <a:rPr lang="en-US" sz="1200" dirty="0" err="1" smtClean="0"/>
              <a:t>Stritoff</a:t>
            </a:r>
            <a:r>
              <a:rPr lang="en-US" sz="1200" dirty="0" smtClean="0"/>
              <a:t>, B. (2011). Michael and </a:t>
            </a:r>
            <a:r>
              <a:rPr lang="en-US" sz="1200" dirty="0" err="1" smtClean="0"/>
              <a:t>terri</a:t>
            </a:r>
            <a:r>
              <a:rPr lang="en-US" sz="1200" dirty="0" smtClean="0"/>
              <a:t> </a:t>
            </a:r>
            <a:r>
              <a:rPr lang="en-US" sz="1200" dirty="0" err="1" smtClean="0"/>
              <a:t>schiavo</a:t>
            </a:r>
            <a:r>
              <a:rPr lang="en-US" sz="1200" dirty="0" smtClean="0"/>
              <a:t> marriage profile. </a:t>
            </a:r>
            <a:r>
              <a:rPr lang="en-US" sz="1200" i="1" dirty="0" smtClean="0"/>
              <a:t>About.com. </a:t>
            </a:r>
            <a:r>
              <a:rPr lang="en-US" sz="1200" dirty="0" smtClean="0"/>
              <a:t>Retrieved from http://marriage.about.com/od/celebritymarriages/p/schiavo.htm</a:t>
            </a:r>
          </a:p>
          <a:p>
            <a:endParaRPr lang="en-US" dirty="0"/>
          </a:p>
        </p:txBody>
      </p:sp>
    </p:spTree>
    <p:extLst>
      <p:ext uri="{BB962C8B-B14F-4D97-AF65-F5344CB8AC3E}">
        <p14:creationId xmlns:p14="http://schemas.microsoft.com/office/powerpoint/2010/main" val="407446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Persistent Vegetative State</a:t>
            </a:r>
            <a:endParaRPr lang="en-US" dirty="0"/>
          </a:p>
        </p:txBody>
      </p:sp>
      <p:sp>
        <p:nvSpPr>
          <p:cNvPr id="5" name="Content Placeholder 4"/>
          <p:cNvSpPr>
            <a:spLocks noGrp="1"/>
          </p:cNvSpPr>
          <p:nvPr>
            <p:ph idx="1"/>
          </p:nvPr>
        </p:nvSpPr>
        <p:spPr/>
        <p:txBody>
          <a:bodyPr/>
          <a:lstStyle/>
          <a:p>
            <a:pPr marL="0" indent="0" algn="ctr">
              <a:buNone/>
            </a:pPr>
            <a:r>
              <a:rPr lang="en-US" dirty="0" smtClean="0"/>
              <a:t>PVS</a:t>
            </a:r>
          </a:p>
          <a:p>
            <a:pPr marL="0" indent="0">
              <a:buNone/>
            </a:pPr>
            <a:r>
              <a:rPr lang="en-US" dirty="0" smtClean="0"/>
              <a:t>The vegetative state is a clinical condition of complete unawareness of the self and the environment, accompanied by sleep-wake cycles, with either complete or partial preservation of hypothalamic and brain-stem autonomic functions.</a:t>
            </a:r>
          </a:p>
          <a:p>
            <a:pPr marL="0" indent="0">
              <a:buNone/>
            </a:pPr>
            <a:r>
              <a:rPr lang="en-US" sz="1200" dirty="0" smtClean="0"/>
              <a:t>The multi-society task force on PVS, (1994). Medical aspects of the persistent vegetative state. </a:t>
            </a:r>
            <a:r>
              <a:rPr lang="en-US" sz="1200" i="1" dirty="0" smtClean="0"/>
              <a:t>The new </a:t>
            </a:r>
            <a:r>
              <a:rPr lang="en-US" sz="1200" i="1" dirty="0" err="1" smtClean="0"/>
              <a:t>england</a:t>
            </a:r>
            <a:r>
              <a:rPr lang="en-US" sz="1200" i="1" dirty="0" smtClean="0"/>
              <a:t> journal of medicine, </a:t>
            </a:r>
            <a:r>
              <a:rPr lang="en-US" sz="1200" dirty="0" smtClean="0"/>
              <a:t>330, 1499-1508. Retrieved from http://www.nejm.org/doi/full/10.1056/NEJM199405263302107</a:t>
            </a:r>
            <a:endParaRPr lang="en-US" sz="1200" dirty="0"/>
          </a:p>
        </p:txBody>
      </p:sp>
    </p:spTree>
    <p:extLst>
      <p:ext uri="{BB962C8B-B14F-4D97-AF65-F5344CB8AC3E}">
        <p14:creationId xmlns:p14="http://schemas.microsoft.com/office/powerpoint/2010/main" val="2867472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the Condition</a:t>
            </a:r>
            <a:endParaRPr lang="en-US" dirty="0"/>
          </a:p>
        </p:txBody>
      </p:sp>
      <p:sp>
        <p:nvSpPr>
          <p:cNvPr id="3" name="Content Placeholder 2"/>
          <p:cNvSpPr>
            <a:spLocks noGrp="1"/>
          </p:cNvSpPr>
          <p:nvPr>
            <p:ph idx="1"/>
          </p:nvPr>
        </p:nvSpPr>
        <p:spPr/>
        <p:txBody>
          <a:bodyPr>
            <a:normAutofit/>
          </a:bodyPr>
          <a:lstStyle/>
          <a:p>
            <a:r>
              <a:rPr lang="en-US" sz="2400" dirty="0" smtClean="0"/>
              <a:t>Controversy: Is Terri aware of her surroundings and is she really responding to people around her?</a:t>
            </a:r>
          </a:p>
          <a:p>
            <a:r>
              <a:rPr lang="en-US" sz="2400" dirty="0"/>
              <a:t>Awareness of self and of environment, or lack thereof, is </a:t>
            </a:r>
            <a:r>
              <a:rPr lang="en-US" sz="2400" dirty="0" smtClean="0"/>
              <a:t>the feature </a:t>
            </a:r>
            <a:r>
              <a:rPr lang="en-US" sz="2400" dirty="0"/>
              <a:t>that distinguishes PVS (i.e. lack of awareness) </a:t>
            </a:r>
            <a:r>
              <a:rPr lang="en-US" sz="2400" dirty="0" smtClean="0"/>
              <a:t>from minimally </a:t>
            </a:r>
            <a:r>
              <a:rPr lang="en-US" sz="2400" dirty="0"/>
              <a:t>conscious state (MCS</a:t>
            </a:r>
            <a:r>
              <a:rPr lang="en-US" sz="2400" dirty="0" smtClean="0"/>
              <a:t>). </a:t>
            </a:r>
            <a:r>
              <a:rPr lang="en-US" sz="2400" dirty="0"/>
              <a:t>Awareness, unfortunately, is very difficult to assess. It is </a:t>
            </a:r>
            <a:r>
              <a:rPr lang="en-US" sz="2400" dirty="0" smtClean="0"/>
              <a:t>highly subjective </a:t>
            </a:r>
            <a:r>
              <a:rPr lang="en-US" sz="2400" dirty="0"/>
              <a:t>and highly dependent on the skill and experience of </a:t>
            </a:r>
            <a:r>
              <a:rPr lang="en-US" sz="2400" dirty="0" smtClean="0"/>
              <a:t>the examining </a:t>
            </a:r>
            <a:r>
              <a:rPr lang="en-US" sz="2400" dirty="0"/>
              <a:t>neurologist, the time spent examining the patient at </a:t>
            </a:r>
            <a:r>
              <a:rPr lang="en-US" sz="2400" dirty="0" smtClean="0"/>
              <a:t>the bedside</a:t>
            </a:r>
            <a:r>
              <a:rPr lang="en-US" sz="2400" dirty="0"/>
              <a:t>, the physical capabilities of the patient to provide </a:t>
            </a:r>
            <a:r>
              <a:rPr lang="en-US" sz="2400" dirty="0" smtClean="0"/>
              <a:t>a response</a:t>
            </a:r>
            <a:r>
              <a:rPr lang="en-US" sz="2400" dirty="0"/>
              <a:t>, and a multitude of other factors</a:t>
            </a:r>
            <a:r>
              <a:rPr lang="en-US" sz="2400" dirty="0" smtClean="0"/>
              <a:t>.</a:t>
            </a:r>
          </a:p>
          <a:p>
            <a:pPr marL="0" indent="0">
              <a:buNone/>
            </a:pPr>
            <a:r>
              <a:rPr lang="en-US" sz="1200" dirty="0" err="1" smtClean="0"/>
              <a:t>Huntoon</a:t>
            </a:r>
            <a:r>
              <a:rPr lang="en-US" sz="1200" dirty="0" smtClean="0"/>
              <a:t>, L.R. (2005). The perilous vegetative state.  </a:t>
            </a:r>
            <a:r>
              <a:rPr lang="en-US" sz="1200" i="1" dirty="0" smtClean="0"/>
              <a:t>Journal of </a:t>
            </a:r>
            <a:r>
              <a:rPr lang="en-US" sz="1200" i="1" dirty="0" err="1" smtClean="0"/>
              <a:t>american</a:t>
            </a:r>
            <a:r>
              <a:rPr lang="en-US" sz="1200" i="1" dirty="0" smtClean="0"/>
              <a:t> physicians and surgeons, (2)</a:t>
            </a:r>
            <a:r>
              <a:rPr lang="en-US" sz="1200" dirty="0" smtClean="0"/>
              <a:t>10, 35-36. Retrieved fromhttp://www.terrisfight.org/assets/Uploads/Documents/Perilous-PVS.PDF </a:t>
            </a:r>
            <a:endParaRPr lang="en-US" sz="1200" dirty="0"/>
          </a:p>
        </p:txBody>
      </p:sp>
    </p:spTree>
    <p:extLst>
      <p:ext uri="{BB962C8B-B14F-4D97-AF65-F5344CB8AC3E}">
        <p14:creationId xmlns:p14="http://schemas.microsoft.com/office/powerpoint/2010/main" val="1076572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Responding?</a:t>
            </a:r>
            <a:endParaRPr lang="en-US" dirty="0"/>
          </a:p>
        </p:txBody>
      </p:sp>
      <p:sp>
        <p:nvSpPr>
          <p:cNvPr id="3" name="Content Placeholder 2"/>
          <p:cNvSpPr>
            <a:spLocks noGrp="1"/>
          </p:cNvSpPr>
          <p:nvPr>
            <p:ph idx="1"/>
          </p:nvPr>
        </p:nvSpPr>
        <p:spPr/>
        <p:txBody>
          <a:bodyPr/>
          <a:lstStyle/>
          <a:p>
            <a:pPr marL="0" indent="0">
              <a:buNone/>
            </a:pPr>
            <a:r>
              <a:rPr lang="en-US" dirty="0" smtClean="0"/>
              <a:t>Follow this link to see Terri respond to neurologists commands. You make a decision for yourself:</a:t>
            </a:r>
          </a:p>
          <a:p>
            <a:pPr marL="0" indent="0">
              <a:buNone/>
            </a:pPr>
            <a:r>
              <a:rPr lang="en-US" dirty="0" smtClean="0">
                <a:hlinkClick r:id="rId2"/>
              </a:rPr>
              <a:t>http://www.terrisfight.org/videos-of-terri-interacting</a:t>
            </a:r>
            <a:endParaRPr lang="en-US" dirty="0" smtClean="0"/>
          </a:p>
          <a:p>
            <a:pPr marL="0" indent="0">
              <a:buNone/>
            </a:pPr>
            <a:endParaRPr lang="en-US" dirty="0"/>
          </a:p>
          <a:p>
            <a:pPr marL="0" indent="0">
              <a:buNone/>
            </a:pPr>
            <a:r>
              <a:rPr lang="en-US" dirty="0" smtClean="0"/>
              <a:t>(Nicole I could not get the video in the power point which would be better maybe you can.)</a:t>
            </a:r>
            <a:endParaRPr lang="en-US" dirty="0"/>
          </a:p>
        </p:txBody>
      </p:sp>
    </p:spTree>
    <p:extLst>
      <p:ext uri="{BB962C8B-B14F-4D97-AF65-F5344CB8AC3E}">
        <p14:creationId xmlns:p14="http://schemas.microsoft.com/office/powerpoint/2010/main" val="317484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Terminology</a:t>
            </a:r>
            <a:endParaRPr lang="en-US" dirty="0"/>
          </a:p>
        </p:txBody>
      </p:sp>
      <p:sp>
        <p:nvSpPr>
          <p:cNvPr id="3" name="Content Placeholder 2"/>
          <p:cNvSpPr>
            <a:spLocks noGrp="1"/>
          </p:cNvSpPr>
          <p:nvPr>
            <p:ph idx="1"/>
          </p:nvPr>
        </p:nvSpPr>
        <p:spPr/>
        <p:txBody>
          <a:bodyPr>
            <a:normAutofit/>
          </a:bodyPr>
          <a:lstStyle/>
          <a:p>
            <a:r>
              <a:rPr lang="en-US" sz="1800" b="1" dirty="0" smtClean="0"/>
              <a:t>Advance health care directive or advance directive</a:t>
            </a:r>
            <a:r>
              <a:rPr lang="en-US" sz="1800" dirty="0" smtClean="0"/>
              <a:t>: A written instructional health care directive and/or appointment of an agent, or a written refusal to appoint an agent or execute a directive. </a:t>
            </a:r>
          </a:p>
          <a:p>
            <a:r>
              <a:rPr lang="en-US" sz="1800" b="1" dirty="0" smtClean="0"/>
              <a:t>Agent</a:t>
            </a:r>
            <a:r>
              <a:rPr lang="en-US" sz="1800" dirty="0" smtClean="0"/>
              <a:t>: An individual designated in a legal document known as a power of attorney for health care to make a health care decision for the individual granting the power; also referred to in statute as durable power of attorney for health care, attorney in fact, or health care representative.</a:t>
            </a:r>
          </a:p>
          <a:p>
            <a:r>
              <a:rPr lang="en-US" sz="1800" b="1" dirty="0" smtClean="0"/>
              <a:t>Instructional health care directive</a:t>
            </a:r>
            <a:r>
              <a:rPr lang="en-US" sz="1800" dirty="0" smtClean="0"/>
              <a:t>: Also referred to as a “living will”; a written directive describing preferences or goals for health care, or treatment preferences or willingness to tolerate health states, aimed at guiding future health care.</a:t>
            </a:r>
          </a:p>
          <a:p>
            <a:r>
              <a:rPr lang="en-US" sz="1800" b="1" dirty="0" smtClean="0"/>
              <a:t>Proxy</a:t>
            </a:r>
            <a:r>
              <a:rPr lang="en-US" sz="1800" dirty="0" smtClean="0"/>
              <a:t>: Substitute decision maker.</a:t>
            </a:r>
          </a:p>
          <a:p>
            <a:r>
              <a:rPr lang="en-US" sz="1800" b="1" dirty="0" smtClean="0"/>
              <a:t>Guardian</a:t>
            </a:r>
            <a:r>
              <a:rPr lang="en-US" sz="1800" dirty="0" smtClean="0"/>
              <a:t>: A judicially appointed guardian or conservator having authority to make a health care decision for an individual.</a:t>
            </a:r>
          </a:p>
          <a:p>
            <a:pPr marL="0" indent="0">
              <a:buNone/>
            </a:pPr>
            <a:r>
              <a:rPr lang="en-US" sz="1200" dirty="0" smtClean="0"/>
              <a:t>Wilkinson, A., Wenger, N., </a:t>
            </a:r>
            <a:r>
              <a:rPr lang="en-US" sz="1200" dirty="0" err="1" smtClean="0"/>
              <a:t>Shugarman</a:t>
            </a:r>
            <a:r>
              <a:rPr lang="en-US" sz="1200" dirty="0" smtClean="0"/>
              <a:t>, L.R. (2007). Literature review on advance directives. </a:t>
            </a:r>
            <a:r>
              <a:rPr lang="en-US" sz="1200" i="1" dirty="0" smtClean="0"/>
              <a:t>U.S. department on health and human services</a:t>
            </a:r>
            <a:r>
              <a:rPr lang="en-US" sz="1200" dirty="0" smtClean="0"/>
              <a:t>. pp. 1-89. Retrieved from </a:t>
            </a:r>
            <a:r>
              <a:rPr lang="en-US" sz="1200" dirty="0" smtClean="0">
                <a:hlinkClick r:id="rId2"/>
              </a:rPr>
              <a:t>http://aspe.hhs.gov/daltcp/reports/2007/advdirlr.htm</a:t>
            </a:r>
            <a:endParaRPr lang="en-US" sz="1200" dirty="0" smtClean="0"/>
          </a:p>
          <a:p>
            <a:pPr marL="0" indent="0">
              <a:buNone/>
            </a:pPr>
            <a:r>
              <a:rPr lang="en-US" sz="1200" dirty="0" smtClean="0"/>
              <a:t>(Nicole this slide and next in their entirety was taken from this report.  Thanks Lori)</a:t>
            </a:r>
          </a:p>
          <a:p>
            <a:pPr marL="0" indent="0">
              <a:buNone/>
            </a:pPr>
            <a:endParaRPr lang="en-US" sz="1200" dirty="0" smtClean="0"/>
          </a:p>
          <a:p>
            <a:endParaRPr lang="en-US" sz="1800" dirty="0" smtClean="0"/>
          </a:p>
          <a:p>
            <a:endParaRPr lang="en-US" sz="1800" dirty="0"/>
          </a:p>
        </p:txBody>
      </p:sp>
    </p:spTree>
    <p:extLst>
      <p:ext uri="{BB962C8B-B14F-4D97-AF65-F5344CB8AC3E}">
        <p14:creationId xmlns:p14="http://schemas.microsoft.com/office/powerpoint/2010/main" val="2373206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Terminology Continued</a:t>
            </a:r>
            <a:endParaRPr lang="en-US" dirty="0"/>
          </a:p>
        </p:txBody>
      </p:sp>
      <p:sp>
        <p:nvSpPr>
          <p:cNvPr id="3" name="Content Placeholder 2"/>
          <p:cNvSpPr>
            <a:spLocks noGrp="1"/>
          </p:cNvSpPr>
          <p:nvPr>
            <p:ph idx="1"/>
          </p:nvPr>
        </p:nvSpPr>
        <p:spPr>
          <a:xfrm>
            <a:off x="457200" y="1295400"/>
            <a:ext cx="8229600" cy="5257800"/>
          </a:xfrm>
        </p:spPr>
        <p:txBody>
          <a:bodyPr>
            <a:normAutofit/>
          </a:bodyPr>
          <a:lstStyle/>
          <a:p>
            <a:r>
              <a:rPr lang="en-US" sz="1800" b="1" dirty="0" smtClean="0"/>
              <a:t>Artificial nutrition and hydration</a:t>
            </a:r>
            <a:r>
              <a:rPr lang="en-US" sz="1800" dirty="0" smtClean="0"/>
              <a:t>: Artificial nutrition and hydration (or tube feeding) supplements or replaces ordinary eating and drinking by giving nutrients and fluids through a tube placed directly into the stomach (gastrostomy tube or G-tube), the upper intestine, or a vein.</a:t>
            </a:r>
          </a:p>
          <a:p>
            <a:r>
              <a:rPr lang="en-US" sz="1800" b="1" dirty="0" smtClean="0"/>
              <a:t>Capacity</a:t>
            </a:r>
            <a:r>
              <a:rPr lang="en-US" sz="1800" dirty="0" smtClean="0"/>
              <a:t>: An individual's ability to understand the significant benefits, risks, and alternatives to proposed health care and to make and communicate a health care decision. The term is frequently used interchangeably with competency but is not the same. Competency is a legal status imposed by the court.</a:t>
            </a:r>
          </a:p>
          <a:p>
            <a:r>
              <a:rPr lang="en-US" sz="1800" b="1" dirty="0" smtClean="0"/>
              <a:t>Life-sustaining treatment</a:t>
            </a:r>
            <a:r>
              <a:rPr lang="en-US" sz="1800" dirty="0" smtClean="0"/>
              <a:t>: Medical procedures that replace or support an essential bodily function. Life-sustaining treatments include CPR, mechanical ventilation, artificial nutrition and hydration, dialysis, and certain other treatments.</a:t>
            </a:r>
          </a:p>
          <a:p>
            <a:r>
              <a:rPr lang="en-US" sz="1800" b="1" dirty="0" smtClean="0"/>
              <a:t>Minimally conscious state</a:t>
            </a:r>
            <a:r>
              <a:rPr lang="en-US" sz="1800" dirty="0" smtClean="0"/>
              <a:t>: A neurological state characterized by inconsistent but clearly discernible behavioral evidence of consciousness and distinguishable from coma and a vegetative state by documenting the presence of specific behavioral features not found in either of these conditions. Patients may evolve to the minimally conscious state from coma or a vegetative state after acute brain injury, or it may result from degenerative or congenital nervous system disorders. This condition is often transient but may exist as a permanent outcome.</a:t>
            </a:r>
            <a:endParaRPr lang="en-US" sz="1800" dirty="0"/>
          </a:p>
        </p:txBody>
      </p:sp>
    </p:spTree>
    <p:extLst>
      <p:ext uri="{BB962C8B-B14F-4D97-AF65-F5344CB8AC3E}">
        <p14:creationId xmlns:p14="http://schemas.microsoft.com/office/powerpoint/2010/main" val="3953722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The importance to making wishes known</a:t>
            </a:r>
            <a:endParaRPr lang="en-US" sz="3600" dirty="0"/>
          </a:p>
        </p:txBody>
      </p:sp>
      <p:sp>
        <p:nvSpPr>
          <p:cNvPr id="3" name="Content Placeholder 2"/>
          <p:cNvSpPr>
            <a:spLocks noGrp="1"/>
          </p:cNvSpPr>
          <p:nvPr>
            <p:ph idx="1"/>
          </p:nvPr>
        </p:nvSpPr>
        <p:spPr/>
        <p:txBody>
          <a:bodyPr>
            <a:normAutofit/>
          </a:bodyPr>
          <a:lstStyle/>
          <a:p>
            <a:pPr marL="0" indent="0">
              <a:buNone/>
            </a:pPr>
            <a:r>
              <a:rPr lang="en-US" sz="2800" dirty="0" smtClean="0"/>
              <a:t>Individuals at any age need to be aware of advance directives and the importance of initiating the process before something happens.  The healthcare team should be proactive in educating individuals, empowering the patients before a tragedy occurs.  This is important especially with husbands and wives.  Family dynamics can play out in ugly ways and the focus becomes blurred.  The </a:t>
            </a:r>
            <a:r>
              <a:rPr lang="en-US" sz="2800" dirty="0" err="1" smtClean="0"/>
              <a:t>Schiavo</a:t>
            </a:r>
            <a:r>
              <a:rPr lang="en-US" sz="2800" dirty="0" smtClean="0"/>
              <a:t> case is a classic example.  </a:t>
            </a:r>
            <a:endParaRPr lang="en-US" sz="2800" dirty="0"/>
          </a:p>
        </p:txBody>
      </p:sp>
    </p:spTree>
    <p:extLst>
      <p:ext uri="{BB962C8B-B14F-4D97-AF65-F5344CB8AC3E}">
        <p14:creationId xmlns:p14="http://schemas.microsoft.com/office/powerpoint/2010/main" val="21975379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428</TotalTime>
  <Words>858</Words>
  <Application>Microsoft Office PowerPoint</Application>
  <PresentationFormat>On-screen Show (4:3)</PresentationFormat>
  <Paragraphs>35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History</vt:lpstr>
      <vt:lpstr>Persistent Vegetative State</vt:lpstr>
      <vt:lpstr>Understanding the Condition</vt:lpstr>
      <vt:lpstr>Responding?</vt:lpstr>
      <vt:lpstr>Important Terminology</vt:lpstr>
      <vt:lpstr>Terminology Continued</vt:lpstr>
      <vt:lpstr>The importance to making wishes known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Persistent Vegetative State</dc:title>
  <dc:creator>Lori Lee C</dc:creator>
  <cp:lastModifiedBy>Lori Lee C</cp:lastModifiedBy>
  <cp:revision>9</cp:revision>
  <dcterms:created xsi:type="dcterms:W3CDTF">2011-11-13T19:55:34Z</dcterms:created>
  <dcterms:modified xsi:type="dcterms:W3CDTF">2011-11-14T03:03:43Z</dcterms:modified>
</cp:coreProperties>
</file>