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56" r:id="rId3"/>
    <p:sldId id="258" r:id="rId4"/>
    <p:sldId id="257" r:id="rId5"/>
    <p:sldId id="259" r:id="rId6"/>
    <p:sldId id="260" r:id="rId7"/>
    <p:sldId id="272" r:id="rId8"/>
    <p:sldId id="274" r:id="rId9"/>
    <p:sldId id="277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6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7-25T10:45:51.209" idx="1">
    <p:pos x="1863" y="1550"/>
    <p:text>do not use retrieval dates</p:text>
  </p:cm>
  <p:cm authorId="0" dt="2012-07-25T10:46:42.691" idx="2">
    <p:pos x="1152" y="3333"/>
    <p:text>can not use the database as the author any longer
</p:text>
  </p:cm>
  <p:cm authorId="0" dt="2012-07-25T10:48:07.446" idx="3">
    <p:pos x="4792" y="1415"/>
    <p:text>titles are in italics except when using a journal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EA417-57DC-7948-90EA-D9806BC67173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A5CF6-A752-B04D-8D6C-09C1BC9C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2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  <a:latin typeface="Trebuchet MS"/>
              </a:rPr>
              <a:pPr algn="r"/>
              <a:t>7/25/2012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mtClean="0">
                <a:solidFill>
                  <a:prstClr val="white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en-US" dirty="0" smtClean="0"/>
              <a:t>Show Title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  <a:latin typeface="Trebuchet MS"/>
              </a:rPr>
              <a:pPr algn="r"/>
              <a:t>7/25/2012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mtClean="0">
                <a:solidFill>
                  <a:prstClr val="white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  <a:latin typeface="Trebuchet MS"/>
              </a:rPr>
              <a:pPr algn="r"/>
              <a:t>7/25/2012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mtClean="0">
                <a:solidFill>
                  <a:prstClr val="white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  <a:latin typeface="Trebuchet MS"/>
              </a:rPr>
              <a:pPr/>
              <a:t>7/25/2012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en-US" dirty="0" smtClean="0"/>
              <a:t>Click to add answer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  <a:latin typeface="Trebuchet MS"/>
              </a:rPr>
              <a:pPr/>
              <a:t>7/25/2012</a:t>
            </a:fld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en-US" dirty="0" smtClean="0"/>
              <a:t>Click to add answer</a:t>
            </a:r>
            <a:endParaRPr kumimoji="0"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i="1" baseline="0"/>
            </a:lvl1pPr>
            <a:extLst/>
          </a:lstStyle>
          <a:p>
            <a:pPr lvl="0"/>
            <a:r>
              <a:rPr kumimoji="0" lang="en-US" dirty="0" smtClean="0"/>
              <a:t>Click to add detail to the answer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  <a:latin typeface="Trebuchet MS"/>
              </a:rPr>
              <a:pPr/>
              <a:t>7/25/2012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algn="ctr">
              <a:spcBef>
                <a:spcPct val="20000"/>
              </a:spcBef>
            </a:pP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latin typeface="Trebuchet MS"/>
              </a:rPr>
              <a:t>TRUE or FALSE?</a:t>
            </a:r>
            <a:endParaRPr lang="en-US" sz="7200" dirty="0">
              <a:solidFill>
                <a:prstClr val="white">
                  <a:alpha val="40000"/>
                </a:prstClr>
              </a:solidFill>
              <a:latin typeface="Trebuchet MS"/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>
              <a:spcBef>
                <a:spcPct val="20000"/>
              </a:spcBef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latin typeface="Trebuchet MS"/>
              </a:rPr>
              <a:t>or FALSE?</a:t>
            </a: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  <a:latin typeface="Trebuchet MS"/>
              </a:rPr>
              <a:pPr/>
              <a:t>7/25/2012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algn="ctr">
              <a:spcBef>
                <a:spcPct val="20000"/>
              </a:spcBef>
            </a:pP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latin typeface="Trebuchet MS"/>
              </a:rPr>
              <a:t>TRUE or FALSE?</a:t>
            </a:r>
            <a:endParaRPr lang="en-US" sz="7200" dirty="0">
              <a:solidFill>
                <a:prstClr val="white">
                  <a:alpha val="40000"/>
                </a:prstClr>
              </a:solidFill>
              <a:latin typeface="Trebuchet MS"/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latin typeface="Trebuchet M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latin typeface="Trebuchet MS"/>
              </a:rPr>
              <a:t>?</a:t>
            </a: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i="1" baseline="0"/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  <a:latin typeface="Trebuchet MS"/>
              </a:rPr>
              <a:pPr/>
              <a:t>7/25/2012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/>
            <a:r>
              <a:rPr lang="en-US" sz="2000" b="1" dirty="0" smtClean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i="0" baseline="0"/>
            </a:lvl1pPr>
            <a:extLst/>
          </a:lstStyle>
          <a:p>
            <a:pPr lvl="0"/>
            <a:r>
              <a:rPr kumimoji="0" lang="en-US" dirty="0" smtClean="0"/>
              <a:t>Click to add an incorrect answer</a:t>
            </a:r>
            <a:endParaRPr kumimoji="0"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i="0" baseline="0"/>
            </a:lvl1pPr>
            <a:extLst/>
          </a:lstStyle>
          <a:p>
            <a:pPr lvl="0"/>
            <a:r>
              <a:rPr kumimoji="0" lang="en-US" dirty="0" smtClean="0"/>
              <a:t>Click to add an incorrect answer</a:t>
            </a:r>
            <a:endParaRPr kumimoji="0"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i="0" baseline="0"/>
            </a:lvl1pPr>
            <a:extLst/>
          </a:lstStyle>
          <a:p>
            <a:pPr lvl="0"/>
            <a:r>
              <a:rPr kumimoji="0" lang="en-US" dirty="0" smtClean="0"/>
              <a:t>Click to add an incorrect answer</a:t>
            </a:r>
            <a:endParaRPr kumimoji="0"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i="0" baseline="0"/>
            </a:lvl1pPr>
            <a:extLst/>
          </a:lstStyle>
          <a:p>
            <a:pPr lvl="0"/>
            <a:r>
              <a:rPr kumimoji="0" lang="en-US" dirty="0" smtClean="0"/>
              <a:t>Click to add an incorrect answer</a:t>
            </a:r>
            <a:endParaRPr kumimoji="0"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i="0" baseline="0"/>
            </a:lvl1pPr>
            <a:extLst/>
          </a:lstStyle>
          <a:p>
            <a:pPr lvl="0"/>
            <a:r>
              <a:rPr kumimoji="0" lang="en-US" dirty="0" smtClean="0"/>
              <a:t>Click to add a correct answer (then rearrange the choices)</a:t>
            </a:r>
            <a:endParaRPr kumimoji="0"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/>
            <a:r>
              <a:rPr lang="en-US" sz="2000" b="1" dirty="0" smtClean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B.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/>
            <a:r>
              <a:rPr lang="en-US" sz="2000" b="1" dirty="0" smtClean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C.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/>
            <a:r>
              <a:rPr lang="en-US" sz="2000" b="1" dirty="0" smtClean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D.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/>
            <a:r>
              <a:rPr lang="en-US" sz="2000" b="1" dirty="0" smtClean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item 1</a:t>
            </a:r>
            <a:endParaRPr kumimoji="0"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item 2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item 3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item 4</a:t>
            </a:r>
            <a:endParaRPr kumimoji="0"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item 5</a:t>
            </a:r>
            <a:endParaRPr kumimoji="0"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  <a:latin typeface="Trebuchet MS"/>
              </a:rPr>
              <a:pPr/>
              <a:t>7/25/2012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match 5</a:t>
            </a:r>
            <a:endParaRPr kumimoji="0"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match 3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match 1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match 2</a:t>
            </a:r>
            <a:endParaRPr kumimoji="0"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match 4</a:t>
            </a:r>
            <a:endParaRPr kumimoji="0"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i="1" baseline="0"/>
            </a:lvl1pPr>
            <a:extLst/>
          </a:lstStyle>
          <a:p>
            <a:r>
              <a:rPr kumimoji="0" lang="en-US" dirty="0" smtClean="0"/>
              <a:t>Click to type your question</a:t>
            </a:r>
            <a:endParaRPr kumimoji="0"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sz="1100"/>
            </a:lvl1pPr>
            <a:extLst/>
          </a:lstStyle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  <a:latin typeface="Trebuchet MS"/>
              </a:rPr>
              <a:pPr algn="r"/>
              <a:t>7/25/2012</a:t>
            </a:fld>
            <a:endParaRPr lang="en-US" sz="10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sz="1200"/>
            </a:lvl1pPr>
            <a:extLst/>
          </a:lstStyle>
          <a:p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sz="1200"/>
            </a:lvl1pPr>
            <a:extLst/>
          </a:lstStyle>
          <a:p>
            <a:fld id="{169B2101-2E9F-420A-91A3-890890D84497}" type="slidenum">
              <a:rPr lang="en-US" smtClean="0">
                <a:solidFill>
                  <a:prstClr val="white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FiTKiDS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Sydney Bailey</a:t>
            </a:r>
          </a:p>
          <a:p>
            <a:r>
              <a:rPr lang="en-US" dirty="0" smtClean="0"/>
              <a:t>Lakeview College of Nursing</a:t>
            </a:r>
          </a:p>
          <a:p>
            <a:r>
              <a:rPr lang="en-US" dirty="0" smtClean="0"/>
              <a:t>Nursing Informatics</a:t>
            </a:r>
          </a:p>
          <a:p>
            <a:r>
              <a:rPr lang="en-US" dirty="0" smtClean="0"/>
              <a:t>July 24,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hopscotch muscle strengthening or bone strengthening?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Bone Strengthening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tug-of-war muscle strengthening or bone strengthening?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Muscle Strengthening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minutes of physical activity do you need each day?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dirty="0" smtClean="0"/>
              <a:t>Name three benefits of exercise</a:t>
            </a:r>
            <a:endParaRPr lang="en-US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Any of the following: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>
            <a:extLst/>
          </a:lstStyle>
          <a:p>
            <a:pPr marL="0" indent="0"/>
            <a:r>
              <a:rPr lang="en-US" dirty="0" smtClean="0"/>
              <a:t>Builds strong bones and muscles, Reduces depression and anxiety, improves academic performance, Reduces risk of obesity, Reduces risk of diabetes, colon cancer, and cardiovascular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 following is NOT a vigorous activity?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Playing Soccer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Jumping Rope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Running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Martial Arts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Brisk Walking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Moderate Intensity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Muscle-Strengthening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Vigorous Intensity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Aerobic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Bone-Strengthening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Force on bones created by impact with the 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8/10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5/10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Muscles working harder than usual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Rhythmically moving large muscles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Activity Log</a:t>
            </a:r>
            <a:endParaRPr lang="en-US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1309468"/>
          </a:xfrm>
        </p:spPr>
        <p:txBody>
          <a:bodyPr>
            <a:normAutofit/>
          </a:bodyPr>
          <a:lstStyle>
            <a:extLst/>
          </a:lstStyle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054062"/>
              </p:ext>
            </p:extLst>
          </p:nvPr>
        </p:nvGraphicFramePr>
        <p:xfrm>
          <a:off x="282575" y="3079751"/>
          <a:ext cx="8664575" cy="361506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32915"/>
                <a:gridCol w="1732915"/>
                <a:gridCol w="1732915"/>
                <a:gridCol w="1732915"/>
                <a:gridCol w="1732915"/>
              </a:tblGrid>
              <a:tr h="132861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Date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Activity</a:t>
                      </a:r>
                      <a:r>
                        <a:rPr lang="en-US" sz="2400" baseline="0" dirty="0" smtClean="0"/>
                        <a:t> &amp; Duration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Activity</a:t>
                      </a:r>
                      <a:r>
                        <a:rPr lang="en-US" sz="2400" baseline="0" dirty="0" smtClean="0"/>
                        <a:t> &amp; Duration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Activity</a:t>
                      </a:r>
                      <a:r>
                        <a:rPr lang="en-US" sz="2400" baseline="0" dirty="0" smtClean="0"/>
                        <a:t> &amp; Duration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Minutes of Activity</a:t>
                      </a:r>
                      <a:endParaRPr lang="en-US" sz="2000" dirty="0"/>
                    </a:p>
                  </a:txBody>
                  <a:tcPr/>
                </a:tc>
              </a:tr>
              <a:tr h="7621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1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1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Fitness Test</a:t>
            </a:r>
            <a:endParaRPr lang="en-US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1309468"/>
          </a:xfrm>
        </p:spPr>
        <p:txBody>
          <a:bodyPr>
            <a:normAutofit/>
          </a:bodyPr>
          <a:lstStyle>
            <a:extLst/>
          </a:lstStyle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26807"/>
              </p:ext>
            </p:extLst>
          </p:nvPr>
        </p:nvGraphicFramePr>
        <p:xfrm>
          <a:off x="282575" y="3079751"/>
          <a:ext cx="8664575" cy="361506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32915"/>
                <a:gridCol w="1732915"/>
                <a:gridCol w="1732915"/>
                <a:gridCol w="1732915"/>
                <a:gridCol w="1732915"/>
              </a:tblGrid>
              <a:tr h="132861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Week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Push-ups</a:t>
                      </a:r>
                    </a:p>
                    <a:p>
                      <a:pPr algn="ctr"/>
                      <a:r>
                        <a:rPr lang="en-US" sz="2400" dirty="0" smtClean="0"/>
                        <a:t>(Without</a:t>
                      </a:r>
                      <a:r>
                        <a:rPr lang="en-US" sz="2400" baseline="0" dirty="0" smtClean="0"/>
                        <a:t> Stopping)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Sit-ups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(1 Minute)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Sit &amp; Reach</a:t>
                      </a:r>
                    </a:p>
                    <a:p>
                      <a:pPr algn="ctr"/>
                      <a:r>
                        <a:rPr lang="en-US" sz="2400" dirty="0" smtClean="0"/>
                        <a:t>(Inches)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Jumping Jacks</a:t>
                      </a:r>
                    </a:p>
                    <a:p>
                      <a:pPr algn="ctr"/>
                      <a:r>
                        <a:rPr lang="en-US" sz="2000" dirty="0" smtClean="0"/>
                        <a:t>(Without</a:t>
                      </a:r>
                      <a:r>
                        <a:rPr lang="en-US" sz="2000" baseline="0" dirty="0" smtClean="0"/>
                        <a:t> Stopping)</a:t>
                      </a:r>
                      <a:endParaRPr lang="en-US" sz="2000" dirty="0"/>
                    </a:p>
                  </a:txBody>
                  <a:tcPr/>
                </a:tc>
              </a:tr>
              <a:tr h="762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648201"/>
          </a:xfrm>
        </p:spPr>
        <p:txBody>
          <a:bodyPr>
            <a:normAutofit fontScale="70000" lnSpcReduction="20000"/>
          </a:bodyPr>
          <a:lstStyle/>
          <a:p>
            <a:pPr marL="0" indent="0" hangingPunct="0">
              <a:buNone/>
            </a:pPr>
            <a:r>
              <a:rPr lang="en-US" dirty="0"/>
              <a:t>Centers for Disease Control and Prevention. (2012a). </a:t>
            </a:r>
            <a:r>
              <a:rPr lang="en-US" i="1" dirty="0">
                <a:solidFill>
                  <a:srgbClr val="FF0000"/>
                </a:solidFill>
              </a:rPr>
              <a:t>Childhood obesity </a:t>
            </a:r>
            <a:r>
              <a:rPr lang="en-US" i="1" dirty="0" smtClean="0">
                <a:solidFill>
                  <a:srgbClr val="FF0000"/>
                </a:solidFill>
              </a:rPr>
              <a:t>facts</a:t>
            </a:r>
            <a:r>
              <a:rPr lang="en-US" dirty="0" smtClean="0"/>
              <a:t>. Retrieved </a:t>
            </a:r>
            <a:r>
              <a:rPr lang="en-US" dirty="0" smtClean="0">
                <a:solidFill>
                  <a:srgbClr val="FF0000"/>
                </a:solidFill>
              </a:rPr>
              <a:t>July24</a:t>
            </a:r>
            <a:r>
              <a:rPr lang="en-US" dirty="0">
                <a:solidFill>
                  <a:srgbClr val="FF0000"/>
                </a:solidFill>
              </a:rPr>
              <a:t>, 2012</a:t>
            </a:r>
            <a:r>
              <a:rPr lang="en-US" dirty="0"/>
              <a:t>, from http://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healthyyouth</a:t>
            </a:r>
            <a:r>
              <a:rPr lang="en-US" dirty="0"/>
              <a:t>/obesity/</a:t>
            </a:r>
            <a:r>
              <a:rPr lang="en-US" dirty="0" err="1"/>
              <a:t>facts.htm</a:t>
            </a:r>
            <a:endParaRPr lang="en-US" dirty="0"/>
          </a:p>
          <a:p>
            <a:pPr marL="0" indent="0" hangingPunct="0">
              <a:buNone/>
            </a:pPr>
            <a:r>
              <a:rPr lang="en-US" dirty="0"/>
              <a:t>Centers for Disease Control and Prevention. (2012b). </a:t>
            </a:r>
            <a:r>
              <a:rPr lang="en-US" i="1" dirty="0">
                <a:solidFill>
                  <a:srgbClr val="FF0000"/>
                </a:solidFill>
              </a:rPr>
              <a:t>A growing problem. Retrieved July </a:t>
            </a:r>
            <a:r>
              <a:rPr lang="en-US" dirty="0" smtClean="0">
                <a:solidFill>
                  <a:srgbClr val="FF0000"/>
                </a:solidFill>
              </a:rPr>
              <a:t>23, 2012</a:t>
            </a:r>
            <a:r>
              <a:rPr lang="en-US" dirty="0"/>
              <a:t>, from http://</a:t>
            </a:r>
            <a:r>
              <a:rPr lang="en-US" dirty="0" err="1"/>
              <a:t>www.cdc.gov</a:t>
            </a:r>
            <a:r>
              <a:rPr lang="en-US" dirty="0"/>
              <a:t>/obesity/childhood/</a:t>
            </a:r>
            <a:r>
              <a:rPr lang="en-US" dirty="0" err="1"/>
              <a:t>problem.html</a:t>
            </a:r>
            <a:endParaRPr lang="en-US" dirty="0"/>
          </a:p>
          <a:p>
            <a:pPr marL="0" indent="0" hangingPunct="0">
              <a:buNone/>
            </a:pPr>
            <a:r>
              <a:rPr lang="en-US" dirty="0"/>
              <a:t>Centers for Disease Control and Prevention. (2012c). </a:t>
            </a:r>
            <a:r>
              <a:rPr lang="en-US" i="1" dirty="0">
                <a:solidFill>
                  <a:srgbClr val="FF0000"/>
                </a:solidFill>
              </a:rPr>
              <a:t>Physical activity fact</a:t>
            </a:r>
            <a:r>
              <a:rPr lang="en-US" dirty="0"/>
              <a:t>s. Retrieved </a:t>
            </a:r>
            <a:r>
              <a:rPr lang="en-US" dirty="0">
                <a:solidFill>
                  <a:srgbClr val="FF0000"/>
                </a:solidFill>
              </a:rPr>
              <a:t>July 22, 2012</a:t>
            </a:r>
            <a:r>
              <a:rPr lang="en-US" dirty="0"/>
              <a:t>, from http://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healthyyouth</a:t>
            </a:r>
            <a:r>
              <a:rPr lang="en-US" dirty="0"/>
              <a:t>/</a:t>
            </a:r>
            <a:r>
              <a:rPr lang="en-US" dirty="0" err="1"/>
              <a:t>physicalactivity</a:t>
            </a:r>
            <a:r>
              <a:rPr lang="en-US" dirty="0"/>
              <a:t>/</a:t>
            </a:r>
            <a:r>
              <a:rPr lang="en-US" dirty="0" err="1"/>
              <a:t>facts.htm</a:t>
            </a:r>
            <a:endParaRPr lang="en-US" dirty="0"/>
          </a:p>
          <a:p>
            <a:pPr marL="0" indent="0" hangingPunct="0">
              <a:buNone/>
            </a:pPr>
            <a:r>
              <a:rPr lang="en-US" dirty="0"/>
              <a:t>Murray, M., &amp; </a:t>
            </a:r>
            <a:r>
              <a:rPr lang="en-US" dirty="0" err="1"/>
              <a:t>Tenenbaum</a:t>
            </a:r>
            <a:r>
              <a:rPr lang="en-US" dirty="0"/>
              <a:t>, G. (2010). Computerized pedagogical agents as an educational means for developing physical self-efficacy and encouraging activity in youth. </a:t>
            </a:r>
            <a:r>
              <a:rPr lang="en-US" i="1" dirty="0"/>
              <a:t>Journal of Educational Computer Research</a:t>
            </a:r>
            <a:r>
              <a:rPr lang="en-US" dirty="0"/>
              <a:t>, </a:t>
            </a:r>
            <a:r>
              <a:rPr lang="en-US" i="1" dirty="0"/>
              <a:t>42</a:t>
            </a:r>
            <a:r>
              <a:rPr lang="en-US" dirty="0"/>
              <a:t>(3), 267-283. Retrieved from </a:t>
            </a:r>
            <a:r>
              <a:rPr lang="en-US" dirty="0" err="1">
                <a:solidFill>
                  <a:srgbClr val="FF0000"/>
                </a:solidFill>
              </a:rPr>
              <a:t>EBSCOhos</a:t>
            </a:r>
            <a:r>
              <a:rPr lang="en-US" dirty="0" err="1"/>
              <a:t>t</a:t>
            </a:r>
            <a:endParaRPr lang="en-US" dirty="0"/>
          </a:p>
          <a:p>
            <a:pPr marL="0" indent="0" hangingPunct="0">
              <a:buNone/>
            </a:pPr>
            <a:r>
              <a:rPr lang="en-US" dirty="0"/>
              <a:t>U.S. Department of Health and Human Services. (2008). </a:t>
            </a:r>
            <a:r>
              <a:rPr lang="en-US" i="1" dirty="0"/>
              <a:t>2008 Physical activity guidelines for A</a:t>
            </a:r>
            <a:r>
              <a:rPr lang="en-US" i="1" dirty="0" smtClean="0"/>
              <a:t>mericans</a:t>
            </a:r>
            <a:r>
              <a:rPr lang="en-US" dirty="0" smtClean="0"/>
              <a:t> </a:t>
            </a:r>
            <a:r>
              <a:rPr lang="en-US" dirty="0"/>
              <a:t>(ODPHP Publication No. U0036). Washington, DC: U.S. Government Printing Office.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0767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Increasing Physical Activity and Fitness</a:t>
            </a:r>
          </a:p>
          <a:p>
            <a:r>
              <a:rPr lang="en-US" dirty="0" smtClean="0"/>
              <a:t>Topics:</a:t>
            </a:r>
          </a:p>
          <a:p>
            <a:pPr lvl="1"/>
            <a:r>
              <a:rPr lang="en-US" dirty="0" smtClean="0"/>
              <a:t>Importance and Benefits </a:t>
            </a:r>
          </a:p>
          <a:p>
            <a:pPr lvl="1"/>
            <a:r>
              <a:rPr lang="en-US" dirty="0" smtClean="0"/>
              <a:t>Duration and Intensity </a:t>
            </a:r>
          </a:p>
          <a:p>
            <a:pPr lvl="1"/>
            <a:r>
              <a:rPr lang="en-US" dirty="0" smtClean="0"/>
              <a:t>Types and Examples of Activities</a:t>
            </a:r>
          </a:p>
          <a:p>
            <a:r>
              <a:rPr lang="en-US" dirty="0" smtClean="0"/>
              <a:t>Purpose: </a:t>
            </a:r>
          </a:p>
          <a:p>
            <a:pPr lvl="1"/>
            <a:r>
              <a:rPr lang="en-US" dirty="0" smtClean="0"/>
              <a:t>Preventing Obesity</a:t>
            </a:r>
          </a:p>
          <a:p>
            <a:pPr lvl="1"/>
            <a:r>
              <a:rPr lang="en-US" dirty="0" smtClean="0"/>
              <a:t>Maintaining Current Fitness Levels</a:t>
            </a:r>
          </a:p>
          <a:p>
            <a:pPr lvl="1"/>
            <a:r>
              <a:rPr lang="en-US" dirty="0" smtClean="0"/>
              <a:t>Promoting Weight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Children and Adolescents</a:t>
            </a:r>
          </a:p>
          <a:p>
            <a:r>
              <a:rPr lang="en-US" dirty="0" smtClean="0"/>
              <a:t>More than 1/3 are overweight or obese </a:t>
            </a:r>
            <a:r>
              <a:rPr lang="en-US" dirty="0"/>
              <a:t>(Centers for Disease Control and Prevention [CDC], </a:t>
            </a:r>
            <a:r>
              <a:rPr lang="en-US" dirty="0" smtClean="0"/>
              <a:t>2012a).</a:t>
            </a:r>
          </a:p>
          <a:p>
            <a:r>
              <a:rPr lang="en-US" dirty="0" smtClean="0"/>
              <a:t>Obesity Rates (CDC, 2012a).</a:t>
            </a:r>
            <a:endParaRPr lang="en-US" dirty="0"/>
          </a:p>
          <a:p>
            <a:pPr lvl="1"/>
            <a:r>
              <a:rPr lang="en-US" dirty="0"/>
              <a:t>6-11 year olds: 20%</a:t>
            </a:r>
          </a:p>
          <a:p>
            <a:pPr lvl="1"/>
            <a:r>
              <a:rPr lang="en-US" dirty="0"/>
              <a:t>12-19 year olds: 18</a:t>
            </a:r>
            <a:r>
              <a:rPr lang="en-US" dirty="0" smtClean="0"/>
              <a:t>%</a:t>
            </a:r>
          </a:p>
          <a:p>
            <a:r>
              <a:rPr lang="en-US" dirty="0" smtClean="0"/>
              <a:t>Only </a:t>
            </a:r>
            <a:r>
              <a:rPr lang="en-US" dirty="0"/>
              <a:t>31% of high school students attend physical education classes on a daily </a:t>
            </a:r>
            <a:r>
              <a:rPr lang="en-US" dirty="0" smtClean="0"/>
              <a:t>basis (CDC, 2012c).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04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2354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iPod/iPhone</a:t>
            </a:r>
            <a:r>
              <a:rPr lang="en-US" dirty="0"/>
              <a:t> </a:t>
            </a:r>
            <a:r>
              <a:rPr lang="en-US" dirty="0" smtClean="0"/>
              <a:t>Application </a:t>
            </a:r>
          </a:p>
          <a:p>
            <a:r>
              <a:rPr lang="en-US" dirty="0" smtClean="0"/>
              <a:t>Computerized educational platforms increase student’s interest and motivation </a:t>
            </a:r>
            <a:r>
              <a:rPr lang="en-US" dirty="0"/>
              <a:t>(Murray &amp; </a:t>
            </a:r>
            <a:r>
              <a:rPr lang="en-US" dirty="0" err="1"/>
              <a:t>Tenenbaum</a:t>
            </a:r>
            <a:r>
              <a:rPr lang="en-US" dirty="0"/>
              <a:t>, 2010) 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study of sixth to eighth graders concluded that interactive computerized teaching methods are more effective than written methods in increasing exercise and fitness knowledge </a:t>
            </a:r>
            <a:r>
              <a:rPr lang="en-US" dirty="0"/>
              <a:t>(Murray &amp; </a:t>
            </a:r>
            <a:r>
              <a:rPr lang="en-US" dirty="0" err="1"/>
              <a:t>Tenenbaum</a:t>
            </a:r>
            <a:r>
              <a:rPr lang="en-US" dirty="0"/>
              <a:t>, 2010</a:t>
            </a:r>
            <a:r>
              <a:rPr lang="en-US" dirty="0" smtClean="0"/>
              <a:t>).  </a:t>
            </a:r>
          </a:p>
          <a:p>
            <a:r>
              <a:rPr lang="en-US" dirty="0" smtClean="0"/>
              <a:t>Incorporating education into normal habits: Eight to 18 year olds spend an average of 3 hours per day using computers, cellphones, and video games as entertainment (CDC, 2012b).  </a:t>
            </a:r>
          </a:p>
        </p:txBody>
      </p:sp>
    </p:spTree>
    <p:extLst>
      <p:ext uri="{BB962C8B-B14F-4D97-AF65-F5344CB8AC3E}">
        <p14:creationId xmlns:p14="http://schemas.microsoft.com/office/powerpoint/2010/main" val="33456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Lessons</a:t>
            </a:r>
          </a:p>
          <a:p>
            <a:r>
              <a:rPr lang="en-US" dirty="0" smtClean="0"/>
              <a:t>Quizzes By Grade Level</a:t>
            </a:r>
          </a:p>
          <a:p>
            <a:r>
              <a:rPr lang="en-US" dirty="0" smtClean="0"/>
              <a:t>Physical Activity Log</a:t>
            </a:r>
          </a:p>
          <a:p>
            <a:r>
              <a:rPr lang="en-US" dirty="0" smtClean="0"/>
              <a:t>Weekly Fitness Tests</a:t>
            </a:r>
          </a:p>
          <a:p>
            <a:r>
              <a:rPr lang="en-US" dirty="0" smtClean="0"/>
              <a:t>Monitoring By Health Care Provider</a:t>
            </a:r>
          </a:p>
          <a:p>
            <a:r>
              <a:rPr lang="en-US" dirty="0" smtClean="0"/>
              <a:t>Instant Messaging Between User and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en-US" dirty="0" err="1" smtClean="0"/>
              <a:t>FiTKiDS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457200" y="5421093"/>
            <a:ext cx="8098302" cy="1316257"/>
          </a:xfrm>
        </p:spPr>
        <p:txBody>
          <a:bodyPr>
            <a:normAutofit fontScale="92500" lnSpcReduction="10000"/>
          </a:bodyPr>
          <a:lstStyle>
            <a:extLst/>
          </a:lstStyle>
          <a:p>
            <a:r>
              <a:rPr lang="en-US" sz="1600" dirty="0" smtClean="0"/>
              <a:t>Video Lessons</a:t>
            </a:r>
          </a:p>
          <a:p>
            <a:r>
              <a:rPr lang="en-US" sz="1600" dirty="0" smtClean="0"/>
              <a:t>Quizzes</a:t>
            </a:r>
          </a:p>
          <a:p>
            <a:r>
              <a:rPr lang="en-US" sz="1600" dirty="0" smtClean="0"/>
              <a:t>Physical Activity Log</a:t>
            </a:r>
          </a:p>
          <a:p>
            <a:r>
              <a:rPr lang="en-US" sz="1600" dirty="0" smtClean="0"/>
              <a:t>Fitness Tests</a:t>
            </a:r>
          </a:p>
          <a:p>
            <a:r>
              <a:rPr lang="en-US" sz="1600" dirty="0" smtClean="0"/>
              <a:t>Messenger</a:t>
            </a:r>
          </a:p>
          <a:p>
            <a:endParaRPr lang="en-US" dirty="0"/>
          </a:p>
        </p:txBody>
      </p:sp>
      <p:sp>
        <p:nvSpPr>
          <p:cNvPr id="9" name="Oval 28"/>
          <p:cNvSpPr/>
          <p:nvPr/>
        </p:nvSpPr>
        <p:spPr>
          <a:xfrm>
            <a:off x="8578850" y="65532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2" name="Picture 1" descr="iPod-touc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2" y="3226971"/>
            <a:ext cx="2576195" cy="3097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522" y="6356350"/>
            <a:ext cx="241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http://</a:t>
            </a:r>
            <a:r>
              <a:rPr lang="en-US" sz="1200" dirty="0" err="1"/>
              <a:t>apcmag.com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09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Video Lessons</a:t>
            </a:r>
            <a:endParaRPr lang="en-US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457200" y="5380721"/>
            <a:ext cx="8098302" cy="1316257"/>
          </a:xfrm>
        </p:spPr>
        <p:txBody>
          <a:bodyPr>
            <a:normAutofit/>
          </a:bodyPr>
          <a:lstStyle>
            <a:extLst/>
          </a:lstStyle>
          <a:p>
            <a:r>
              <a:rPr lang="en-US" sz="1600" dirty="0" smtClean="0"/>
              <a:t>Lesson 1</a:t>
            </a:r>
          </a:p>
          <a:p>
            <a:r>
              <a:rPr lang="en-US" sz="1600" dirty="0" smtClean="0"/>
              <a:t>Lesson 2</a:t>
            </a:r>
          </a:p>
          <a:p>
            <a:r>
              <a:rPr lang="en-US" sz="1600" dirty="0" smtClean="0"/>
              <a:t>Lesson 3</a:t>
            </a:r>
          </a:p>
          <a:p>
            <a:r>
              <a:rPr lang="en-US" sz="1600" dirty="0" smtClean="0"/>
              <a:t>Lesson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61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 on 7-25-12 at 12.47 AM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1138" y="1905000"/>
            <a:ext cx="6332537" cy="42211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Lesson 1: Importance and Benefits</a:t>
            </a:r>
            <a:br>
              <a:rPr lang="en-US" sz="2800" dirty="0" smtClean="0"/>
            </a:br>
            <a:r>
              <a:rPr lang="en-US" sz="2800" dirty="0" smtClean="0"/>
              <a:t>(CDC, 2012c)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78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Quizzes</a:t>
            </a:r>
            <a:endParaRPr lang="en-US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1309468"/>
          </a:xfrm>
        </p:spPr>
        <p:txBody>
          <a:bodyPr>
            <a:normAutofit/>
          </a:bodyPr>
          <a:lstStyle>
            <a:extLst/>
          </a:lstStyle>
          <a:p>
            <a:r>
              <a:rPr lang="en-US" sz="1500" dirty="0" smtClean="0"/>
              <a:t>Select Grade Level: K-2</a:t>
            </a:r>
          </a:p>
          <a:p>
            <a:r>
              <a:rPr lang="en-US" sz="1500" dirty="0" smtClean="0"/>
              <a:t>3-5</a:t>
            </a:r>
          </a:p>
          <a:p>
            <a:r>
              <a:rPr lang="en-US" sz="1500" dirty="0" smtClean="0"/>
              <a:t>6-8</a:t>
            </a:r>
          </a:p>
          <a:p>
            <a:r>
              <a:rPr lang="en-US" sz="1500" dirty="0" smtClean="0"/>
              <a:t>9-1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C101769299990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314</TotalTime>
  <Words>580</Words>
  <Application>Microsoft Office PowerPoint</Application>
  <PresentationFormat>On-screen Show (4:3)</PresentationFormat>
  <Paragraphs>109</Paragraphs>
  <Slides>18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Folio</vt:lpstr>
      <vt:lpstr>TC101769299990</vt:lpstr>
      <vt:lpstr>FiTKiDS</vt:lpstr>
      <vt:lpstr>Subject</vt:lpstr>
      <vt:lpstr>Target Audience</vt:lpstr>
      <vt:lpstr>Technological Medium</vt:lpstr>
      <vt:lpstr>Features</vt:lpstr>
      <vt:lpstr>FiTKiDS Tutorial</vt:lpstr>
      <vt:lpstr>Video Lessons</vt:lpstr>
      <vt:lpstr>Lesson 1: Importance and Benefits (CDC, 2012c)</vt:lpstr>
      <vt:lpstr>Quizzes</vt:lpstr>
      <vt:lpstr>Is hopscotch muscle strengthening or bone strengthening?</vt:lpstr>
      <vt:lpstr>Is tug-of-war muscle strengthening or bone strengthening?</vt:lpstr>
      <vt:lpstr>How many minutes of physical activity do you need each day?</vt:lpstr>
      <vt:lpstr>Name three benefits of exercise</vt:lpstr>
      <vt:lpstr>Which of the following is NOT a vigorous activity?</vt:lpstr>
      <vt:lpstr>Match the following:</vt:lpstr>
      <vt:lpstr>Activity Log</vt:lpstr>
      <vt:lpstr>Fitness Test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Education</dc:title>
  <dc:creator>Sydney Bailey</dc:creator>
  <cp:lastModifiedBy>user</cp:lastModifiedBy>
  <cp:revision>48</cp:revision>
  <dcterms:created xsi:type="dcterms:W3CDTF">2012-07-24T23:22:17Z</dcterms:created>
  <dcterms:modified xsi:type="dcterms:W3CDTF">2012-07-25T15:49:09Z</dcterms:modified>
</cp:coreProperties>
</file>