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56093" autoAdjust="0"/>
  </p:normalViewPr>
  <p:slideViewPr>
    <p:cSldViewPr>
      <p:cViewPr varScale="1">
        <p:scale>
          <a:sx n="39" d="100"/>
          <a:sy n="39" d="100"/>
        </p:scale>
        <p:origin x="-227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CD4035-EAD1-4183-B1F9-B057BA77297D}" type="datetimeFigureOut">
              <a:rPr lang="en-US" smtClean="0"/>
              <a:pPr/>
              <a:t>6/4/2011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F2E058-51E5-4B81-8F3D-F7ED31C9B80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In the study titled “Understanding the Moral Distress of Nurses Witnessing Medically Futile Care,” the sample size consisted of 108 nurses.  This study would be considered qualitative research.  The sampling of nurses that have specifically cared for patients who were dying was purposefully selected in order to obtain quality information about this topic.  The purpose of the study was to gain new insight into a particular phenomenon.  In a study such as this, an adequate sample size can be determined by determining the point at which saturation of data occurs (Burns &amp; Grove, 2009).  This number may differ depending on the scope of the study, nature of the topic, and quality of data (Burns &amp; Grove, 2009).  The more broad the scope and topic, the larger the number of participants must be in order to achieve data saturation.  The higher the quality of the data, fewer numbers of participants will be needed in order to achieve data saturation (Burns &amp; Grove, 2009).  In this study, I believe that the sample size was adequate in order to reach data saturation because of the high quality of data that was obtained.  Also, the scope of the study and nature of the topic were fairly specific.  Therefore I believe that this study can provide valid insight into this phenomenon.</a:t>
            </a:r>
          </a:p>
          <a:p>
            <a:endParaRPr lang="en-US" dirty="0"/>
          </a:p>
        </p:txBody>
      </p:sp>
      <p:sp>
        <p:nvSpPr>
          <p:cNvPr id="4" name="Slide Number Placeholder 3"/>
          <p:cNvSpPr>
            <a:spLocks noGrp="1"/>
          </p:cNvSpPr>
          <p:nvPr>
            <p:ph type="sldNum" sz="quarter" idx="10"/>
          </p:nvPr>
        </p:nvSpPr>
        <p:spPr/>
        <p:txBody>
          <a:bodyPr/>
          <a:lstStyle/>
          <a:p>
            <a:fld id="{78F2E058-51E5-4B81-8F3D-F7ED31C9B804}"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In the study comparing pain associated with intravenous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following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the sample size consisted of 221 people divide into three groups.  The participants in the study were selected randomly and included or excluded based on various criteria.  Exclusion criteria for the study dictated that the subjects had to be capable of reading and writing English, have no previous phobia of needles, and could not be a renal patient.  Subjects who did not get their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successfully started on the first try were also excluded.  Inclusion criteria for the study dictated that the subjects were at least 18 years of age and were to have their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performed on an upper extremity.  This sample would be considered homogeneous (Burns &amp; Grove, 2009).  This study is an example of convenience sampling because the sample was drawn randomly from patients who just happened to be getting an intravenous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that day (Burns &amp; Grove, 2009).  I believe that the sample size for this quantitative research study would be considered adequate because historically, a sample size of more than thirty subjects is considered adequate (Burns &amp; Grove, 2009).  </a:t>
            </a:r>
          </a:p>
          <a:p>
            <a:endParaRPr lang="en-US" dirty="0"/>
          </a:p>
        </p:txBody>
      </p:sp>
      <p:sp>
        <p:nvSpPr>
          <p:cNvPr id="4" name="Slide Number Placeholder 3"/>
          <p:cNvSpPr>
            <a:spLocks noGrp="1"/>
          </p:cNvSpPr>
          <p:nvPr>
            <p:ph type="sldNum" sz="quarter" idx="10"/>
          </p:nvPr>
        </p:nvSpPr>
        <p:spPr/>
        <p:txBody>
          <a:bodyPr/>
          <a:lstStyle/>
          <a:p>
            <a:fld id="{78F2E058-51E5-4B81-8F3D-F7ED31C9B804}"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In the study titled “Understanding the Moral Distress of Nurses Witnessing Medically Futile Care,” the data consisted of narratives written by nurses who were attending a continuing education course regarding end of life care.  The narratives were read by the researchers and sections of the documents were categorized and counted.  This data was then summarized in a table showing the various characteristics of the reoccurring themes portrayed in the narratives.  The categories in the table separated the accounts by the following characteristics: setting (where the incident occurred), conflict (nature of the conflict), those involved in conflict, culture (if it was a factor or not), spiritual issues, disease or patient group (cancer, cardiac, </a:t>
            </a:r>
            <a:r>
              <a:rPr lang="en-US" sz="1200" kern="1200" dirty="0" err="1" smtClean="0">
                <a:solidFill>
                  <a:schemeClr val="tx1"/>
                </a:solidFill>
                <a:latin typeface="Times New Roman" pitchFamily="18" charset="0"/>
                <a:ea typeface="+mn-ea"/>
                <a:cs typeface="Times New Roman" pitchFamily="18" charset="0"/>
              </a:rPr>
              <a:t>ect</a:t>
            </a:r>
            <a:r>
              <a:rPr lang="en-US" sz="1200" kern="1200" dirty="0" smtClean="0">
                <a:solidFill>
                  <a:schemeClr val="tx1"/>
                </a:solidFill>
                <a:latin typeface="Times New Roman" pitchFamily="18" charset="0"/>
                <a:ea typeface="+mn-ea"/>
                <a:cs typeface="Times New Roman" pitchFamily="18" charset="0"/>
              </a:rPr>
              <a:t>.), nursing response (feelings generated by situation) and nursing profession’s response (how it affects the profession).  </a:t>
            </a:r>
          </a:p>
          <a:p>
            <a:endParaRPr lang="en-US" dirty="0"/>
          </a:p>
        </p:txBody>
      </p:sp>
      <p:sp>
        <p:nvSpPr>
          <p:cNvPr id="4" name="Slide Number Placeholder 3"/>
          <p:cNvSpPr>
            <a:spLocks noGrp="1"/>
          </p:cNvSpPr>
          <p:nvPr>
            <p:ph type="sldNum" sz="quarter" idx="10"/>
          </p:nvPr>
        </p:nvSpPr>
        <p:spPr/>
        <p:txBody>
          <a:bodyPr/>
          <a:lstStyle/>
          <a:p>
            <a:fld id="{78F2E058-51E5-4B81-8F3D-F7ED31C9B804}"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In the study comparing pain associated with intravenous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following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the data was collected using a modified visual analog scale.  The subjects were told to draw a vertical line on a scale which read from zero to one hundred with zero millimeters recorded as no pain and 100 millimeters recorded as the worst pain.  The point at which the subjects drew their line was then measured in millimeters and the numbers were compared.  The researchers compared the levels of pain recorded when using </a:t>
            </a:r>
            <a:r>
              <a:rPr lang="en-US" sz="1200" kern="1200" dirty="0" err="1" smtClean="0">
                <a:solidFill>
                  <a:schemeClr val="tx1"/>
                </a:solidFill>
                <a:latin typeface="Times New Roman" pitchFamily="18" charset="0"/>
                <a:ea typeface="+mn-ea"/>
                <a:cs typeface="Times New Roman" pitchFamily="18" charset="0"/>
              </a:rPr>
              <a:t>bacteriostatic</a:t>
            </a:r>
            <a:r>
              <a:rPr lang="en-US" sz="1200" kern="1200" dirty="0" smtClean="0">
                <a:solidFill>
                  <a:schemeClr val="tx1"/>
                </a:solidFill>
                <a:latin typeface="Times New Roman" pitchFamily="18" charset="0"/>
                <a:ea typeface="+mn-ea"/>
                <a:cs typeface="Times New Roman" pitchFamily="18" charset="0"/>
              </a:rPr>
              <a:t> normal saline versus </a:t>
            </a:r>
            <a:r>
              <a:rPr lang="en-US" sz="1200" kern="1200" dirty="0" err="1" smtClean="0">
                <a:solidFill>
                  <a:schemeClr val="tx1"/>
                </a:solidFill>
                <a:latin typeface="Times New Roman" pitchFamily="18" charset="0"/>
                <a:ea typeface="+mn-ea"/>
                <a:cs typeface="Times New Roman" pitchFamily="18" charset="0"/>
              </a:rPr>
              <a:t>lidocaine</a:t>
            </a:r>
            <a:r>
              <a:rPr lang="en-US" sz="1200" kern="1200" dirty="0" smtClean="0">
                <a:solidFill>
                  <a:schemeClr val="tx1"/>
                </a:solidFill>
                <a:latin typeface="Times New Roman" pitchFamily="18" charset="0"/>
                <a:ea typeface="+mn-ea"/>
                <a:cs typeface="Times New Roman" pitchFamily="18" charset="0"/>
              </a:rPr>
              <a:t> both before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and during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Another control group received no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prior to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The subjects were educated as to the purpose of the study but were blinded to the type of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anesthetic used.  Information was also obtained about the subject’s age, gender and race.  Gender was considered when making pain level comparisons in the results section of the study.  Results were calculated for men separately from women and then a combined average was also calculated excluding gender as a factor.</a:t>
            </a:r>
          </a:p>
          <a:p>
            <a:endParaRPr lang="en-US" dirty="0"/>
          </a:p>
        </p:txBody>
      </p:sp>
      <p:sp>
        <p:nvSpPr>
          <p:cNvPr id="4" name="Slide Number Placeholder 3"/>
          <p:cNvSpPr>
            <a:spLocks noGrp="1"/>
          </p:cNvSpPr>
          <p:nvPr>
            <p:ph type="sldNum" sz="quarter" idx="10"/>
          </p:nvPr>
        </p:nvSpPr>
        <p:spPr/>
        <p:txBody>
          <a:bodyPr/>
          <a:lstStyle/>
          <a:p>
            <a:fld id="{78F2E058-51E5-4B81-8F3D-F7ED31C9B804}"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Sample </a:t>
            </a:r>
            <a:r>
              <a:rPr lang="en-US" dirty="0" smtClean="0">
                <a:latin typeface="Times New Roman" pitchFamily="18" charset="0"/>
                <a:cs typeface="Times New Roman" pitchFamily="18" charset="0"/>
              </a:rPr>
              <a:t>Sizes and Data Collection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smtClean="0">
                <a:latin typeface="Times New Roman" pitchFamily="18" charset="0"/>
                <a:cs typeface="Times New Roman" pitchFamily="18" charset="0"/>
              </a:rPr>
              <a:t>By :</a:t>
            </a:r>
          </a:p>
          <a:p>
            <a:r>
              <a:rPr lang="en-US" smtClean="0">
                <a:latin typeface="Times New Roman" pitchFamily="18" charset="0"/>
                <a:cs typeface="Times New Roman" pitchFamily="18" charset="0"/>
              </a:rPr>
              <a:t>Ben martin</a:t>
            </a:r>
            <a:endParaRPr lang="en-US"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Sample size (Ferrell)</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Purposeful sampling</a:t>
            </a:r>
          </a:p>
          <a:p>
            <a:r>
              <a:rPr lang="en-US" dirty="0" smtClean="0">
                <a:latin typeface="Times New Roman" pitchFamily="18" charset="0"/>
                <a:cs typeface="Times New Roman" pitchFamily="18" charset="0"/>
              </a:rPr>
              <a:t>Quality of information important</a:t>
            </a:r>
          </a:p>
          <a:p>
            <a:r>
              <a:rPr lang="en-US" dirty="0" smtClean="0">
                <a:latin typeface="Times New Roman" pitchFamily="18" charset="0"/>
                <a:cs typeface="Times New Roman" pitchFamily="18" charset="0"/>
              </a:rPr>
              <a:t>108 nurses participated</a:t>
            </a:r>
          </a:p>
          <a:p>
            <a:r>
              <a:rPr lang="en-US" dirty="0" smtClean="0">
                <a:latin typeface="Times New Roman" pitchFamily="18" charset="0"/>
                <a:cs typeface="Times New Roman" pitchFamily="18" charset="0"/>
              </a:rPr>
              <a:t>Saturation of data reached</a:t>
            </a:r>
          </a:p>
          <a:p>
            <a:r>
              <a:rPr lang="en-US" dirty="0" smtClean="0">
                <a:latin typeface="Times New Roman" pitchFamily="18" charset="0"/>
                <a:cs typeface="Times New Roman" pitchFamily="18" charset="0"/>
              </a:rPr>
              <a:t>Sample size was adequate</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Sample Size (</a:t>
            </a:r>
            <a:r>
              <a:rPr lang="en-US" dirty="0" err="1" smtClean="0">
                <a:latin typeface="Times New Roman" pitchFamily="18" charset="0"/>
                <a:cs typeface="Times New Roman" pitchFamily="18" charset="0"/>
              </a:rPr>
              <a:t>Windle</a:t>
            </a:r>
            <a:r>
              <a:rPr lang="en-US" dirty="0" smtClean="0">
                <a:latin typeface="Times New Roman" pitchFamily="18" charset="0"/>
                <a:cs typeface="Times New Roman" pitchFamily="18" charset="0"/>
              </a:rPr>
              <a:t> et al.)</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Quantitative study</a:t>
            </a:r>
          </a:p>
          <a:p>
            <a:r>
              <a:rPr lang="en-US" dirty="0" smtClean="0">
                <a:latin typeface="Times New Roman" pitchFamily="18" charset="0"/>
                <a:cs typeface="Times New Roman" pitchFamily="18" charset="0"/>
              </a:rPr>
              <a:t>221 people divided into three groups</a:t>
            </a:r>
          </a:p>
          <a:p>
            <a:r>
              <a:rPr lang="en-US" dirty="0" smtClean="0">
                <a:latin typeface="Times New Roman" pitchFamily="18" charset="0"/>
                <a:cs typeface="Times New Roman" pitchFamily="18" charset="0"/>
              </a:rPr>
              <a:t>Convenience sampling</a:t>
            </a:r>
          </a:p>
          <a:p>
            <a:r>
              <a:rPr lang="en-US" dirty="0" smtClean="0">
                <a:latin typeface="Times New Roman" pitchFamily="18" charset="0"/>
                <a:cs typeface="Times New Roman" pitchFamily="18" charset="0"/>
              </a:rPr>
              <a:t>Homogeneous group</a:t>
            </a:r>
          </a:p>
          <a:p>
            <a:r>
              <a:rPr lang="en-US" dirty="0" smtClean="0">
                <a:latin typeface="Times New Roman" pitchFamily="18" charset="0"/>
                <a:cs typeface="Times New Roman" pitchFamily="18" charset="0"/>
              </a:rPr>
              <a:t>Sample size deemed adequate</a:t>
            </a:r>
          </a:p>
          <a:p>
            <a:endParaRPr lang="en-US" dirty="0" smtClean="0"/>
          </a:p>
          <a:p>
            <a:endParaRPr lang="en-US" dirty="0" smtClean="0"/>
          </a:p>
          <a:p>
            <a:endParaRPr lang="en-US" dirty="0" smtClean="0"/>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Data collection (Ferrell)</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Data was collected from narratives</a:t>
            </a:r>
          </a:p>
          <a:p>
            <a:r>
              <a:rPr lang="en-US" dirty="0" smtClean="0">
                <a:latin typeface="Times New Roman" pitchFamily="18" charset="0"/>
                <a:cs typeface="Times New Roman" pitchFamily="18" charset="0"/>
              </a:rPr>
              <a:t>Data was categorized according to various characteristics</a:t>
            </a:r>
          </a:p>
          <a:p>
            <a:r>
              <a:rPr lang="en-US" dirty="0" smtClean="0">
                <a:latin typeface="Times New Roman" pitchFamily="18" charset="0"/>
                <a:cs typeface="Times New Roman" pitchFamily="18" charset="0"/>
              </a:rPr>
              <a:t>Data was summarized in table </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Data Collection (</a:t>
            </a:r>
            <a:r>
              <a:rPr lang="en-US" dirty="0" err="1" smtClean="0">
                <a:latin typeface="Times New Roman" pitchFamily="18" charset="0"/>
                <a:cs typeface="Times New Roman" pitchFamily="18" charset="0"/>
              </a:rPr>
              <a:t>Windle</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et al.)</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MAVS (modified visual analog scale)</a:t>
            </a:r>
          </a:p>
          <a:p>
            <a:r>
              <a:rPr lang="en-US" dirty="0" smtClean="0">
                <a:latin typeface="Times New Roman" pitchFamily="18" charset="0"/>
                <a:cs typeface="Times New Roman" pitchFamily="18" charset="0"/>
              </a:rPr>
              <a:t>Two comparison groups and one control</a:t>
            </a:r>
          </a:p>
          <a:p>
            <a:r>
              <a:rPr lang="en-US" dirty="0" smtClean="0">
                <a:latin typeface="Times New Roman" pitchFamily="18" charset="0"/>
                <a:cs typeface="Times New Roman" pitchFamily="18" charset="0"/>
              </a:rPr>
              <a:t>Pain level measured both after </a:t>
            </a:r>
            <a:r>
              <a:rPr lang="en-US" dirty="0" err="1" smtClean="0">
                <a:latin typeface="Times New Roman" pitchFamily="18" charset="0"/>
                <a:cs typeface="Times New Roman" pitchFamily="18" charset="0"/>
              </a:rPr>
              <a:t>intradermal</a:t>
            </a:r>
            <a:r>
              <a:rPr lang="en-US" dirty="0" smtClean="0">
                <a:latin typeface="Times New Roman" pitchFamily="18" charset="0"/>
                <a:cs typeface="Times New Roman" pitchFamily="18" charset="0"/>
              </a:rPr>
              <a:t> anesthesia and after intravenous </a:t>
            </a:r>
            <a:r>
              <a:rPr lang="en-US" dirty="0" err="1" smtClean="0">
                <a:latin typeface="Times New Roman" pitchFamily="18" charset="0"/>
                <a:cs typeface="Times New Roman" pitchFamily="18" charset="0"/>
              </a:rPr>
              <a:t>cannulation</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Genders were calculated both separately and  combined</a:t>
            </a: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899</Words>
  <Application>Microsoft Office PowerPoint</Application>
  <PresentationFormat>On-screen Show (4:3)</PresentationFormat>
  <Paragraphs>34</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Sample Sizes and Data Collection</vt:lpstr>
      <vt:lpstr>Sample size (Ferrell)</vt:lpstr>
      <vt:lpstr>Sample Size (Windle et al.)</vt:lpstr>
      <vt:lpstr>Data collection (Ferrell)</vt:lpstr>
      <vt:lpstr>Data Collection (Windle et 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Sizes</dc:title>
  <dc:creator>Ben</dc:creator>
  <cp:lastModifiedBy>Ben</cp:lastModifiedBy>
  <cp:revision>13</cp:revision>
  <dcterms:created xsi:type="dcterms:W3CDTF">2006-08-16T00:00:00Z</dcterms:created>
  <dcterms:modified xsi:type="dcterms:W3CDTF">2011-06-05T00:40:58Z</dcterms:modified>
</cp:coreProperties>
</file>