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56093" autoAdjust="0"/>
  </p:normalViewPr>
  <p:slideViewPr>
    <p:cSldViewPr>
      <p:cViewPr varScale="1">
        <p:scale>
          <a:sx n="39" d="100"/>
          <a:sy n="39" d="100"/>
        </p:scale>
        <p:origin x="-228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CD4035-EAD1-4183-B1F9-B057BA77297D}" type="datetimeFigureOut">
              <a:rPr lang="en-US" smtClean="0"/>
              <a:pPr/>
              <a:t>6/6/2011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F2E058-51E5-4B81-8F3D-F7ED31C9B80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In the study </a:t>
            </a:r>
            <a:r>
              <a:rPr lang="en-US" sz="1200" kern="1200" dirty="0" smtClean="0">
                <a:solidFill>
                  <a:schemeClr val="tx1"/>
                </a:solidFill>
                <a:latin typeface="Times New Roman" pitchFamily="18" charset="0"/>
                <a:ea typeface="+mn-ea"/>
                <a:cs typeface="Times New Roman" pitchFamily="18" charset="0"/>
              </a:rPr>
              <a:t>regarding</a:t>
            </a:r>
            <a:r>
              <a:rPr lang="en-US" sz="1200" kern="1200" baseline="0" dirty="0" smtClean="0">
                <a:solidFill>
                  <a:schemeClr val="tx1"/>
                </a:solidFill>
                <a:latin typeface="Times New Roman" pitchFamily="18" charset="0"/>
                <a:ea typeface="+mn-ea"/>
                <a:cs typeface="Times New Roman" pitchFamily="18" charset="0"/>
              </a:rPr>
              <a:t> the moral distress felt by nurses witnessing futile care</a:t>
            </a:r>
            <a:r>
              <a:rPr lang="en-US" sz="1200" kern="1200" dirty="0" smtClean="0">
                <a:solidFill>
                  <a:schemeClr val="tx1"/>
                </a:solidFill>
                <a:latin typeface="Times New Roman" pitchFamily="18" charset="0"/>
                <a:ea typeface="+mn-ea"/>
                <a:cs typeface="Times New Roman" pitchFamily="18" charset="0"/>
              </a:rPr>
              <a:t>, </a:t>
            </a:r>
            <a:r>
              <a:rPr lang="en-US" sz="1200" kern="1200" dirty="0" smtClean="0">
                <a:solidFill>
                  <a:schemeClr val="tx1"/>
                </a:solidFill>
                <a:latin typeface="Times New Roman" pitchFamily="18" charset="0"/>
                <a:ea typeface="+mn-ea"/>
                <a:cs typeface="Times New Roman" pitchFamily="18" charset="0"/>
              </a:rPr>
              <a:t>the sample size consisted of 108 nurses.  This study would be considered qualitative </a:t>
            </a:r>
            <a:r>
              <a:rPr lang="en-US" sz="1200" kern="1200" dirty="0" smtClean="0">
                <a:solidFill>
                  <a:schemeClr val="tx1"/>
                </a:solidFill>
                <a:latin typeface="Times New Roman" pitchFamily="18" charset="0"/>
                <a:ea typeface="+mn-ea"/>
                <a:cs typeface="Times New Roman" pitchFamily="18" charset="0"/>
              </a:rPr>
              <a:t>research because it seeks to broaden our understanding of complex phenomenon (Burns &amp; Grove 2009).  </a:t>
            </a:r>
            <a:r>
              <a:rPr lang="en-US" sz="1200" kern="1200" dirty="0" smtClean="0">
                <a:solidFill>
                  <a:schemeClr val="tx1"/>
                </a:solidFill>
                <a:latin typeface="Times New Roman" pitchFamily="18" charset="0"/>
                <a:ea typeface="+mn-ea"/>
                <a:cs typeface="Times New Roman" pitchFamily="18" charset="0"/>
              </a:rPr>
              <a:t>The </a:t>
            </a:r>
            <a:r>
              <a:rPr lang="en-US" sz="1200" kern="1200" dirty="0" smtClean="0">
                <a:solidFill>
                  <a:schemeClr val="tx1"/>
                </a:solidFill>
                <a:latin typeface="Times New Roman" pitchFamily="18" charset="0"/>
                <a:ea typeface="+mn-ea"/>
                <a:cs typeface="Times New Roman" pitchFamily="18" charset="0"/>
              </a:rPr>
              <a:t>sampling</a:t>
            </a:r>
            <a:r>
              <a:rPr lang="en-US" sz="1200" kern="1200" baseline="0" dirty="0" smtClean="0">
                <a:solidFill>
                  <a:schemeClr val="tx1"/>
                </a:solidFill>
                <a:latin typeface="Times New Roman" pitchFamily="18" charset="0"/>
                <a:ea typeface="+mn-ea"/>
                <a:cs typeface="Times New Roman" pitchFamily="18" charset="0"/>
              </a:rPr>
              <a:t> of</a:t>
            </a:r>
            <a:r>
              <a:rPr lang="en-US" sz="1200" kern="1200" dirty="0" smtClean="0">
                <a:solidFill>
                  <a:schemeClr val="tx1"/>
                </a:solidFill>
                <a:latin typeface="Times New Roman" pitchFamily="18" charset="0"/>
                <a:ea typeface="+mn-ea"/>
                <a:cs typeface="Times New Roman" pitchFamily="18" charset="0"/>
              </a:rPr>
              <a:t> nurses</a:t>
            </a:r>
            <a:r>
              <a:rPr lang="en-US" sz="1200" kern="1200" baseline="0" dirty="0" smtClean="0">
                <a:solidFill>
                  <a:schemeClr val="tx1"/>
                </a:solidFill>
                <a:latin typeface="Times New Roman" pitchFamily="18" charset="0"/>
                <a:ea typeface="+mn-ea"/>
                <a:cs typeface="Times New Roman" pitchFamily="18" charset="0"/>
              </a:rPr>
              <a:t> which</a:t>
            </a:r>
            <a:r>
              <a:rPr lang="en-US" sz="1200" kern="1200" dirty="0" smtClean="0">
                <a:solidFill>
                  <a:schemeClr val="tx1"/>
                </a:solidFill>
                <a:latin typeface="Times New Roman" pitchFamily="18" charset="0"/>
                <a:ea typeface="+mn-ea"/>
                <a:cs typeface="Times New Roman" pitchFamily="18" charset="0"/>
              </a:rPr>
              <a:t> had </a:t>
            </a:r>
            <a:r>
              <a:rPr lang="en-US" sz="1200" kern="1200" dirty="0" smtClean="0">
                <a:solidFill>
                  <a:schemeClr val="tx1"/>
                </a:solidFill>
                <a:latin typeface="Times New Roman" pitchFamily="18" charset="0"/>
                <a:ea typeface="+mn-ea"/>
                <a:cs typeface="Times New Roman" pitchFamily="18" charset="0"/>
              </a:rPr>
              <a:t>specifically cared for patients </a:t>
            </a:r>
            <a:r>
              <a:rPr lang="en-US" sz="1200" kern="1200" dirty="0" smtClean="0">
                <a:solidFill>
                  <a:schemeClr val="tx1"/>
                </a:solidFill>
                <a:latin typeface="Times New Roman" pitchFamily="18" charset="0"/>
                <a:ea typeface="+mn-ea"/>
                <a:cs typeface="Times New Roman" pitchFamily="18" charset="0"/>
              </a:rPr>
              <a:t>who </a:t>
            </a:r>
            <a:r>
              <a:rPr lang="en-US" sz="1200" kern="1200" dirty="0" smtClean="0">
                <a:solidFill>
                  <a:schemeClr val="tx1"/>
                </a:solidFill>
                <a:latin typeface="Times New Roman" pitchFamily="18" charset="0"/>
                <a:ea typeface="+mn-ea"/>
                <a:cs typeface="Times New Roman" pitchFamily="18" charset="0"/>
              </a:rPr>
              <a:t>were dying </a:t>
            </a:r>
            <a:r>
              <a:rPr lang="en-US" sz="1200" kern="1200" dirty="0" smtClean="0">
                <a:solidFill>
                  <a:schemeClr val="tx1"/>
                </a:solidFill>
                <a:latin typeface="Times New Roman" pitchFamily="18" charset="0"/>
                <a:ea typeface="+mn-ea"/>
                <a:cs typeface="Times New Roman" pitchFamily="18" charset="0"/>
              </a:rPr>
              <a:t>was </a:t>
            </a:r>
            <a:r>
              <a:rPr lang="en-US" sz="1200" kern="1200" dirty="0" smtClean="0">
                <a:solidFill>
                  <a:schemeClr val="tx1"/>
                </a:solidFill>
                <a:latin typeface="Times New Roman" pitchFamily="18" charset="0"/>
                <a:ea typeface="+mn-ea"/>
                <a:cs typeface="Times New Roman" pitchFamily="18" charset="0"/>
              </a:rPr>
              <a:t>purposefully selected in order to obtain quality information about this topic. </a:t>
            </a:r>
            <a:r>
              <a:rPr lang="en-US" sz="1200" kern="1200" dirty="0" smtClean="0">
                <a:solidFill>
                  <a:schemeClr val="tx1"/>
                </a:solidFill>
                <a:latin typeface="Times New Roman" pitchFamily="18" charset="0"/>
                <a:ea typeface="+mn-ea"/>
                <a:cs typeface="Times New Roman" pitchFamily="18" charset="0"/>
              </a:rPr>
              <a:t> In </a:t>
            </a:r>
            <a:r>
              <a:rPr lang="en-US" sz="1200" kern="1200" dirty="0" smtClean="0">
                <a:solidFill>
                  <a:schemeClr val="tx1"/>
                </a:solidFill>
                <a:latin typeface="Times New Roman" pitchFamily="18" charset="0"/>
                <a:ea typeface="+mn-ea"/>
                <a:cs typeface="Times New Roman" pitchFamily="18" charset="0"/>
              </a:rPr>
              <a:t>a study such as this, an adequate sample size can be determined by determining the point at which saturation of data occurs (Burns &amp; Grove, 2009).  This number may differ depending on the scope of the study, nature of the topic, and quality of data (Burns &amp; Grove, 2009).  The more broad the scope and topic, the larger the number of participants must be in order to achieve data saturation.  The higher the quality of the data, </a:t>
            </a:r>
            <a:r>
              <a:rPr lang="en-US" sz="1200" kern="1200" dirty="0" smtClean="0">
                <a:solidFill>
                  <a:schemeClr val="tx1"/>
                </a:solidFill>
                <a:latin typeface="Times New Roman" pitchFamily="18" charset="0"/>
                <a:ea typeface="+mn-ea"/>
                <a:cs typeface="Times New Roman" pitchFamily="18" charset="0"/>
              </a:rPr>
              <a:t>the fewer </a:t>
            </a:r>
            <a:r>
              <a:rPr lang="en-US" sz="1200" kern="1200" dirty="0" smtClean="0">
                <a:solidFill>
                  <a:schemeClr val="tx1"/>
                </a:solidFill>
                <a:latin typeface="Times New Roman" pitchFamily="18" charset="0"/>
                <a:ea typeface="+mn-ea"/>
                <a:cs typeface="Times New Roman" pitchFamily="18" charset="0"/>
              </a:rPr>
              <a:t>numbers of participants </a:t>
            </a:r>
            <a:r>
              <a:rPr lang="en-US" sz="1200" kern="1200" dirty="0" smtClean="0">
                <a:solidFill>
                  <a:schemeClr val="tx1"/>
                </a:solidFill>
                <a:latin typeface="Times New Roman" pitchFamily="18" charset="0"/>
                <a:ea typeface="+mn-ea"/>
                <a:cs typeface="Times New Roman" pitchFamily="18" charset="0"/>
              </a:rPr>
              <a:t>that will </a:t>
            </a:r>
            <a:r>
              <a:rPr lang="en-US" sz="1200" kern="1200" dirty="0" smtClean="0">
                <a:solidFill>
                  <a:schemeClr val="tx1"/>
                </a:solidFill>
                <a:latin typeface="Times New Roman" pitchFamily="18" charset="0"/>
                <a:ea typeface="+mn-ea"/>
                <a:cs typeface="Times New Roman" pitchFamily="18" charset="0"/>
              </a:rPr>
              <a:t>be needed in order to achieve data saturation (Burns &amp; Grove, 2009).  In this study, I believe that the sample size was adequate in order to reach data saturation because of the high quality of data that was obtained.  Also, the scope of the study and nature of the topic were fairly specific.  Therefore I believe that this </a:t>
            </a:r>
            <a:r>
              <a:rPr lang="en-US" sz="1200" kern="1200" dirty="0" smtClean="0">
                <a:solidFill>
                  <a:schemeClr val="tx1"/>
                </a:solidFill>
                <a:latin typeface="Times New Roman" pitchFamily="18" charset="0"/>
                <a:ea typeface="+mn-ea"/>
                <a:cs typeface="Times New Roman" pitchFamily="18" charset="0"/>
              </a:rPr>
              <a:t>study provided </a:t>
            </a:r>
            <a:r>
              <a:rPr lang="en-US" sz="1200" kern="1200" dirty="0" smtClean="0">
                <a:solidFill>
                  <a:schemeClr val="tx1"/>
                </a:solidFill>
                <a:latin typeface="Times New Roman" pitchFamily="18" charset="0"/>
                <a:ea typeface="+mn-ea"/>
                <a:cs typeface="Times New Roman" pitchFamily="18" charset="0"/>
              </a:rPr>
              <a:t>valid insight into this </a:t>
            </a:r>
            <a:r>
              <a:rPr lang="en-US" sz="1200" kern="1200" dirty="0" smtClean="0">
                <a:solidFill>
                  <a:schemeClr val="tx1"/>
                </a:solidFill>
                <a:latin typeface="Times New Roman" pitchFamily="18" charset="0"/>
                <a:ea typeface="+mn-ea"/>
                <a:cs typeface="Times New Roman" pitchFamily="18" charset="0"/>
              </a:rPr>
              <a:t>phenomenon</a:t>
            </a:r>
            <a:r>
              <a:rPr lang="en-US" sz="1200" kern="1200" baseline="0" dirty="0" smtClean="0">
                <a:solidFill>
                  <a:schemeClr val="tx1"/>
                </a:solidFill>
                <a:latin typeface="Times New Roman" pitchFamily="18" charset="0"/>
                <a:ea typeface="+mn-ea"/>
                <a:cs typeface="Times New Roman" pitchFamily="18" charset="0"/>
              </a:rPr>
              <a:t> and the results could be generalized to a larger population.</a:t>
            </a:r>
            <a:endParaRPr lang="en-US" sz="1200" kern="1200" dirty="0" smtClean="0">
              <a:solidFill>
                <a:schemeClr val="tx1"/>
              </a:solidFill>
              <a:latin typeface="Times New Roman" pitchFamily="18" charset="0"/>
              <a:ea typeface="+mn-ea"/>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fld id="{78F2E058-51E5-4B81-8F3D-F7ED31C9B804}"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In the study comparing pain associated with intravenous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following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anesthesia, the sample size consisted of 221 people divide into three groups.  The participants in the study were selected randomly </a:t>
            </a:r>
            <a:r>
              <a:rPr lang="en-US" sz="1200" kern="1200" dirty="0" smtClean="0">
                <a:solidFill>
                  <a:schemeClr val="tx1"/>
                </a:solidFill>
                <a:latin typeface="Times New Roman" pitchFamily="18" charset="0"/>
                <a:ea typeface="+mn-ea"/>
                <a:cs typeface="Times New Roman" pitchFamily="18" charset="0"/>
              </a:rPr>
              <a:t>and they were </a:t>
            </a:r>
            <a:r>
              <a:rPr lang="en-US" sz="1200" kern="1200" dirty="0" smtClean="0">
                <a:solidFill>
                  <a:schemeClr val="tx1"/>
                </a:solidFill>
                <a:latin typeface="Times New Roman" pitchFamily="18" charset="0"/>
                <a:ea typeface="+mn-ea"/>
                <a:cs typeface="Times New Roman" pitchFamily="18" charset="0"/>
              </a:rPr>
              <a:t>included or excluded based on various criteria.  Exclusion criteria for the study dictated that the subjects had to be capable of reading and writing English, have no previous phobia of needles, and could not be a renal patient.  Subjects who did not get their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successfully started on the first try were also excluded.  Inclusion criteria for the study dictated that the subjects were at least 18 years of age and were to have their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performed on an upper extremity.  This sample would be considered homogeneous </a:t>
            </a:r>
            <a:r>
              <a:rPr lang="en-US" sz="1200" kern="1200" dirty="0" smtClean="0">
                <a:solidFill>
                  <a:schemeClr val="tx1"/>
                </a:solidFill>
                <a:latin typeface="Times New Roman" pitchFamily="18" charset="0"/>
                <a:ea typeface="+mn-ea"/>
                <a:cs typeface="Times New Roman" pitchFamily="18" charset="0"/>
              </a:rPr>
              <a:t>because</a:t>
            </a:r>
            <a:r>
              <a:rPr lang="en-US" sz="1200" kern="1200" baseline="0" dirty="0" smtClean="0">
                <a:solidFill>
                  <a:schemeClr val="tx1"/>
                </a:solidFill>
                <a:latin typeface="Times New Roman" pitchFamily="18" charset="0"/>
                <a:ea typeface="+mn-ea"/>
                <a:cs typeface="Times New Roman" pitchFamily="18" charset="0"/>
              </a:rPr>
              <a:t> the subjects were either chosen or excluded based on predetermined factors </a:t>
            </a:r>
            <a:r>
              <a:rPr lang="en-US" sz="1200" kern="1200" dirty="0" smtClean="0">
                <a:solidFill>
                  <a:schemeClr val="tx1"/>
                </a:solidFill>
                <a:latin typeface="Times New Roman" pitchFamily="18" charset="0"/>
                <a:ea typeface="+mn-ea"/>
                <a:cs typeface="Times New Roman" pitchFamily="18" charset="0"/>
              </a:rPr>
              <a:t>(Burns </a:t>
            </a:r>
            <a:r>
              <a:rPr lang="en-US" sz="1200" kern="1200" dirty="0" smtClean="0">
                <a:solidFill>
                  <a:schemeClr val="tx1"/>
                </a:solidFill>
                <a:latin typeface="Times New Roman" pitchFamily="18" charset="0"/>
                <a:ea typeface="+mn-ea"/>
                <a:cs typeface="Times New Roman" pitchFamily="18" charset="0"/>
              </a:rPr>
              <a:t>&amp; Grove, 2009</a:t>
            </a:r>
            <a:r>
              <a:rPr lang="en-US" sz="1200" kern="1200" dirty="0" smtClean="0">
                <a:solidFill>
                  <a:schemeClr val="tx1"/>
                </a:solidFill>
                <a:latin typeface="Times New Roman" pitchFamily="18" charset="0"/>
                <a:ea typeface="+mn-ea"/>
                <a:cs typeface="Times New Roman" pitchFamily="18" charset="0"/>
              </a:rPr>
              <a:t>) .  </a:t>
            </a:r>
            <a:r>
              <a:rPr lang="en-US" sz="1200" kern="1200" dirty="0" smtClean="0">
                <a:solidFill>
                  <a:schemeClr val="tx1"/>
                </a:solidFill>
                <a:latin typeface="Times New Roman" pitchFamily="18" charset="0"/>
                <a:ea typeface="+mn-ea"/>
                <a:cs typeface="Times New Roman" pitchFamily="18" charset="0"/>
              </a:rPr>
              <a:t>This study is an example of convenience sampling because the sample was drawn randomly from patients who just happened to be getting an intravenous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that day (Burns &amp; Grove, 2009).  I believe that the sample size for this quantitative research study would be considered adequate because historically, a sample size of more than thirty subjects is considered adequate (Burns &amp; Grove, 2009).  </a:t>
            </a:r>
          </a:p>
          <a:p>
            <a:endParaRPr lang="en-US" dirty="0"/>
          </a:p>
        </p:txBody>
      </p:sp>
      <p:sp>
        <p:nvSpPr>
          <p:cNvPr id="4" name="Slide Number Placeholder 3"/>
          <p:cNvSpPr>
            <a:spLocks noGrp="1"/>
          </p:cNvSpPr>
          <p:nvPr>
            <p:ph type="sldNum" sz="quarter" idx="10"/>
          </p:nvPr>
        </p:nvSpPr>
        <p:spPr/>
        <p:txBody>
          <a:bodyPr/>
          <a:lstStyle/>
          <a:p>
            <a:fld id="{78F2E058-51E5-4B81-8F3D-F7ED31C9B804}"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In the study </a:t>
            </a:r>
            <a:r>
              <a:rPr lang="en-US" sz="1200" kern="1200" dirty="0" smtClean="0">
                <a:solidFill>
                  <a:schemeClr val="tx1"/>
                </a:solidFill>
                <a:latin typeface="Times New Roman" pitchFamily="18" charset="0"/>
                <a:ea typeface="+mn-ea"/>
                <a:cs typeface="Times New Roman" pitchFamily="18" charset="0"/>
              </a:rPr>
              <a:t>regarding</a:t>
            </a:r>
            <a:r>
              <a:rPr lang="en-US" sz="1200" kern="1200" baseline="0" dirty="0" smtClean="0">
                <a:solidFill>
                  <a:schemeClr val="tx1"/>
                </a:solidFill>
                <a:latin typeface="Times New Roman" pitchFamily="18" charset="0"/>
                <a:ea typeface="+mn-ea"/>
                <a:cs typeface="Times New Roman" pitchFamily="18" charset="0"/>
              </a:rPr>
              <a:t> nurses who experience moral distress while witnessing futile care, </a:t>
            </a:r>
            <a:r>
              <a:rPr lang="en-US" sz="1200" kern="1200" dirty="0" smtClean="0">
                <a:solidFill>
                  <a:schemeClr val="tx1"/>
                </a:solidFill>
                <a:latin typeface="Times New Roman" pitchFamily="18" charset="0"/>
                <a:ea typeface="+mn-ea"/>
                <a:cs typeface="Times New Roman" pitchFamily="18" charset="0"/>
              </a:rPr>
              <a:t>the </a:t>
            </a:r>
            <a:r>
              <a:rPr lang="en-US" sz="1200" kern="1200" dirty="0" smtClean="0">
                <a:solidFill>
                  <a:schemeClr val="tx1"/>
                </a:solidFill>
                <a:latin typeface="Times New Roman" pitchFamily="18" charset="0"/>
                <a:ea typeface="+mn-ea"/>
                <a:cs typeface="Times New Roman" pitchFamily="18" charset="0"/>
              </a:rPr>
              <a:t>data consisted of narratives written by nurses who were attending a continuing education course regarding end of life care.  The narratives were </a:t>
            </a:r>
            <a:r>
              <a:rPr lang="en-US" sz="1200" kern="1200" dirty="0" smtClean="0">
                <a:solidFill>
                  <a:schemeClr val="tx1"/>
                </a:solidFill>
                <a:latin typeface="Times New Roman" pitchFamily="18" charset="0"/>
                <a:ea typeface="+mn-ea"/>
                <a:cs typeface="Times New Roman" pitchFamily="18" charset="0"/>
              </a:rPr>
              <a:t>then read </a:t>
            </a:r>
            <a:r>
              <a:rPr lang="en-US" sz="1200" kern="1200" dirty="0" smtClean="0">
                <a:solidFill>
                  <a:schemeClr val="tx1"/>
                </a:solidFill>
                <a:latin typeface="Times New Roman" pitchFamily="18" charset="0"/>
                <a:ea typeface="+mn-ea"/>
                <a:cs typeface="Times New Roman" pitchFamily="18" charset="0"/>
              </a:rPr>
              <a:t>by the researchers and sections of the documents were categorized and counted.  This data was then summarized </a:t>
            </a:r>
            <a:r>
              <a:rPr lang="en-US" sz="1200" kern="1200" dirty="0" smtClean="0">
                <a:solidFill>
                  <a:schemeClr val="tx1"/>
                </a:solidFill>
                <a:latin typeface="Times New Roman" pitchFamily="18" charset="0"/>
                <a:ea typeface="+mn-ea"/>
                <a:cs typeface="Times New Roman" pitchFamily="18" charset="0"/>
              </a:rPr>
              <a:t>within </a:t>
            </a:r>
            <a:r>
              <a:rPr lang="en-US" sz="1200" kern="1200" dirty="0" smtClean="0">
                <a:solidFill>
                  <a:schemeClr val="tx1"/>
                </a:solidFill>
                <a:latin typeface="Times New Roman" pitchFamily="18" charset="0"/>
                <a:ea typeface="+mn-ea"/>
                <a:cs typeface="Times New Roman" pitchFamily="18" charset="0"/>
              </a:rPr>
              <a:t>a table showing the various characteristics of </a:t>
            </a:r>
            <a:r>
              <a:rPr lang="en-US" sz="1200" kern="1200" dirty="0" smtClean="0">
                <a:solidFill>
                  <a:schemeClr val="tx1"/>
                </a:solidFill>
                <a:latin typeface="Times New Roman" pitchFamily="18" charset="0"/>
                <a:ea typeface="+mn-ea"/>
                <a:cs typeface="Times New Roman" pitchFamily="18" charset="0"/>
              </a:rPr>
              <a:t>reoccurring </a:t>
            </a:r>
            <a:r>
              <a:rPr lang="en-US" sz="1200" kern="1200" dirty="0" smtClean="0">
                <a:solidFill>
                  <a:schemeClr val="tx1"/>
                </a:solidFill>
                <a:latin typeface="Times New Roman" pitchFamily="18" charset="0"/>
                <a:ea typeface="+mn-ea"/>
                <a:cs typeface="Times New Roman" pitchFamily="18" charset="0"/>
              </a:rPr>
              <a:t>themes portrayed in the narratives.  </a:t>
            </a:r>
            <a:r>
              <a:rPr lang="en-US" sz="1200" kern="1200" dirty="0" smtClean="0">
                <a:solidFill>
                  <a:schemeClr val="tx1"/>
                </a:solidFill>
                <a:latin typeface="Times New Roman" pitchFamily="18" charset="0"/>
                <a:ea typeface="+mn-ea"/>
                <a:cs typeface="Times New Roman" pitchFamily="18" charset="0"/>
              </a:rPr>
              <a:t>These </a:t>
            </a:r>
            <a:r>
              <a:rPr lang="en-US" sz="1200" kern="1200" dirty="0" smtClean="0">
                <a:solidFill>
                  <a:schemeClr val="tx1"/>
                </a:solidFill>
                <a:latin typeface="Times New Roman" pitchFamily="18" charset="0"/>
                <a:ea typeface="+mn-ea"/>
                <a:cs typeface="Times New Roman" pitchFamily="18" charset="0"/>
              </a:rPr>
              <a:t>categories in the table separated the accounts </a:t>
            </a:r>
            <a:r>
              <a:rPr lang="en-US" sz="1200" kern="1200" dirty="0" smtClean="0">
                <a:solidFill>
                  <a:schemeClr val="tx1"/>
                </a:solidFill>
                <a:latin typeface="Times New Roman" pitchFamily="18" charset="0"/>
                <a:ea typeface="+mn-ea"/>
                <a:cs typeface="Times New Roman" pitchFamily="18" charset="0"/>
              </a:rPr>
              <a:t>reported by the nurses according</a:t>
            </a:r>
            <a:r>
              <a:rPr lang="en-US" sz="1200" kern="1200" baseline="0" dirty="0" smtClean="0">
                <a:solidFill>
                  <a:schemeClr val="tx1"/>
                </a:solidFill>
                <a:latin typeface="Times New Roman" pitchFamily="18" charset="0"/>
                <a:ea typeface="+mn-ea"/>
                <a:cs typeface="Times New Roman" pitchFamily="18" charset="0"/>
              </a:rPr>
              <a:t> to</a:t>
            </a:r>
            <a:r>
              <a:rPr lang="en-US" sz="1200" kern="1200" dirty="0" smtClean="0">
                <a:solidFill>
                  <a:schemeClr val="tx1"/>
                </a:solidFill>
                <a:latin typeface="Times New Roman" pitchFamily="18" charset="0"/>
                <a:ea typeface="+mn-ea"/>
                <a:cs typeface="Times New Roman" pitchFamily="18" charset="0"/>
              </a:rPr>
              <a:t> </a:t>
            </a:r>
            <a:r>
              <a:rPr lang="en-US" sz="1200" kern="1200" dirty="0" smtClean="0">
                <a:solidFill>
                  <a:schemeClr val="tx1"/>
                </a:solidFill>
                <a:latin typeface="Times New Roman" pitchFamily="18" charset="0"/>
                <a:ea typeface="+mn-ea"/>
                <a:cs typeface="Times New Roman" pitchFamily="18" charset="0"/>
              </a:rPr>
              <a:t>the following characteristics: setting (where the incident occurred), conflict (nature of the conflict), those involved in conflict, culture (if it was a factor or not), spiritual issues, disease or patient </a:t>
            </a:r>
            <a:r>
              <a:rPr lang="en-US" sz="1200" kern="1200" dirty="0" smtClean="0">
                <a:solidFill>
                  <a:schemeClr val="tx1"/>
                </a:solidFill>
                <a:latin typeface="Times New Roman" pitchFamily="18" charset="0"/>
                <a:ea typeface="+mn-ea"/>
                <a:cs typeface="Times New Roman" pitchFamily="18" charset="0"/>
              </a:rPr>
              <a:t>group, </a:t>
            </a:r>
            <a:r>
              <a:rPr lang="en-US" sz="1200" kern="1200" dirty="0" smtClean="0">
                <a:solidFill>
                  <a:schemeClr val="tx1"/>
                </a:solidFill>
                <a:latin typeface="Times New Roman" pitchFamily="18" charset="0"/>
                <a:ea typeface="+mn-ea"/>
                <a:cs typeface="Times New Roman" pitchFamily="18" charset="0"/>
              </a:rPr>
              <a:t>nursing response (feelings generated by situation</a:t>
            </a:r>
            <a:r>
              <a:rPr lang="en-US" sz="1200" kern="1200" dirty="0" smtClean="0">
                <a:solidFill>
                  <a:schemeClr val="tx1"/>
                </a:solidFill>
                <a:latin typeface="Times New Roman" pitchFamily="18" charset="0"/>
                <a:ea typeface="+mn-ea"/>
                <a:cs typeface="Times New Roman" pitchFamily="18" charset="0"/>
              </a:rPr>
              <a:t>), </a:t>
            </a:r>
            <a:r>
              <a:rPr lang="en-US" sz="1200" kern="1200" dirty="0" smtClean="0">
                <a:solidFill>
                  <a:schemeClr val="tx1"/>
                </a:solidFill>
                <a:latin typeface="Times New Roman" pitchFamily="18" charset="0"/>
                <a:ea typeface="+mn-ea"/>
                <a:cs typeface="Times New Roman" pitchFamily="18" charset="0"/>
              </a:rPr>
              <a:t>and nursing profession’s response (how it affects the profession).  </a:t>
            </a:r>
          </a:p>
          <a:p>
            <a:endParaRPr lang="en-US" dirty="0"/>
          </a:p>
        </p:txBody>
      </p:sp>
      <p:sp>
        <p:nvSpPr>
          <p:cNvPr id="4" name="Slide Number Placeholder 3"/>
          <p:cNvSpPr>
            <a:spLocks noGrp="1"/>
          </p:cNvSpPr>
          <p:nvPr>
            <p:ph type="sldNum" sz="quarter" idx="10"/>
          </p:nvPr>
        </p:nvSpPr>
        <p:spPr/>
        <p:txBody>
          <a:bodyPr/>
          <a:lstStyle/>
          <a:p>
            <a:fld id="{78F2E058-51E5-4B81-8F3D-F7ED31C9B804}"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In the study comparing pain associated with intravenous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following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anesthesia, the data was collected using a modified visual analog scale.  The subjects were told to draw a vertical line on a scale which read from </a:t>
            </a:r>
            <a:r>
              <a:rPr lang="en-US" sz="1200" kern="1200" dirty="0" smtClean="0">
                <a:solidFill>
                  <a:schemeClr val="tx1"/>
                </a:solidFill>
                <a:latin typeface="Times New Roman" pitchFamily="18" charset="0"/>
                <a:ea typeface="+mn-ea"/>
                <a:cs typeface="Times New Roman" pitchFamily="18" charset="0"/>
              </a:rPr>
              <a:t>0 </a:t>
            </a:r>
            <a:r>
              <a:rPr lang="en-US" sz="1200" kern="1200" dirty="0" smtClean="0">
                <a:solidFill>
                  <a:schemeClr val="tx1"/>
                </a:solidFill>
                <a:latin typeface="Times New Roman" pitchFamily="18" charset="0"/>
                <a:ea typeface="+mn-ea"/>
                <a:cs typeface="Times New Roman" pitchFamily="18" charset="0"/>
              </a:rPr>
              <a:t>to </a:t>
            </a:r>
            <a:r>
              <a:rPr lang="en-US" sz="1200" kern="1200" dirty="0" smtClean="0">
                <a:solidFill>
                  <a:schemeClr val="tx1"/>
                </a:solidFill>
                <a:latin typeface="Times New Roman" pitchFamily="18" charset="0"/>
                <a:ea typeface="+mn-ea"/>
                <a:cs typeface="Times New Roman" pitchFamily="18" charset="0"/>
              </a:rPr>
              <a:t>100 </a:t>
            </a:r>
            <a:r>
              <a:rPr lang="en-US" sz="1200" kern="1200" dirty="0" smtClean="0">
                <a:solidFill>
                  <a:schemeClr val="tx1"/>
                </a:solidFill>
                <a:latin typeface="Times New Roman" pitchFamily="18" charset="0"/>
                <a:ea typeface="+mn-ea"/>
                <a:cs typeface="Times New Roman" pitchFamily="18" charset="0"/>
              </a:rPr>
              <a:t>with </a:t>
            </a:r>
            <a:r>
              <a:rPr lang="en-US" sz="1200" kern="1200" dirty="0" smtClean="0">
                <a:solidFill>
                  <a:schemeClr val="tx1"/>
                </a:solidFill>
                <a:latin typeface="Times New Roman" pitchFamily="18" charset="0"/>
                <a:ea typeface="+mn-ea"/>
                <a:cs typeface="Times New Roman" pitchFamily="18" charset="0"/>
              </a:rPr>
              <a:t>0 </a:t>
            </a:r>
            <a:r>
              <a:rPr lang="en-US" sz="1200" kern="1200" dirty="0" smtClean="0">
                <a:solidFill>
                  <a:schemeClr val="tx1"/>
                </a:solidFill>
                <a:latin typeface="Times New Roman" pitchFamily="18" charset="0"/>
                <a:ea typeface="+mn-ea"/>
                <a:cs typeface="Times New Roman" pitchFamily="18" charset="0"/>
              </a:rPr>
              <a:t>millimeters recorded as no pain and 100 millimeters recorded as the worst pain.  The point at which the subjects drew their line was then measured in millimeters and the numbers </a:t>
            </a:r>
            <a:r>
              <a:rPr lang="en-US" sz="1200" kern="1200" dirty="0" smtClean="0">
                <a:solidFill>
                  <a:schemeClr val="tx1"/>
                </a:solidFill>
                <a:latin typeface="Times New Roman" pitchFamily="18" charset="0"/>
                <a:ea typeface="+mn-ea"/>
                <a:cs typeface="Times New Roman" pitchFamily="18" charset="0"/>
              </a:rPr>
              <a:t>were</a:t>
            </a:r>
            <a:r>
              <a:rPr lang="en-US" sz="1200" kern="1200" baseline="0" dirty="0" smtClean="0">
                <a:solidFill>
                  <a:schemeClr val="tx1"/>
                </a:solidFill>
                <a:latin typeface="Times New Roman" pitchFamily="18" charset="0"/>
                <a:ea typeface="+mn-ea"/>
                <a:cs typeface="Times New Roman" pitchFamily="18" charset="0"/>
              </a:rPr>
              <a:t> recorded</a:t>
            </a:r>
            <a:r>
              <a:rPr lang="en-US" sz="1200" kern="1200" dirty="0" smtClean="0">
                <a:solidFill>
                  <a:schemeClr val="tx1"/>
                </a:solidFill>
                <a:latin typeface="Times New Roman" pitchFamily="18" charset="0"/>
                <a:ea typeface="+mn-ea"/>
                <a:cs typeface="Times New Roman" pitchFamily="18" charset="0"/>
              </a:rPr>
              <a:t>.  </a:t>
            </a:r>
            <a:r>
              <a:rPr lang="en-US" sz="1200" kern="1200" dirty="0" smtClean="0">
                <a:solidFill>
                  <a:schemeClr val="tx1"/>
                </a:solidFill>
                <a:latin typeface="Times New Roman" pitchFamily="18" charset="0"/>
                <a:ea typeface="+mn-ea"/>
                <a:cs typeface="Times New Roman" pitchFamily="18" charset="0"/>
              </a:rPr>
              <a:t>The </a:t>
            </a:r>
            <a:r>
              <a:rPr lang="en-US" sz="1200" kern="1200" dirty="0" smtClean="0">
                <a:solidFill>
                  <a:schemeClr val="tx1"/>
                </a:solidFill>
                <a:latin typeface="Times New Roman" pitchFamily="18" charset="0"/>
                <a:ea typeface="+mn-ea"/>
                <a:cs typeface="Times New Roman" pitchFamily="18" charset="0"/>
              </a:rPr>
              <a:t>researchers then </a:t>
            </a:r>
            <a:r>
              <a:rPr lang="en-US" sz="1200" kern="1200" dirty="0" smtClean="0">
                <a:solidFill>
                  <a:schemeClr val="tx1"/>
                </a:solidFill>
                <a:latin typeface="Times New Roman" pitchFamily="18" charset="0"/>
                <a:ea typeface="+mn-ea"/>
                <a:cs typeface="Times New Roman" pitchFamily="18" charset="0"/>
              </a:rPr>
              <a:t>compared the levels of pain </a:t>
            </a:r>
            <a:r>
              <a:rPr lang="en-US" sz="1200" kern="1200" dirty="0" smtClean="0">
                <a:solidFill>
                  <a:schemeClr val="tx1"/>
                </a:solidFill>
                <a:latin typeface="Times New Roman" pitchFamily="18" charset="0"/>
                <a:ea typeface="+mn-ea"/>
                <a:cs typeface="Times New Roman" pitchFamily="18" charset="0"/>
              </a:rPr>
              <a:t>recorded </a:t>
            </a:r>
            <a:r>
              <a:rPr lang="en-US" sz="1200" kern="1200" dirty="0" smtClean="0">
                <a:solidFill>
                  <a:schemeClr val="tx1"/>
                </a:solidFill>
                <a:latin typeface="Times New Roman" pitchFamily="18" charset="0"/>
                <a:ea typeface="+mn-ea"/>
                <a:cs typeface="Times New Roman" pitchFamily="18" charset="0"/>
              </a:rPr>
              <a:t>when using </a:t>
            </a:r>
            <a:r>
              <a:rPr lang="en-US" sz="1200" kern="1200" dirty="0" err="1" smtClean="0">
                <a:solidFill>
                  <a:schemeClr val="tx1"/>
                </a:solidFill>
                <a:latin typeface="Times New Roman" pitchFamily="18" charset="0"/>
                <a:ea typeface="+mn-ea"/>
                <a:cs typeface="Times New Roman" pitchFamily="18" charset="0"/>
              </a:rPr>
              <a:t>bacteriostatic</a:t>
            </a:r>
            <a:r>
              <a:rPr lang="en-US" sz="1200" kern="1200" dirty="0" smtClean="0">
                <a:solidFill>
                  <a:schemeClr val="tx1"/>
                </a:solidFill>
                <a:latin typeface="Times New Roman" pitchFamily="18" charset="0"/>
                <a:ea typeface="+mn-ea"/>
                <a:cs typeface="Times New Roman" pitchFamily="18" charset="0"/>
              </a:rPr>
              <a:t> normal saline versus </a:t>
            </a:r>
            <a:r>
              <a:rPr lang="en-US" sz="1200" kern="1200" dirty="0" err="1" smtClean="0">
                <a:solidFill>
                  <a:schemeClr val="tx1"/>
                </a:solidFill>
                <a:latin typeface="Times New Roman" pitchFamily="18" charset="0"/>
                <a:ea typeface="+mn-ea"/>
                <a:cs typeface="Times New Roman" pitchFamily="18" charset="0"/>
              </a:rPr>
              <a:t>lidocaine</a:t>
            </a:r>
            <a:r>
              <a:rPr lang="en-US" sz="1200" kern="1200" dirty="0" smtClean="0">
                <a:solidFill>
                  <a:schemeClr val="tx1"/>
                </a:solidFill>
                <a:latin typeface="Times New Roman" pitchFamily="18" charset="0"/>
                <a:ea typeface="+mn-ea"/>
                <a:cs typeface="Times New Roman" pitchFamily="18" charset="0"/>
              </a:rPr>
              <a:t> both before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and during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Another control group received no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anesthesia prior to </a:t>
            </a:r>
            <a:r>
              <a:rPr lang="en-US" sz="1200" kern="1200" dirty="0" err="1" smtClean="0">
                <a:solidFill>
                  <a:schemeClr val="tx1"/>
                </a:solidFill>
                <a:latin typeface="Times New Roman" pitchFamily="18" charset="0"/>
                <a:ea typeface="+mn-ea"/>
                <a:cs typeface="Times New Roman" pitchFamily="18" charset="0"/>
              </a:rPr>
              <a:t>cannulation</a:t>
            </a:r>
            <a:r>
              <a:rPr lang="en-US" sz="1200" kern="1200" dirty="0" smtClean="0">
                <a:solidFill>
                  <a:schemeClr val="tx1"/>
                </a:solidFill>
                <a:latin typeface="Times New Roman" pitchFamily="18" charset="0"/>
                <a:ea typeface="+mn-ea"/>
                <a:cs typeface="Times New Roman" pitchFamily="18" charset="0"/>
              </a:rPr>
              <a:t> and their pain levels were also recorded.  All</a:t>
            </a:r>
            <a:r>
              <a:rPr lang="en-US" sz="1200" kern="1200" baseline="0" dirty="0" smtClean="0">
                <a:solidFill>
                  <a:schemeClr val="tx1"/>
                </a:solidFill>
                <a:latin typeface="Times New Roman" pitchFamily="18" charset="0"/>
                <a:ea typeface="+mn-ea"/>
                <a:cs typeface="Times New Roman" pitchFamily="18" charset="0"/>
              </a:rPr>
              <a:t> of t</a:t>
            </a:r>
            <a:r>
              <a:rPr lang="en-US" sz="1200" kern="1200" dirty="0" smtClean="0">
                <a:solidFill>
                  <a:schemeClr val="tx1"/>
                </a:solidFill>
                <a:latin typeface="Times New Roman" pitchFamily="18" charset="0"/>
                <a:ea typeface="+mn-ea"/>
                <a:cs typeface="Times New Roman" pitchFamily="18" charset="0"/>
              </a:rPr>
              <a:t>he </a:t>
            </a:r>
            <a:r>
              <a:rPr lang="en-US" sz="1200" kern="1200" dirty="0" smtClean="0">
                <a:solidFill>
                  <a:schemeClr val="tx1"/>
                </a:solidFill>
                <a:latin typeface="Times New Roman" pitchFamily="18" charset="0"/>
                <a:ea typeface="+mn-ea"/>
                <a:cs typeface="Times New Roman" pitchFamily="18" charset="0"/>
              </a:rPr>
              <a:t>subjects were educated as to the purpose of the study but were blinded to the type of </a:t>
            </a:r>
            <a:r>
              <a:rPr lang="en-US" sz="1200" kern="1200" dirty="0" err="1" smtClean="0">
                <a:solidFill>
                  <a:schemeClr val="tx1"/>
                </a:solidFill>
                <a:latin typeface="Times New Roman" pitchFamily="18" charset="0"/>
                <a:ea typeface="+mn-ea"/>
                <a:cs typeface="Times New Roman" pitchFamily="18" charset="0"/>
              </a:rPr>
              <a:t>intradermal</a:t>
            </a:r>
            <a:r>
              <a:rPr lang="en-US" sz="1200" kern="1200" dirty="0" smtClean="0">
                <a:solidFill>
                  <a:schemeClr val="tx1"/>
                </a:solidFill>
                <a:latin typeface="Times New Roman" pitchFamily="18" charset="0"/>
                <a:ea typeface="+mn-ea"/>
                <a:cs typeface="Times New Roman" pitchFamily="18" charset="0"/>
              </a:rPr>
              <a:t> anesthetic used.  Information was also obtained about the subject’s age, gender and race.  Gender was </a:t>
            </a:r>
            <a:r>
              <a:rPr lang="en-US" sz="1200" kern="1200" dirty="0" smtClean="0">
                <a:solidFill>
                  <a:schemeClr val="tx1"/>
                </a:solidFill>
                <a:latin typeface="Times New Roman" pitchFamily="18" charset="0"/>
                <a:ea typeface="+mn-ea"/>
                <a:cs typeface="Times New Roman" pitchFamily="18" charset="0"/>
              </a:rPr>
              <a:t>considered separately in </a:t>
            </a:r>
            <a:r>
              <a:rPr lang="en-US" sz="1200" kern="1200" dirty="0" smtClean="0">
                <a:solidFill>
                  <a:schemeClr val="tx1"/>
                </a:solidFill>
                <a:latin typeface="Times New Roman" pitchFamily="18" charset="0"/>
                <a:ea typeface="+mn-ea"/>
                <a:cs typeface="Times New Roman" pitchFamily="18" charset="0"/>
              </a:rPr>
              <a:t>the results section of the </a:t>
            </a:r>
            <a:r>
              <a:rPr lang="en-US" sz="1200" kern="1200" dirty="0" smtClean="0">
                <a:solidFill>
                  <a:schemeClr val="tx1"/>
                </a:solidFill>
                <a:latin typeface="Times New Roman" pitchFamily="18" charset="0"/>
                <a:ea typeface="+mn-ea"/>
                <a:cs typeface="Times New Roman" pitchFamily="18" charset="0"/>
              </a:rPr>
              <a:t>study when making pain level comparisons .  Results </a:t>
            </a:r>
            <a:r>
              <a:rPr lang="en-US" sz="1200" kern="1200" dirty="0" smtClean="0">
                <a:solidFill>
                  <a:schemeClr val="tx1"/>
                </a:solidFill>
                <a:latin typeface="Times New Roman" pitchFamily="18" charset="0"/>
                <a:ea typeface="+mn-ea"/>
                <a:cs typeface="Times New Roman" pitchFamily="18" charset="0"/>
              </a:rPr>
              <a:t>were calculated for men separately from women and then a combined average was also calculated excluding gender as a factor.</a:t>
            </a:r>
          </a:p>
          <a:p>
            <a:endParaRPr lang="en-US" dirty="0"/>
          </a:p>
        </p:txBody>
      </p:sp>
      <p:sp>
        <p:nvSpPr>
          <p:cNvPr id="4" name="Slide Number Placeholder 3"/>
          <p:cNvSpPr>
            <a:spLocks noGrp="1"/>
          </p:cNvSpPr>
          <p:nvPr>
            <p:ph type="sldNum" sz="quarter" idx="10"/>
          </p:nvPr>
        </p:nvSpPr>
        <p:spPr/>
        <p:txBody>
          <a:bodyPr/>
          <a:lstStyle/>
          <a:p>
            <a:fld id="{78F2E058-51E5-4B81-8F3D-F7ED31C9B804}"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Sample Sizes and Data Collection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smtClean="0">
                <a:latin typeface="Times New Roman" pitchFamily="18" charset="0"/>
                <a:cs typeface="Times New Roman" pitchFamily="18" charset="0"/>
              </a:rPr>
              <a:t>By :</a:t>
            </a:r>
          </a:p>
          <a:p>
            <a:r>
              <a:rPr lang="en-US" smtClean="0">
                <a:latin typeface="Times New Roman" pitchFamily="18" charset="0"/>
                <a:cs typeface="Times New Roman" pitchFamily="18" charset="0"/>
              </a:rPr>
              <a:t>Ben martin</a:t>
            </a:r>
            <a:endParaRPr lang="en-US" dirty="0"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Sample size (Ferrell)</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Purposeful sampling</a:t>
            </a:r>
          </a:p>
          <a:p>
            <a:r>
              <a:rPr lang="en-US" dirty="0" smtClean="0">
                <a:latin typeface="Times New Roman" pitchFamily="18" charset="0"/>
                <a:cs typeface="Times New Roman" pitchFamily="18" charset="0"/>
              </a:rPr>
              <a:t>Quality of information important</a:t>
            </a:r>
          </a:p>
          <a:p>
            <a:r>
              <a:rPr lang="en-US" dirty="0" smtClean="0">
                <a:latin typeface="Times New Roman" pitchFamily="18" charset="0"/>
                <a:cs typeface="Times New Roman" pitchFamily="18" charset="0"/>
              </a:rPr>
              <a:t>108 nurses participated</a:t>
            </a:r>
          </a:p>
          <a:p>
            <a:r>
              <a:rPr lang="en-US" dirty="0" smtClean="0">
                <a:latin typeface="Times New Roman" pitchFamily="18" charset="0"/>
                <a:cs typeface="Times New Roman" pitchFamily="18" charset="0"/>
              </a:rPr>
              <a:t>Saturation of data reached</a:t>
            </a:r>
          </a:p>
          <a:p>
            <a:r>
              <a:rPr lang="en-US" dirty="0" smtClean="0">
                <a:latin typeface="Times New Roman" pitchFamily="18" charset="0"/>
                <a:cs typeface="Times New Roman" pitchFamily="18" charset="0"/>
              </a:rPr>
              <a:t>Sample size was adequate</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Sample Size (</a:t>
            </a:r>
            <a:r>
              <a:rPr lang="en-US" dirty="0" err="1" smtClean="0">
                <a:latin typeface="Times New Roman" pitchFamily="18" charset="0"/>
                <a:cs typeface="Times New Roman" pitchFamily="18" charset="0"/>
              </a:rPr>
              <a:t>Windle</a:t>
            </a:r>
            <a:r>
              <a:rPr lang="en-US" dirty="0" smtClean="0">
                <a:latin typeface="Times New Roman" pitchFamily="18" charset="0"/>
                <a:cs typeface="Times New Roman" pitchFamily="18" charset="0"/>
              </a:rPr>
              <a:t> et al.)</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Quantitative study</a:t>
            </a:r>
          </a:p>
          <a:p>
            <a:r>
              <a:rPr lang="en-US" dirty="0" smtClean="0">
                <a:latin typeface="Times New Roman" pitchFamily="18" charset="0"/>
                <a:cs typeface="Times New Roman" pitchFamily="18" charset="0"/>
              </a:rPr>
              <a:t>221 people divided into three groups</a:t>
            </a:r>
          </a:p>
          <a:p>
            <a:r>
              <a:rPr lang="en-US" dirty="0" smtClean="0">
                <a:latin typeface="Times New Roman" pitchFamily="18" charset="0"/>
                <a:cs typeface="Times New Roman" pitchFamily="18" charset="0"/>
              </a:rPr>
              <a:t>Convenience sampling</a:t>
            </a:r>
          </a:p>
          <a:p>
            <a:r>
              <a:rPr lang="en-US" dirty="0" smtClean="0">
                <a:latin typeface="Times New Roman" pitchFamily="18" charset="0"/>
                <a:cs typeface="Times New Roman" pitchFamily="18" charset="0"/>
              </a:rPr>
              <a:t>Homogeneous group</a:t>
            </a:r>
          </a:p>
          <a:p>
            <a:r>
              <a:rPr lang="en-US" dirty="0" smtClean="0">
                <a:latin typeface="Times New Roman" pitchFamily="18" charset="0"/>
                <a:cs typeface="Times New Roman" pitchFamily="18" charset="0"/>
              </a:rPr>
              <a:t>Sample size deemed adequate</a:t>
            </a:r>
          </a:p>
          <a:p>
            <a:endParaRPr lang="en-US" dirty="0" smtClean="0"/>
          </a:p>
          <a:p>
            <a:endParaRPr lang="en-US" dirty="0" smtClean="0"/>
          </a:p>
          <a:p>
            <a:endParaRPr lang="en-US" dirty="0" smtClean="0"/>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Data collection (Ferrell)</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Data was collected from narratives</a:t>
            </a:r>
          </a:p>
          <a:p>
            <a:r>
              <a:rPr lang="en-US" dirty="0" smtClean="0">
                <a:latin typeface="Times New Roman" pitchFamily="18" charset="0"/>
                <a:cs typeface="Times New Roman" pitchFamily="18" charset="0"/>
              </a:rPr>
              <a:t>Data was categorized according to various characteristics</a:t>
            </a:r>
          </a:p>
          <a:p>
            <a:r>
              <a:rPr lang="en-US" dirty="0" smtClean="0">
                <a:latin typeface="Times New Roman" pitchFamily="18" charset="0"/>
                <a:cs typeface="Times New Roman" pitchFamily="18" charset="0"/>
              </a:rPr>
              <a:t>Data was summarized in table </a:t>
            </a: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Data Collection (</a:t>
            </a:r>
            <a:r>
              <a:rPr lang="en-US" dirty="0" err="1" smtClean="0">
                <a:latin typeface="Times New Roman" pitchFamily="18" charset="0"/>
                <a:cs typeface="Times New Roman" pitchFamily="18" charset="0"/>
              </a:rPr>
              <a:t>Windle</a:t>
            </a:r>
            <a:r>
              <a:rPr lang="en-US" dirty="0" smtClean="0">
                <a:latin typeface="Times New Roman" pitchFamily="18" charset="0"/>
                <a:cs typeface="Times New Roman" pitchFamily="18" charset="0"/>
              </a:rPr>
              <a:t> et al.)</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MAVS (modified visual analog scale)</a:t>
            </a:r>
          </a:p>
          <a:p>
            <a:r>
              <a:rPr lang="en-US" dirty="0" smtClean="0">
                <a:latin typeface="Times New Roman" pitchFamily="18" charset="0"/>
                <a:cs typeface="Times New Roman" pitchFamily="18" charset="0"/>
              </a:rPr>
              <a:t>Two comparison groups and one control</a:t>
            </a:r>
          </a:p>
          <a:p>
            <a:r>
              <a:rPr lang="en-US" dirty="0" smtClean="0">
                <a:latin typeface="Times New Roman" pitchFamily="18" charset="0"/>
                <a:cs typeface="Times New Roman" pitchFamily="18" charset="0"/>
              </a:rPr>
              <a:t>Pain level measured both after </a:t>
            </a:r>
            <a:r>
              <a:rPr lang="en-US" dirty="0" err="1" smtClean="0">
                <a:latin typeface="Times New Roman" pitchFamily="18" charset="0"/>
                <a:cs typeface="Times New Roman" pitchFamily="18" charset="0"/>
              </a:rPr>
              <a:t>intradermal</a:t>
            </a:r>
            <a:r>
              <a:rPr lang="en-US" dirty="0" smtClean="0">
                <a:latin typeface="Times New Roman" pitchFamily="18" charset="0"/>
                <a:cs typeface="Times New Roman" pitchFamily="18" charset="0"/>
              </a:rPr>
              <a:t> anesthesia and after intravenous </a:t>
            </a:r>
            <a:r>
              <a:rPr lang="en-US" dirty="0" err="1" smtClean="0">
                <a:latin typeface="Times New Roman" pitchFamily="18" charset="0"/>
                <a:cs typeface="Times New Roman" pitchFamily="18" charset="0"/>
              </a:rPr>
              <a:t>cannulation</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Genders were calculated both separately and  combined</a:t>
            </a:r>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930</Words>
  <Application>Microsoft Office PowerPoint</Application>
  <PresentationFormat>On-screen Show (4:3)</PresentationFormat>
  <Paragraphs>34</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Sample Sizes and Data Collection</vt:lpstr>
      <vt:lpstr>Sample size (Ferrell)</vt:lpstr>
      <vt:lpstr>Sample Size (Windle et al.)</vt:lpstr>
      <vt:lpstr>Data collection (Ferrell)</vt:lpstr>
      <vt:lpstr>Data Collection (Windle et 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Sizes</dc:title>
  <dc:creator>Ben</dc:creator>
  <cp:lastModifiedBy>Ben</cp:lastModifiedBy>
  <cp:revision>23</cp:revision>
  <dcterms:created xsi:type="dcterms:W3CDTF">2006-08-16T00:00:00Z</dcterms:created>
  <dcterms:modified xsi:type="dcterms:W3CDTF">2011-06-06T19:16:17Z</dcterms:modified>
</cp:coreProperties>
</file>