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6" r:id="rId1"/>
  </p:sldMasterIdLst>
  <p:notesMasterIdLst>
    <p:notesMasterId r:id="rId1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206" y="204"/>
      </p:cViewPr>
      <p:guideLst>
        <p:guide orient="horz" pos="2160"/>
        <p:guide pos="2880"/>
      </p:guideLst>
    </p:cSldViewPr>
  </p:slideViewPr>
  <p:notesTextViewPr>
    <p:cViewPr>
      <p:scale>
        <a:sx n="100" d="100"/>
        <a:sy n="100" d="100"/>
      </p:scale>
      <p:origin x="0" y="2106"/>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55C6BFF-A429-4A06-9957-B6C0F8CF595D}" type="datetimeFigureOut">
              <a:rPr lang="en-US" smtClean="0"/>
              <a:t>9/18/2011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72D94C1-E21E-4550-892B-991315005FC5}" type="slidenum">
              <a:rPr lang="en-US" smtClean="0"/>
              <a:t>‹#›</a:t>
            </a:fld>
            <a:endParaRPr lang="en-US"/>
          </a:p>
        </p:txBody>
      </p:sp>
    </p:spTree>
    <p:extLst>
      <p:ext uri="{BB962C8B-B14F-4D97-AF65-F5344CB8AC3E}">
        <p14:creationId xmlns:p14="http://schemas.microsoft.com/office/powerpoint/2010/main" val="11342193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According to Burns and Grove (2009) secondary sources are summaries or quotes that a researcher has used to apply as a supplement to his or her theory (Burns &amp; Grove, 2009, p. 93).  Secondary sources should be both current and relevant to a researcher’s literature.   </a:t>
            </a:r>
            <a:r>
              <a:rPr lang="en-US" sz="1200" kern="1200" dirty="0" err="1" smtClean="0">
                <a:solidFill>
                  <a:schemeClr val="tx1"/>
                </a:solidFill>
                <a:effectLst/>
                <a:latin typeface="+mn-lt"/>
                <a:ea typeface="+mn-ea"/>
                <a:cs typeface="+mn-cs"/>
              </a:rPr>
              <a:t>Eggenberger</a:t>
            </a:r>
            <a:r>
              <a:rPr lang="en-US" sz="1200" kern="1200" dirty="0" smtClean="0">
                <a:solidFill>
                  <a:schemeClr val="tx1"/>
                </a:solidFill>
                <a:effectLst/>
                <a:latin typeface="+mn-lt"/>
                <a:ea typeface="+mn-ea"/>
                <a:cs typeface="+mn-cs"/>
              </a:rPr>
              <a:t>, Keller, and </a:t>
            </a:r>
            <a:r>
              <a:rPr lang="en-US" sz="1200" kern="1200" dirty="0" err="1" smtClean="0">
                <a:solidFill>
                  <a:schemeClr val="tx1"/>
                </a:solidFill>
                <a:effectLst/>
                <a:latin typeface="+mn-lt"/>
                <a:ea typeface="+mn-ea"/>
                <a:cs typeface="+mn-cs"/>
              </a:rPr>
              <a:t>Locsin’s</a:t>
            </a:r>
            <a:r>
              <a:rPr lang="en-US" sz="1200" kern="1200" dirty="0" smtClean="0">
                <a:solidFill>
                  <a:schemeClr val="tx1"/>
                </a:solidFill>
                <a:effectLst/>
                <a:latin typeface="+mn-lt"/>
                <a:ea typeface="+mn-ea"/>
                <a:cs typeface="+mn-cs"/>
              </a:rPr>
              <a:t> (2010) two most relevant secondary resources were by Boykin (2001) and Carper (1978). Both of these sources are not very current and were published more than five years before </a:t>
            </a:r>
            <a:r>
              <a:rPr lang="en-US" sz="1200" kern="1200" dirty="0" err="1" smtClean="0">
                <a:solidFill>
                  <a:schemeClr val="tx1"/>
                </a:solidFill>
                <a:effectLst/>
                <a:latin typeface="+mn-lt"/>
                <a:ea typeface="+mn-ea"/>
                <a:cs typeface="+mn-cs"/>
              </a:rPr>
              <a:t>Eggenberger</a:t>
            </a:r>
            <a:r>
              <a:rPr lang="en-US" sz="1200" kern="1200" dirty="0" smtClean="0">
                <a:solidFill>
                  <a:schemeClr val="tx1"/>
                </a:solidFill>
                <a:effectLst/>
                <a:latin typeface="+mn-lt"/>
                <a:ea typeface="+mn-ea"/>
                <a:cs typeface="+mn-cs"/>
              </a:rPr>
              <a:t>, Keller, and </a:t>
            </a:r>
            <a:r>
              <a:rPr lang="en-US" sz="1200" kern="1200" dirty="0" err="1" smtClean="0">
                <a:solidFill>
                  <a:schemeClr val="tx1"/>
                </a:solidFill>
                <a:effectLst/>
                <a:latin typeface="+mn-lt"/>
                <a:ea typeface="+mn-ea"/>
                <a:cs typeface="+mn-cs"/>
              </a:rPr>
              <a:t>Locsin’s</a:t>
            </a:r>
            <a:r>
              <a:rPr lang="en-US" sz="1200" kern="1200" dirty="0" smtClean="0">
                <a:solidFill>
                  <a:schemeClr val="tx1"/>
                </a:solidFill>
                <a:effectLst/>
                <a:latin typeface="+mn-lt"/>
                <a:ea typeface="+mn-ea"/>
                <a:cs typeface="+mn-cs"/>
              </a:rPr>
              <a:t> (2010) article. However, both of these articles were relevant to the authors’ literature.  Burns and Grove (2009) states that relevant sources are found through databases by using specific key words that apply to the theory being researched (Burns &amp; Grove, 2009, p. 97). The Boykin (2001) article discusses nurses as caring individuals that involve Faculty  that are invested in teaching nursing students to grow in caring through nursing simulations and caring theory (As cited in </a:t>
            </a:r>
            <a:r>
              <a:rPr lang="en-US" sz="1200" kern="1200" dirty="0" err="1" smtClean="0">
                <a:solidFill>
                  <a:schemeClr val="tx1"/>
                </a:solidFill>
                <a:effectLst/>
                <a:latin typeface="+mn-lt"/>
                <a:ea typeface="+mn-ea"/>
                <a:cs typeface="+mn-cs"/>
              </a:rPr>
              <a:t>Eggenberger</a:t>
            </a:r>
            <a:r>
              <a:rPr lang="en-US" sz="1200" kern="1200" dirty="0" smtClean="0">
                <a:solidFill>
                  <a:schemeClr val="tx1"/>
                </a:solidFill>
                <a:effectLst/>
                <a:latin typeface="+mn-lt"/>
                <a:ea typeface="+mn-ea"/>
                <a:cs typeface="+mn-cs"/>
              </a:rPr>
              <a:t>, Keller, &amp; </a:t>
            </a:r>
            <a:r>
              <a:rPr lang="en-US" sz="1200" kern="1200" dirty="0" err="1" smtClean="0">
                <a:solidFill>
                  <a:schemeClr val="tx1"/>
                </a:solidFill>
                <a:effectLst/>
                <a:latin typeface="+mn-lt"/>
                <a:ea typeface="+mn-ea"/>
                <a:cs typeface="+mn-cs"/>
              </a:rPr>
              <a:t>Locsin</a:t>
            </a:r>
            <a:r>
              <a:rPr lang="en-US" sz="1200" kern="1200" dirty="0" smtClean="0">
                <a:solidFill>
                  <a:schemeClr val="tx1"/>
                </a:solidFill>
                <a:effectLst/>
                <a:latin typeface="+mn-lt"/>
                <a:ea typeface="+mn-ea"/>
                <a:cs typeface="+mn-cs"/>
              </a:rPr>
              <a:t>, 2010, p. 28). The Carper (1978) framework discusses patterns of knowing that apply to caring nurses: empirical, aesthetic, ethical, and personal (As cited in </a:t>
            </a:r>
            <a:r>
              <a:rPr lang="en-US" sz="1200" kern="1200" dirty="0" err="1" smtClean="0">
                <a:solidFill>
                  <a:schemeClr val="tx1"/>
                </a:solidFill>
                <a:effectLst/>
                <a:latin typeface="+mn-lt"/>
                <a:ea typeface="+mn-ea"/>
                <a:cs typeface="+mn-cs"/>
              </a:rPr>
              <a:t>Eggenberger</a:t>
            </a:r>
            <a:r>
              <a:rPr lang="en-US" sz="1200" kern="1200" dirty="0" smtClean="0">
                <a:solidFill>
                  <a:schemeClr val="tx1"/>
                </a:solidFill>
                <a:effectLst/>
                <a:latin typeface="+mn-lt"/>
                <a:ea typeface="+mn-ea"/>
                <a:cs typeface="+mn-cs"/>
              </a:rPr>
              <a:t>, Keller, &amp; </a:t>
            </a:r>
            <a:r>
              <a:rPr lang="en-US" sz="1200" kern="1200" dirty="0" err="1" smtClean="0">
                <a:solidFill>
                  <a:schemeClr val="tx1"/>
                </a:solidFill>
                <a:effectLst/>
                <a:latin typeface="+mn-lt"/>
                <a:ea typeface="+mn-ea"/>
                <a:cs typeface="+mn-cs"/>
              </a:rPr>
              <a:t>Locsin</a:t>
            </a:r>
            <a:r>
              <a:rPr lang="en-US" sz="1200" kern="1200" dirty="0" smtClean="0">
                <a:solidFill>
                  <a:schemeClr val="tx1"/>
                </a:solidFill>
                <a:effectLst/>
                <a:latin typeface="+mn-lt"/>
                <a:ea typeface="+mn-ea"/>
                <a:cs typeface="+mn-cs"/>
              </a:rPr>
              <a:t>, 2010, p. 26). Both the Boykin (2001) and the Carper (1978) articles are relevant to </a:t>
            </a:r>
            <a:r>
              <a:rPr lang="en-US" sz="1200" kern="1200" dirty="0" err="1" smtClean="0">
                <a:solidFill>
                  <a:schemeClr val="tx1"/>
                </a:solidFill>
                <a:effectLst/>
                <a:latin typeface="+mn-lt"/>
                <a:ea typeface="+mn-ea"/>
                <a:cs typeface="+mn-cs"/>
              </a:rPr>
              <a:t>Eggenberger</a:t>
            </a:r>
            <a:r>
              <a:rPr lang="en-US" sz="1200" kern="1200" dirty="0" smtClean="0">
                <a:solidFill>
                  <a:schemeClr val="tx1"/>
                </a:solidFill>
                <a:effectLst/>
                <a:latin typeface="+mn-lt"/>
                <a:ea typeface="+mn-ea"/>
                <a:cs typeface="+mn-cs"/>
              </a:rPr>
              <a:t>, Keller, &amp; </a:t>
            </a:r>
            <a:r>
              <a:rPr lang="en-US" sz="1200" kern="1200" dirty="0" err="1" smtClean="0">
                <a:solidFill>
                  <a:schemeClr val="tx1"/>
                </a:solidFill>
                <a:effectLst/>
                <a:latin typeface="+mn-lt"/>
                <a:ea typeface="+mn-ea"/>
                <a:cs typeface="+mn-cs"/>
              </a:rPr>
              <a:t>Locsin’s</a:t>
            </a:r>
            <a:r>
              <a:rPr lang="en-US" sz="1200" kern="1200" dirty="0" smtClean="0">
                <a:solidFill>
                  <a:schemeClr val="tx1"/>
                </a:solidFill>
                <a:effectLst/>
                <a:latin typeface="+mn-lt"/>
                <a:ea typeface="+mn-ea"/>
                <a:cs typeface="+mn-cs"/>
              </a:rPr>
              <a:t> (2010) article about the development of caring nurses through human simulation because they both discuss the development of caring nurses. </a:t>
            </a:r>
          </a:p>
          <a:p>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err="1" smtClean="0">
                <a:solidFill>
                  <a:schemeClr val="tx1"/>
                </a:solidFill>
                <a:effectLst/>
                <a:latin typeface="+mn-lt"/>
                <a:ea typeface="+mn-ea"/>
                <a:cs typeface="+mn-cs"/>
              </a:rPr>
              <a:t>Eggenberger</a:t>
            </a:r>
            <a:r>
              <a:rPr lang="en-US" sz="1200" kern="1200" dirty="0" smtClean="0">
                <a:solidFill>
                  <a:schemeClr val="tx1"/>
                </a:solidFill>
                <a:effectLst/>
                <a:latin typeface="+mn-lt"/>
                <a:ea typeface="+mn-ea"/>
                <a:cs typeface="+mn-cs"/>
              </a:rPr>
              <a:t>, Keller, and </a:t>
            </a:r>
            <a:r>
              <a:rPr lang="en-US" sz="1200" kern="1200" dirty="0" err="1" smtClean="0">
                <a:solidFill>
                  <a:schemeClr val="tx1"/>
                </a:solidFill>
                <a:effectLst/>
                <a:latin typeface="+mn-lt"/>
                <a:ea typeface="+mn-ea"/>
                <a:cs typeface="+mn-cs"/>
              </a:rPr>
              <a:t>Locsin</a:t>
            </a:r>
            <a:r>
              <a:rPr lang="en-US" sz="1200" kern="1200" dirty="0" smtClean="0">
                <a:solidFill>
                  <a:schemeClr val="tx1"/>
                </a:solidFill>
                <a:effectLst/>
                <a:latin typeface="+mn-lt"/>
                <a:ea typeface="+mn-ea"/>
                <a:cs typeface="+mn-cs"/>
              </a:rPr>
              <a:t> (2010) did a good job of relating their article to nursing practice. The study was designed to research how nursing students develop an idea of caring persons through human simulation (</a:t>
            </a:r>
            <a:r>
              <a:rPr lang="en-US" sz="1200" kern="1200" dirty="0" err="1" smtClean="0">
                <a:solidFill>
                  <a:schemeClr val="tx1"/>
                </a:solidFill>
                <a:effectLst/>
                <a:latin typeface="+mn-lt"/>
                <a:ea typeface="+mn-ea"/>
                <a:cs typeface="+mn-cs"/>
              </a:rPr>
              <a:t>Eggenberger</a:t>
            </a:r>
            <a:r>
              <a:rPr lang="en-US" sz="1200" kern="1200" dirty="0" smtClean="0">
                <a:solidFill>
                  <a:schemeClr val="tx1"/>
                </a:solidFill>
                <a:effectLst/>
                <a:latin typeface="+mn-lt"/>
                <a:ea typeface="+mn-ea"/>
                <a:cs typeface="+mn-cs"/>
              </a:rPr>
              <a:t>, Keller, &amp; </a:t>
            </a:r>
            <a:r>
              <a:rPr lang="en-US" sz="1200" kern="1200" dirty="0" err="1" smtClean="0">
                <a:solidFill>
                  <a:schemeClr val="tx1"/>
                </a:solidFill>
                <a:effectLst/>
                <a:latin typeface="+mn-lt"/>
                <a:ea typeface="+mn-ea"/>
                <a:cs typeface="+mn-cs"/>
              </a:rPr>
              <a:t>Locsin</a:t>
            </a:r>
            <a:r>
              <a:rPr lang="en-US" sz="1200" kern="1200" dirty="0" smtClean="0">
                <a:solidFill>
                  <a:schemeClr val="tx1"/>
                </a:solidFill>
                <a:effectLst/>
                <a:latin typeface="+mn-lt"/>
                <a:ea typeface="+mn-ea"/>
                <a:cs typeface="+mn-cs"/>
              </a:rPr>
              <a:t>, 2010, p. 23). This research study applies caring behaviors to simulated human machines through nursing education and theoretical situations.  This is relevant to nursing practice because there are questions of whether or not the nursing student learns to view a patient as a person when he or she practices with a machine (</a:t>
            </a:r>
            <a:r>
              <a:rPr lang="en-US" sz="1200" kern="1200" dirty="0" err="1" smtClean="0">
                <a:solidFill>
                  <a:schemeClr val="tx1"/>
                </a:solidFill>
                <a:effectLst/>
                <a:latin typeface="+mn-lt"/>
                <a:ea typeface="+mn-ea"/>
                <a:cs typeface="+mn-cs"/>
              </a:rPr>
              <a:t>Eggenberger</a:t>
            </a:r>
            <a:r>
              <a:rPr lang="en-US" sz="1200" kern="1200" dirty="0" smtClean="0">
                <a:solidFill>
                  <a:schemeClr val="tx1"/>
                </a:solidFill>
                <a:effectLst/>
                <a:latin typeface="+mn-lt"/>
                <a:ea typeface="+mn-ea"/>
                <a:cs typeface="+mn-cs"/>
              </a:rPr>
              <a:t>, Keller, &amp; </a:t>
            </a:r>
            <a:r>
              <a:rPr lang="en-US" sz="1200" kern="1200" dirty="0" err="1" smtClean="0">
                <a:solidFill>
                  <a:schemeClr val="tx1"/>
                </a:solidFill>
                <a:effectLst/>
                <a:latin typeface="+mn-lt"/>
                <a:ea typeface="+mn-ea"/>
                <a:cs typeface="+mn-cs"/>
              </a:rPr>
              <a:t>Locsin</a:t>
            </a:r>
            <a:r>
              <a:rPr lang="en-US" sz="1200" kern="1200" dirty="0" smtClean="0">
                <a:solidFill>
                  <a:schemeClr val="tx1"/>
                </a:solidFill>
                <a:effectLst/>
                <a:latin typeface="+mn-lt"/>
                <a:ea typeface="+mn-ea"/>
                <a:cs typeface="+mn-cs"/>
              </a:rPr>
              <a:t>, 2010, p. 23). Nursing students were given a scenario in which they applied caring to a human simulated machine and the researchers studied their caring behaviors verses the caring behaviors the students used for a real patient.  Once the students applied their knowledge of caring for a patient and viewing the simulated patient as a human the students reflected on their caring actions and found that caring behaviors can be developed even through human simulation (</a:t>
            </a:r>
            <a:r>
              <a:rPr lang="en-US" sz="1200" kern="1200" dirty="0" err="1" smtClean="0">
                <a:solidFill>
                  <a:schemeClr val="tx1"/>
                </a:solidFill>
                <a:effectLst/>
                <a:latin typeface="+mn-lt"/>
                <a:ea typeface="+mn-ea"/>
                <a:cs typeface="+mn-cs"/>
              </a:rPr>
              <a:t>Eggenberger</a:t>
            </a:r>
            <a:r>
              <a:rPr lang="en-US" sz="1200" kern="1200" dirty="0" smtClean="0">
                <a:solidFill>
                  <a:schemeClr val="tx1"/>
                </a:solidFill>
                <a:effectLst/>
                <a:latin typeface="+mn-lt"/>
                <a:ea typeface="+mn-ea"/>
                <a:cs typeface="+mn-cs"/>
              </a:rPr>
              <a:t>, Keller, &amp; </a:t>
            </a:r>
            <a:r>
              <a:rPr lang="en-US" sz="1200" kern="1200" dirty="0" err="1" smtClean="0">
                <a:solidFill>
                  <a:schemeClr val="tx1"/>
                </a:solidFill>
                <a:effectLst/>
                <a:latin typeface="+mn-lt"/>
                <a:ea typeface="+mn-ea"/>
                <a:cs typeface="+mn-cs"/>
              </a:rPr>
              <a:t>Locsin</a:t>
            </a:r>
            <a:r>
              <a:rPr lang="en-US" sz="1200" kern="1200" dirty="0" smtClean="0">
                <a:solidFill>
                  <a:schemeClr val="tx1"/>
                </a:solidFill>
                <a:effectLst/>
                <a:latin typeface="+mn-lt"/>
                <a:ea typeface="+mn-ea"/>
                <a:cs typeface="+mn-cs"/>
              </a:rPr>
              <a:t>, 2010, p. 28). </a:t>
            </a:r>
          </a:p>
          <a:p>
            <a:endParaRPr lang="en-US" dirty="0"/>
          </a:p>
        </p:txBody>
      </p:sp>
      <p:sp>
        <p:nvSpPr>
          <p:cNvPr id="4" name="Slide Number Placeholder 3"/>
          <p:cNvSpPr>
            <a:spLocks noGrp="1"/>
          </p:cNvSpPr>
          <p:nvPr>
            <p:ph type="sldNum" sz="quarter" idx="10"/>
          </p:nvPr>
        </p:nvSpPr>
        <p:spPr/>
        <p:txBody>
          <a:bodyPr/>
          <a:lstStyle/>
          <a:p>
            <a:fld id="{A72D94C1-E21E-4550-892B-991315005FC5}" type="slidenum">
              <a:rPr lang="en-US" smtClean="0"/>
              <a:t>7</a:t>
            </a:fld>
            <a:endParaRPr lang="en-US"/>
          </a:p>
        </p:txBody>
      </p:sp>
    </p:spTree>
    <p:extLst>
      <p:ext uri="{BB962C8B-B14F-4D97-AF65-F5344CB8AC3E}">
        <p14:creationId xmlns:p14="http://schemas.microsoft.com/office/powerpoint/2010/main" val="33863806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Two secondary sources used by </a:t>
            </a:r>
            <a:r>
              <a:rPr lang="en-US" sz="1200" kern="1200" dirty="0" err="1" smtClean="0">
                <a:solidFill>
                  <a:schemeClr val="tx1"/>
                </a:solidFill>
                <a:effectLst/>
                <a:latin typeface="+mn-lt"/>
                <a:ea typeface="+mn-ea"/>
                <a:cs typeface="+mn-cs"/>
              </a:rPr>
              <a:t>Windle</a:t>
            </a:r>
            <a:r>
              <a:rPr lang="en-US" sz="1200" kern="1200" dirty="0" smtClean="0">
                <a:solidFill>
                  <a:schemeClr val="tx1"/>
                </a:solidFill>
                <a:effectLst/>
                <a:latin typeface="+mn-lt"/>
                <a:ea typeface="+mn-ea"/>
                <a:cs typeface="+mn-cs"/>
              </a:rPr>
              <a:t>, Kwan, Warwick, et al. (2006) were by Patterson, </a:t>
            </a:r>
            <a:r>
              <a:rPr lang="en-US" sz="1200" kern="1200" dirty="0" err="1" smtClean="0">
                <a:solidFill>
                  <a:schemeClr val="tx1"/>
                </a:solidFill>
                <a:effectLst/>
                <a:latin typeface="+mn-lt"/>
                <a:ea typeface="+mn-ea"/>
                <a:cs typeface="+mn-cs"/>
              </a:rPr>
              <a:t>Hussa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Fedelle</a:t>
            </a:r>
            <a:r>
              <a:rPr lang="en-US" sz="1200" kern="1200" dirty="0" smtClean="0">
                <a:solidFill>
                  <a:schemeClr val="tx1"/>
                </a:solidFill>
                <a:effectLst/>
                <a:latin typeface="+mn-lt"/>
                <a:ea typeface="+mn-ea"/>
                <a:cs typeface="+mn-cs"/>
              </a:rPr>
              <a:t>, et al. (2000) and </a:t>
            </a:r>
            <a:r>
              <a:rPr lang="en-US" sz="1200" kern="1200" dirty="0" err="1" smtClean="0">
                <a:solidFill>
                  <a:schemeClr val="tx1"/>
                </a:solidFill>
                <a:effectLst/>
                <a:latin typeface="+mn-lt"/>
                <a:ea typeface="+mn-ea"/>
                <a:cs typeface="+mn-cs"/>
              </a:rPr>
              <a:t>McNelis</a:t>
            </a:r>
            <a:r>
              <a:rPr lang="en-US" sz="1200" kern="1200" dirty="0" smtClean="0">
                <a:solidFill>
                  <a:schemeClr val="tx1"/>
                </a:solidFill>
                <a:effectLst/>
                <a:latin typeface="+mn-lt"/>
                <a:ea typeface="+mn-ea"/>
                <a:cs typeface="+mn-cs"/>
              </a:rPr>
              <a:t> (1998). Both of these articles were very close to being current in regards to the article done by </a:t>
            </a:r>
            <a:r>
              <a:rPr lang="en-US" sz="1200" kern="1200" dirty="0" err="1" smtClean="0">
                <a:solidFill>
                  <a:schemeClr val="tx1"/>
                </a:solidFill>
                <a:effectLst/>
                <a:latin typeface="+mn-lt"/>
                <a:ea typeface="+mn-ea"/>
                <a:cs typeface="+mn-cs"/>
              </a:rPr>
              <a:t>Windle</a:t>
            </a:r>
            <a:r>
              <a:rPr lang="en-US" sz="1200" kern="1200" dirty="0" smtClean="0">
                <a:solidFill>
                  <a:schemeClr val="tx1"/>
                </a:solidFill>
                <a:effectLst/>
                <a:latin typeface="+mn-lt"/>
                <a:ea typeface="+mn-ea"/>
                <a:cs typeface="+mn-cs"/>
              </a:rPr>
              <a:t>, Kwan, Warwick, et al. (2006). Both articles were published less than ten years before the </a:t>
            </a:r>
            <a:r>
              <a:rPr lang="en-US" sz="1200" kern="1200" dirty="0" err="1" smtClean="0">
                <a:solidFill>
                  <a:schemeClr val="tx1"/>
                </a:solidFill>
                <a:effectLst/>
                <a:latin typeface="+mn-lt"/>
                <a:ea typeface="+mn-ea"/>
                <a:cs typeface="+mn-cs"/>
              </a:rPr>
              <a:t>Windle</a:t>
            </a:r>
            <a:r>
              <a:rPr lang="en-US" sz="1200" kern="1200" dirty="0" smtClean="0">
                <a:solidFill>
                  <a:schemeClr val="tx1"/>
                </a:solidFill>
                <a:effectLst/>
                <a:latin typeface="+mn-lt"/>
                <a:ea typeface="+mn-ea"/>
                <a:cs typeface="+mn-cs"/>
              </a:rPr>
              <a:t>, Kwan, Warwick, et al. (2006) article.  Both the Patterson, </a:t>
            </a:r>
            <a:r>
              <a:rPr lang="en-US" sz="1200" kern="1200" dirty="0" err="1" smtClean="0">
                <a:solidFill>
                  <a:schemeClr val="tx1"/>
                </a:solidFill>
                <a:effectLst/>
                <a:latin typeface="+mn-lt"/>
                <a:ea typeface="+mn-ea"/>
                <a:cs typeface="+mn-cs"/>
              </a:rPr>
              <a:t>Hussa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Fedelle</a:t>
            </a:r>
            <a:r>
              <a:rPr lang="en-US" sz="1200" kern="1200" dirty="0" smtClean="0">
                <a:solidFill>
                  <a:schemeClr val="tx1"/>
                </a:solidFill>
                <a:effectLst/>
                <a:latin typeface="+mn-lt"/>
                <a:ea typeface="+mn-ea"/>
                <a:cs typeface="+mn-cs"/>
              </a:rPr>
              <a:t>, et al. (2006) and </a:t>
            </a:r>
            <a:r>
              <a:rPr lang="en-US" sz="1200" kern="1200" dirty="0" err="1" smtClean="0">
                <a:solidFill>
                  <a:schemeClr val="tx1"/>
                </a:solidFill>
                <a:effectLst/>
                <a:latin typeface="+mn-lt"/>
                <a:ea typeface="+mn-ea"/>
                <a:cs typeface="+mn-cs"/>
              </a:rPr>
              <a:t>McNelis</a:t>
            </a:r>
            <a:r>
              <a:rPr lang="en-US" sz="1200" kern="1200" dirty="0" smtClean="0">
                <a:solidFill>
                  <a:schemeClr val="tx1"/>
                </a:solidFill>
                <a:effectLst/>
                <a:latin typeface="+mn-lt"/>
                <a:ea typeface="+mn-ea"/>
                <a:cs typeface="+mn-cs"/>
              </a:rPr>
              <a:t> (1998) articles compare research done with bacteriostatic 0.9% normal saline and lidocaine 1% hydrochloride used for intravenous pain relief.  These are highly relevant to the Patterson, </a:t>
            </a:r>
            <a:r>
              <a:rPr lang="en-US" sz="1200" kern="1200" dirty="0" err="1" smtClean="0">
                <a:solidFill>
                  <a:schemeClr val="tx1"/>
                </a:solidFill>
                <a:effectLst/>
                <a:latin typeface="+mn-lt"/>
                <a:ea typeface="+mn-ea"/>
                <a:cs typeface="+mn-cs"/>
              </a:rPr>
              <a:t>Hussa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Fedelle</a:t>
            </a:r>
            <a:r>
              <a:rPr lang="en-US" sz="1200" kern="1200" dirty="0" smtClean="0">
                <a:solidFill>
                  <a:schemeClr val="tx1"/>
                </a:solidFill>
                <a:effectLst/>
                <a:latin typeface="+mn-lt"/>
                <a:ea typeface="+mn-ea"/>
                <a:cs typeface="+mn-cs"/>
              </a:rPr>
              <a:t>, et al. (2000) article because they both back up the authors’ research for the comparison of bacteriostatic normal saline and lidocaine use for the placement of IV lines.  One way to tell that these two secondary sources are relevant to the article being examined is to compare key words in the title and abstracts of the secondary sources to the article (Burns &amp; Grove, 2009, p. 97-98).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Pain with intravenous (IV) insertion is common and presents a common fear for most patients receiving them (As cited in </a:t>
            </a:r>
            <a:r>
              <a:rPr lang="en-US" sz="1200" kern="1200" dirty="0" err="1" smtClean="0">
                <a:solidFill>
                  <a:schemeClr val="tx1"/>
                </a:solidFill>
                <a:effectLst/>
                <a:latin typeface="+mn-lt"/>
                <a:ea typeface="+mn-ea"/>
                <a:cs typeface="+mn-cs"/>
              </a:rPr>
              <a:t>Windle</a:t>
            </a:r>
            <a:r>
              <a:rPr lang="en-US" sz="1200" kern="1200" dirty="0" smtClean="0">
                <a:solidFill>
                  <a:schemeClr val="tx1"/>
                </a:solidFill>
                <a:effectLst/>
                <a:latin typeface="+mn-lt"/>
                <a:ea typeface="+mn-ea"/>
                <a:cs typeface="+mn-cs"/>
              </a:rPr>
              <a:t>, Kwan, Warwick, et al., 2006, p. 251). This research study is relevant to nursing practice because pain management and promoting patient comfort are two of the top priorities for nurses today (</a:t>
            </a:r>
            <a:r>
              <a:rPr lang="en-US" sz="1200" kern="1200" dirty="0" err="1" smtClean="0">
                <a:solidFill>
                  <a:schemeClr val="tx1"/>
                </a:solidFill>
                <a:effectLst/>
                <a:latin typeface="+mn-lt"/>
                <a:ea typeface="+mn-ea"/>
                <a:cs typeface="+mn-cs"/>
              </a:rPr>
              <a:t>Windle</a:t>
            </a:r>
            <a:r>
              <a:rPr lang="en-US" sz="1200" kern="1200" dirty="0" smtClean="0">
                <a:solidFill>
                  <a:schemeClr val="tx1"/>
                </a:solidFill>
                <a:effectLst/>
                <a:latin typeface="+mn-lt"/>
                <a:ea typeface="+mn-ea"/>
                <a:cs typeface="+mn-cs"/>
              </a:rPr>
              <a:t>, Kwan, Warwick, et al., 2006, p. 257). This article revealed that not only does bacteriostatic 0.9% normal saline is less expensive, has the least adverse side effects, and provides patient comfort as an anesthetic for IV administration (</a:t>
            </a:r>
            <a:r>
              <a:rPr lang="en-US" sz="1200" kern="1200" dirty="0" err="1" smtClean="0">
                <a:solidFill>
                  <a:schemeClr val="tx1"/>
                </a:solidFill>
                <a:effectLst/>
                <a:latin typeface="+mn-lt"/>
                <a:ea typeface="+mn-ea"/>
                <a:cs typeface="+mn-cs"/>
              </a:rPr>
              <a:t>Windle</a:t>
            </a:r>
            <a:r>
              <a:rPr lang="en-US" sz="1200" kern="1200" dirty="0" smtClean="0">
                <a:solidFill>
                  <a:schemeClr val="tx1"/>
                </a:solidFill>
                <a:effectLst/>
                <a:latin typeface="+mn-lt"/>
                <a:ea typeface="+mn-ea"/>
                <a:cs typeface="+mn-cs"/>
              </a:rPr>
              <a:t>, Kwan, Warwick, et al., 2006, p. 257). Nurses today can apply the information provided in this article to their own practice in order to promote patient comfort. </a:t>
            </a:r>
          </a:p>
          <a:p>
            <a:endParaRPr lang="en-US" dirty="0"/>
          </a:p>
        </p:txBody>
      </p:sp>
      <p:sp>
        <p:nvSpPr>
          <p:cNvPr id="4" name="Slide Number Placeholder 3"/>
          <p:cNvSpPr>
            <a:spLocks noGrp="1"/>
          </p:cNvSpPr>
          <p:nvPr>
            <p:ph type="sldNum" sz="quarter" idx="10"/>
          </p:nvPr>
        </p:nvSpPr>
        <p:spPr/>
        <p:txBody>
          <a:bodyPr/>
          <a:lstStyle/>
          <a:p>
            <a:fld id="{A72D94C1-E21E-4550-892B-991315005FC5}" type="slidenum">
              <a:rPr lang="en-US" smtClean="0"/>
              <a:t>13</a:t>
            </a:fld>
            <a:endParaRPr lang="en-US"/>
          </a:p>
        </p:txBody>
      </p:sp>
    </p:spTree>
    <p:extLst>
      <p:ext uri="{BB962C8B-B14F-4D97-AF65-F5344CB8AC3E}">
        <p14:creationId xmlns:p14="http://schemas.microsoft.com/office/powerpoint/2010/main" val="26722783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5579A10D-1EB7-42B9-8A35-FEE57FD02C66}" type="datetimeFigureOut">
              <a:rPr lang="en-US" smtClean="0"/>
              <a:pPr/>
              <a:t>9/18/2011</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FFE8B67D-D786-4B9D-B107-BD6A47380E54}"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579A10D-1EB7-42B9-8A35-FEE57FD02C66}" type="datetimeFigureOut">
              <a:rPr lang="en-US" smtClean="0"/>
              <a:pPr/>
              <a:t>9/18/2011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E8B67D-D786-4B9D-B107-BD6A47380E5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579A10D-1EB7-42B9-8A35-FEE57FD02C66}" type="datetimeFigureOut">
              <a:rPr lang="en-US" smtClean="0"/>
              <a:pPr/>
              <a:t>9/18/2011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E8B67D-D786-4B9D-B107-BD6A47380E5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579A10D-1EB7-42B9-8A35-FEE57FD02C66}" type="datetimeFigureOut">
              <a:rPr lang="en-US" smtClean="0"/>
              <a:pPr/>
              <a:t>9/18/2011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E8B67D-D786-4B9D-B107-BD6A47380E5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5579A10D-1EB7-42B9-8A35-FEE57FD02C66}" type="datetimeFigureOut">
              <a:rPr lang="en-US" smtClean="0"/>
              <a:pPr/>
              <a:t>9/18/2011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E8B67D-D786-4B9D-B107-BD6A47380E54}"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5579A10D-1EB7-42B9-8A35-FEE57FD02C66}" type="datetimeFigureOut">
              <a:rPr lang="en-US" smtClean="0"/>
              <a:pPr/>
              <a:t>9/18/2011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FE8B67D-D786-4B9D-B107-BD6A47380E5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5579A10D-1EB7-42B9-8A35-FEE57FD02C66}" type="datetimeFigureOut">
              <a:rPr lang="en-US" smtClean="0"/>
              <a:pPr/>
              <a:t>9/18/2011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FE8B67D-D786-4B9D-B107-BD6A47380E5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5579A10D-1EB7-42B9-8A35-FEE57FD02C66}" type="datetimeFigureOut">
              <a:rPr lang="en-US" smtClean="0"/>
              <a:pPr/>
              <a:t>9/18/2011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FE8B67D-D786-4B9D-B107-BD6A47380E5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79A10D-1EB7-42B9-8A35-FEE57FD02C66}" type="datetimeFigureOut">
              <a:rPr lang="en-US" smtClean="0"/>
              <a:pPr/>
              <a:t>9/18/2011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FE8B67D-D786-4B9D-B107-BD6A47380E5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5579A10D-1EB7-42B9-8A35-FEE57FD02C66}" type="datetimeFigureOut">
              <a:rPr lang="en-US" smtClean="0"/>
              <a:pPr/>
              <a:t>9/18/2011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FE8B67D-D786-4B9D-B107-BD6A47380E5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5579A10D-1EB7-42B9-8A35-FEE57FD02C66}" type="datetimeFigureOut">
              <a:rPr lang="en-US" smtClean="0"/>
              <a:pPr/>
              <a:t>9/18/2011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FFE8B67D-D786-4B9D-B107-BD6A47380E54}"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5579A10D-1EB7-42B9-8A35-FEE57FD02C66}" type="datetimeFigureOut">
              <a:rPr lang="en-US" smtClean="0"/>
              <a:pPr/>
              <a:t>9/18/2011</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FFE8B67D-D786-4B9D-B107-BD6A47380E54}"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838200"/>
            <a:ext cx="7772400" cy="1470025"/>
          </a:xfrm>
        </p:spPr>
        <p:txBody>
          <a:bodyPr>
            <a:normAutofit fontScale="90000"/>
          </a:bodyPr>
          <a:lstStyle/>
          <a:p>
            <a:pPr algn="ctr"/>
            <a:r>
              <a:rPr lang="en-US" dirty="0" smtClean="0"/>
              <a:t>Analyzing &amp; Critiquing Research Articles</a:t>
            </a:r>
            <a:endParaRPr lang="en-US" dirty="0"/>
          </a:p>
        </p:txBody>
      </p:sp>
      <p:sp>
        <p:nvSpPr>
          <p:cNvPr id="3" name="Subtitle 2"/>
          <p:cNvSpPr>
            <a:spLocks noGrp="1"/>
          </p:cNvSpPr>
          <p:nvPr>
            <p:ph type="subTitle" idx="1"/>
          </p:nvPr>
        </p:nvSpPr>
        <p:spPr>
          <a:xfrm>
            <a:off x="533400" y="2819400"/>
            <a:ext cx="7854696" cy="3505200"/>
          </a:xfrm>
        </p:spPr>
        <p:txBody>
          <a:bodyPr>
            <a:normAutofit/>
          </a:bodyPr>
          <a:lstStyle/>
          <a:p>
            <a:pPr algn="ctr"/>
            <a:r>
              <a:rPr lang="en-US" dirty="0" smtClean="0">
                <a:solidFill>
                  <a:schemeClr val="tx1"/>
                </a:solidFill>
              </a:rPr>
              <a:t>Tina Heaton, Lindsey </a:t>
            </a:r>
            <a:r>
              <a:rPr lang="en-US" dirty="0" err="1" smtClean="0">
                <a:solidFill>
                  <a:schemeClr val="tx1"/>
                </a:solidFill>
              </a:rPr>
              <a:t>Helbling</a:t>
            </a:r>
            <a:r>
              <a:rPr lang="en-US" dirty="0" smtClean="0">
                <a:solidFill>
                  <a:schemeClr val="tx1"/>
                </a:solidFill>
              </a:rPr>
              <a:t>, Kristen </a:t>
            </a:r>
            <a:r>
              <a:rPr lang="en-US" dirty="0" err="1" smtClean="0">
                <a:solidFill>
                  <a:schemeClr val="tx1"/>
                </a:solidFill>
              </a:rPr>
              <a:t>Hufford</a:t>
            </a:r>
            <a:r>
              <a:rPr lang="en-US" dirty="0" smtClean="0">
                <a:solidFill>
                  <a:schemeClr val="tx1"/>
                </a:solidFill>
              </a:rPr>
              <a:t>, Kathryn Jacobsen, and Anita John</a:t>
            </a:r>
          </a:p>
          <a:p>
            <a:pPr algn="ctr"/>
            <a:r>
              <a:rPr lang="en-US" dirty="0" smtClean="0"/>
              <a:t>Lakeview College of Nursing</a:t>
            </a:r>
          </a:p>
          <a:p>
            <a:pPr algn="ctr"/>
            <a:r>
              <a:rPr lang="en-US" dirty="0" smtClean="0">
                <a:solidFill>
                  <a:schemeClr val="tx1"/>
                </a:solidFill>
              </a:rPr>
              <a:t>N302-Fall 2011</a:t>
            </a:r>
          </a:p>
          <a:p>
            <a:pPr algn="ctr"/>
            <a:r>
              <a:rPr lang="en-US" dirty="0" smtClean="0"/>
              <a:t>September 25, 2011</a:t>
            </a:r>
            <a:endParaRPr lang="en-US" dirty="0" smtClean="0">
              <a:solidFill>
                <a:schemeClr val="tx1"/>
              </a:solidFill>
            </a:endParaRPr>
          </a:p>
          <a:p>
            <a:pPr algn="ctr"/>
            <a:endParaRPr lang="en-US" dirty="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704088"/>
            <a:ext cx="8763000" cy="1143000"/>
          </a:xfrm>
        </p:spPr>
        <p:txBody>
          <a:bodyPr>
            <a:normAutofit fontScale="90000"/>
          </a:bodyPr>
          <a:lstStyle/>
          <a:p>
            <a:pPr algn="ctr"/>
            <a:r>
              <a:rPr lang="en-US" sz="2700" u="sng" dirty="0" smtClean="0"/>
              <a:t>Article #2</a:t>
            </a:r>
            <a:r>
              <a:rPr lang="en-US" sz="2700" dirty="0" smtClean="0"/>
              <a:t/>
            </a:r>
            <a:br>
              <a:rPr lang="en-US" sz="2700" dirty="0" smtClean="0"/>
            </a:br>
            <a:r>
              <a:rPr lang="en-US" sz="2700" dirty="0" smtClean="0"/>
              <a:t>Comparison of </a:t>
            </a:r>
            <a:r>
              <a:rPr lang="en-US" sz="2700" dirty="0" err="1" smtClean="0"/>
              <a:t>Bacteriostatic</a:t>
            </a:r>
            <a:r>
              <a:rPr lang="en-US" sz="2700" dirty="0" smtClean="0"/>
              <a:t> Normal Saline and </a:t>
            </a:r>
            <a:r>
              <a:rPr lang="en-US" sz="2700" dirty="0" err="1" smtClean="0"/>
              <a:t>Lidocaine</a:t>
            </a:r>
            <a:r>
              <a:rPr lang="en-US" sz="2700" dirty="0" smtClean="0"/>
              <a:t> Used as </a:t>
            </a:r>
            <a:r>
              <a:rPr lang="en-US" sz="2700" dirty="0" err="1" smtClean="0"/>
              <a:t>Intradermal</a:t>
            </a:r>
            <a:r>
              <a:rPr lang="en-US" sz="2700" dirty="0" smtClean="0"/>
              <a:t> Anesthesia for the Placement of Intravenous Lines</a:t>
            </a:r>
            <a:r>
              <a:rPr lang="en-US" sz="5400" dirty="0" smtClean="0"/>
              <a:t/>
            </a:r>
            <a:br>
              <a:rPr lang="en-US" sz="5400" dirty="0" smtClean="0"/>
            </a:br>
            <a:r>
              <a:rPr lang="en-US" sz="2200" dirty="0" smtClean="0"/>
              <a:t> </a:t>
            </a:r>
            <a:r>
              <a:rPr lang="en-US" sz="2200" dirty="0" err="1" smtClean="0"/>
              <a:t>Windle</a:t>
            </a:r>
            <a:r>
              <a:rPr lang="en-US" sz="2200" dirty="0" smtClean="0"/>
              <a:t>, P., Kwan, M., Warwick, H., </a:t>
            </a:r>
            <a:r>
              <a:rPr lang="en-US" sz="2200" dirty="0" err="1" smtClean="0"/>
              <a:t>Sibayan</a:t>
            </a:r>
            <a:r>
              <a:rPr lang="en-US" sz="2200" dirty="0" smtClean="0"/>
              <a:t>, A., Espiritu, C., &amp; </a:t>
            </a:r>
            <a:r>
              <a:rPr lang="en-US" sz="2200" dirty="0" err="1" smtClean="0"/>
              <a:t>Vergara</a:t>
            </a:r>
            <a:r>
              <a:rPr lang="en-US" sz="2200" dirty="0" smtClean="0"/>
              <a:t>, J. (2006) </a:t>
            </a:r>
            <a:endParaRPr lang="en-US" sz="2200" dirty="0"/>
          </a:p>
        </p:txBody>
      </p:sp>
      <p:sp>
        <p:nvSpPr>
          <p:cNvPr id="3" name="Content Placeholder 2"/>
          <p:cNvSpPr>
            <a:spLocks noGrp="1"/>
          </p:cNvSpPr>
          <p:nvPr>
            <p:ph idx="1"/>
          </p:nvPr>
        </p:nvSpPr>
        <p:spPr/>
        <p:txBody>
          <a:bodyPr/>
          <a:lstStyle/>
          <a:p>
            <a:pPr>
              <a:buNone/>
            </a:pPr>
            <a:r>
              <a:rPr lang="en-US" dirty="0" smtClean="0"/>
              <a:t>Independent and Dependent Variables:</a:t>
            </a:r>
          </a:p>
          <a:p>
            <a:pPr>
              <a:buNone/>
            </a:pPr>
            <a:endParaRPr lang="en-US" dirty="0" smtClean="0"/>
          </a:p>
          <a:p>
            <a:pPr>
              <a:buNone/>
            </a:pPr>
            <a:endParaRPr lang="en-US" dirty="0" smtClean="0"/>
          </a:p>
          <a:p>
            <a:pPr>
              <a:buNone/>
            </a:pPr>
            <a:endParaRPr lang="en-US" dirty="0" smtClean="0"/>
          </a:p>
          <a:p>
            <a:pPr>
              <a:buNone/>
            </a:pPr>
            <a:r>
              <a:rPr lang="en-US" dirty="0" smtClean="0"/>
              <a:t>Concepts the Researchers were Analyzing:</a:t>
            </a:r>
          </a:p>
          <a:p>
            <a:pPr>
              <a:buNone/>
            </a:pP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2700" u="sng" dirty="0" smtClean="0"/>
              <a:t>Article #2</a:t>
            </a:r>
            <a:r>
              <a:rPr lang="en-US" sz="2700" dirty="0" smtClean="0"/>
              <a:t/>
            </a:r>
            <a:br>
              <a:rPr lang="en-US" sz="2700" dirty="0" smtClean="0"/>
            </a:br>
            <a:r>
              <a:rPr lang="en-US" sz="2700" dirty="0" smtClean="0"/>
              <a:t>Comparison of </a:t>
            </a:r>
            <a:r>
              <a:rPr lang="en-US" sz="2700" dirty="0" err="1" smtClean="0"/>
              <a:t>Bacteriostatic</a:t>
            </a:r>
            <a:r>
              <a:rPr lang="en-US" sz="2700" dirty="0" smtClean="0"/>
              <a:t> Normal Saline and </a:t>
            </a:r>
            <a:r>
              <a:rPr lang="en-US" sz="2700" dirty="0" err="1" smtClean="0"/>
              <a:t>Lidocaine</a:t>
            </a:r>
            <a:r>
              <a:rPr lang="en-US" sz="2700" dirty="0" smtClean="0"/>
              <a:t> Used as </a:t>
            </a:r>
            <a:r>
              <a:rPr lang="en-US" sz="2700" dirty="0" err="1" smtClean="0"/>
              <a:t>Intradermal</a:t>
            </a:r>
            <a:r>
              <a:rPr lang="en-US" sz="2700" dirty="0" smtClean="0"/>
              <a:t> Anesthesia for the Placement of Intravenous Lines</a:t>
            </a:r>
            <a:r>
              <a:rPr lang="en-US" sz="9600" dirty="0" smtClean="0"/>
              <a:t/>
            </a:r>
            <a:br>
              <a:rPr lang="en-US" sz="9600" dirty="0" smtClean="0"/>
            </a:br>
            <a:r>
              <a:rPr lang="en-US" sz="2200" dirty="0" err="1" smtClean="0"/>
              <a:t>Windle</a:t>
            </a:r>
            <a:r>
              <a:rPr lang="en-US" sz="2200" dirty="0" smtClean="0"/>
              <a:t>, P., Kwan, M., Warwick, H., </a:t>
            </a:r>
            <a:r>
              <a:rPr lang="en-US" sz="2200" dirty="0" err="1" smtClean="0"/>
              <a:t>Sibayan</a:t>
            </a:r>
            <a:r>
              <a:rPr lang="en-US" sz="2200" dirty="0" smtClean="0"/>
              <a:t>, A., Espiritu, C., &amp; </a:t>
            </a:r>
            <a:r>
              <a:rPr lang="en-US" sz="2200" dirty="0" err="1" smtClean="0"/>
              <a:t>Vergara</a:t>
            </a:r>
            <a:r>
              <a:rPr lang="en-US" sz="2200" dirty="0" smtClean="0"/>
              <a:t>, J. (2006) </a:t>
            </a:r>
            <a:endParaRPr lang="en-US" sz="2200" dirty="0"/>
          </a:p>
        </p:txBody>
      </p:sp>
      <p:sp>
        <p:nvSpPr>
          <p:cNvPr id="3" name="Content Placeholder 2"/>
          <p:cNvSpPr>
            <a:spLocks noGrp="1"/>
          </p:cNvSpPr>
          <p:nvPr>
            <p:ph idx="1"/>
          </p:nvPr>
        </p:nvSpPr>
        <p:spPr/>
        <p:txBody>
          <a:bodyPr/>
          <a:lstStyle/>
          <a:p>
            <a:pPr>
              <a:buNone/>
            </a:pPr>
            <a:r>
              <a:rPr lang="en-US" dirty="0" smtClean="0"/>
              <a:t>Study Samples:</a:t>
            </a:r>
          </a:p>
          <a:p>
            <a:pPr>
              <a:buNone/>
            </a:pPr>
            <a:endParaRPr lang="en-US" dirty="0" smtClean="0"/>
          </a:p>
          <a:p>
            <a:pPr>
              <a:buNone/>
            </a:pPr>
            <a:endParaRPr lang="en-US" dirty="0" smtClean="0"/>
          </a:p>
          <a:p>
            <a:pPr>
              <a:buNone/>
            </a:pPr>
            <a:endParaRPr lang="en-US" dirty="0" smtClean="0"/>
          </a:p>
          <a:p>
            <a:pPr>
              <a:buNone/>
            </a:pPr>
            <a:endParaRPr lang="en-US" dirty="0" smtClean="0"/>
          </a:p>
          <a:p>
            <a:pPr>
              <a:buNone/>
            </a:pPr>
            <a:r>
              <a:rPr lang="en-US" dirty="0" smtClean="0"/>
              <a:t>Method of Data Collection:</a:t>
            </a:r>
          </a:p>
          <a:p>
            <a:pPr>
              <a:buNone/>
            </a:pP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2700" u="sng" dirty="0" smtClean="0"/>
              <a:t>Article #2</a:t>
            </a:r>
            <a:r>
              <a:rPr lang="en-US" sz="2700" dirty="0" smtClean="0"/>
              <a:t/>
            </a:r>
            <a:br>
              <a:rPr lang="en-US" sz="2700" dirty="0" smtClean="0"/>
            </a:br>
            <a:r>
              <a:rPr lang="en-US" sz="2700" dirty="0" smtClean="0"/>
              <a:t>Comparison of </a:t>
            </a:r>
            <a:r>
              <a:rPr lang="en-US" sz="2700" dirty="0" err="1" smtClean="0"/>
              <a:t>Bacteriostatic</a:t>
            </a:r>
            <a:r>
              <a:rPr lang="en-US" sz="2700" dirty="0" smtClean="0"/>
              <a:t> Normal Saline and </a:t>
            </a:r>
            <a:r>
              <a:rPr lang="en-US" sz="2700" dirty="0" err="1" smtClean="0"/>
              <a:t>Lidocaine</a:t>
            </a:r>
            <a:r>
              <a:rPr lang="en-US" sz="2700" dirty="0" smtClean="0"/>
              <a:t> Used as </a:t>
            </a:r>
            <a:r>
              <a:rPr lang="en-US" sz="2700" dirty="0" err="1" smtClean="0"/>
              <a:t>Intradermal</a:t>
            </a:r>
            <a:r>
              <a:rPr lang="en-US" sz="2700" dirty="0" smtClean="0"/>
              <a:t> Anesthesia for the Placement of Intravenous Lines</a:t>
            </a:r>
            <a:r>
              <a:rPr lang="en-US" sz="17800" dirty="0" smtClean="0"/>
              <a:t/>
            </a:r>
            <a:br>
              <a:rPr lang="en-US" sz="17800" dirty="0" smtClean="0"/>
            </a:br>
            <a:r>
              <a:rPr lang="en-US" sz="2200" dirty="0" err="1" smtClean="0"/>
              <a:t>Windle</a:t>
            </a:r>
            <a:r>
              <a:rPr lang="en-US" sz="2200" dirty="0" smtClean="0"/>
              <a:t>, P., Kwan, M., Warwick, H., </a:t>
            </a:r>
            <a:r>
              <a:rPr lang="en-US" sz="2200" dirty="0" err="1" smtClean="0"/>
              <a:t>Sibayan</a:t>
            </a:r>
            <a:r>
              <a:rPr lang="en-US" sz="2200" dirty="0" smtClean="0"/>
              <a:t>, A., Espiritu, C., &amp; </a:t>
            </a:r>
            <a:r>
              <a:rPr lang="en-US" sz="2200" dirty="0" err="1" smtClean="0"/>
              <a:t>Vergara</a:t>
            </a:r>
            <a:r>
              <a:rPr lang="en-US" sz="2200" dirty="0" smtClean="0"/>
              <a:t>, J. (2006) </a:t>
            </a:r>
            <a:endParaRPr lang="en-US" sz="2200" dirty="0"/>
          </a:p>
        </p:txBody>
      </p:sp>
      <p:sp>
        <p:nvSpPr>
          <p:cNvPr id="3" name="Content Placeholder 2"/>
          <p:cNvSpPr>
            <a:spLocks noGrp="1"/>
          </p:cNvSpPr>
          <p:nvPr>
            <p:ph idx="1"/>
          </p:nvPr>
        </p:nvSpPr>
        <p:spPr/>
        <p:txBody>
          <a:bodyPr/>
          <a:lstStyle/>
          <a:p>
            <a:pPr>
              <a:buNone/>
            </a:pPr>
            <a:r>
              <a:rPr lang="en-US" dirty="0" smtClean="0"/>
              <a:t>Research Findings:</a:t>
            </a:r>
          </a:p>
          <a:p>
            <a:pPr>
              <a:buNone/>
            </a:pPr>
            <a:endParaRPr lang="en-US" dirty="0" smtClean="0"/>
          </a:p>
          <a:p>
            <a:pPr>
              <a:buNone/>
            </a:pPr>
            <a:endParaRPr lang="en-US" dirty="0" smtClean="0"/>
          </a:p>
          <a:p>
            <a:pPr>
              <a:buNone/>
            </a:pPr>
            <a:endParaRPr lang="en-US" dirty="0" smtClean="0"/>
          </a:p>
          <a:p>
            <a:pPr>
              <a:buNone/>
            </a:pPr>
            <a:r>
              <a:rPr lang="en-US" dirty="0" smtClean="0"/>
              <a:t>Research Conclusion:</a:t>
            </a:r>
          </a:p>
          <a:p>
            <a:pPr>
              <a:buNone/>
            </a:pP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2700" u="sng" dirty="0" smtClean="0"/>
              <a:t>Article #2</a:t>
            </a:r>
            <a:r>
              <a:rPr lang="en-US" sz="2700" dirty="0" smtClean="0"/>
              <a:t/>
            </a:r>
            <a:br>
              <a:rPr lang="en-US" sz="2700" dirty="0" smtClean="0"/>
            </a:br>
            <a:r>
              <a:rPr lang="en-US" sz="2700" dirty="0" smtClean="0"/>
              <a:t>Comparison of </a:t>
            </a:r>
            <a:r>
              <a:rPr lang="en-US" sz="2700" dirty="0" err="1" smtClean="0"/>
              <a:t>Bacteriostatic</a:t>
            </a:r>
            <a:r>
              <a:rPr lang="en-US" sz="2700" dirty="0" smtClean="0"/>
              <a:t> Normal Saline and </a:t>
            </a:r>
            <a:r>
              <a:rPr lang="en-US" sz="2700" dirty="0" err="1" smtClean="0"/>
              <a:t>Lidocaine</a:t>
            </a:r>
            <a:r>
              <a:rPr lang="en-US" sz="2700" dirty="0" smtClean="0"/>
              <a:t> Used as </a:t>
            </a:r>
            <a:r>
              <a:rPr lang="en-US" sz="2700" dirty="0" err="1" smtClean="0"/>
              <a:t>Intradermal</a:t>
            </a:r>
            <a:r>
              <a:rPr lang="en-US" sz="2700" dirty="0" smtClean="0"/>
              <a:t> Anesthesia for the Placement of Intravenous Lines</a:t>
            </a:r>
            <a:r>
              <a:rPr lang="en-US" sz="33000" dirty="0" smtClean="0"/>
              <a:t/>
            </a:r>
            <a:br>
              <a:rPr lang="en-US" sz="33000" dirty="0" smtClean="0"/>
            </a:br>
            <a:r>
              <a:rPr lang="en-US" sz="2200" dirty="0" err="1" smtClean="0"/>
              <a:t>Windle</a:t>
            </a:r>
            <a:r>
              <a:rPr lang="en-US" sz="2200" dirty="0" smtClean="0"/>
              <a:t>, P., Kwan, M., Warwick, H., </a:t>
            </a:r>
            <a:r>
              <a:rPr lang="en-US" sz="2200" dirty="0" err="1" smtClean="0"/>
              <a:t>Sibayan</a:t>
            </a:r>
            <a:r>
              <a:rPr lang="en-US" sz="2200" dirty="0" smtClean="0"/>
              <a:t>, A., Espiritu, C., &amp; </a:t>
            </a:r>
            <a:r>
              <a:rPr lang="en-US" sz="2200" dirty="0" err="1" smtClean="0"/>
              <a:t>Vergara</a:t>
            </a:r>
            <a:r>
              <a:rPr lang="en-US" sz="2200" dirty="0" smtClean="0"/>
              <a:t>, J. (2006)</a:t>
            </a:r>
            <a:endParaRPr lang="en-US" sz="2200" dirty="0"/>
          </a:p>
        </p:txBody>
      </p:sp>
      <p:sp>
        <p:nvSpPr>
          <p:cNvPr id="3" name="Content Placeholder 2"/>
          <p:cNvSpPr>
            <a:spLocks noGrp="1"/>
          </p:cNvSpPr>
          <p:nvPr>
            <p:ph idx="1"/>
          </p:nvPr>
        </p:nvSpPr>
        <p:spPr/>
        <p:txBody>
          <a:bodyPr>
            <a:normAutofit fontScale="92500"/>
          </a:bodyPr>
          <a:lstStyle/>
          <a:p>
            <a:pPr>
              <a:buNone/>
            </a:pPr>
            <a:r>
              <a:rPr lang="en-US" dirty="0" smtClean="0"/>
              <a:t>Information from Secondary Sources:</a:t>
            </a:r>
          </a:p>
          <a:p>
            <a:r>
              <a:rPr lang="en-US" dirty="0"/>
              <a:t>Patterson, </a:t>
            </a:r>
            <a:r>
              <a:rPr lang="en-US" dirty="0" err="1"/>
              <a:t>Hussa</a:t>
            </a:r>
            <a:r>
              <a:rPr lang="en-US" dirty="0"/>
              <a:t>, </a:t>
            </a:r>
            <a:r>
              <a:rPr lang="en-US" dirty="0" err="1"/>
              <a:t>Fedelle</a:t>
            </a:r>
            <a:r>
              <a:rPr lang="en-US" dirty="0"/>
              <a:t>, et al. (2000) Comparison of various analgesic agents for venipuncture </a:t>
            </a:r>
          </a:p>
          <a:p>
            <a:r>
              <a:rPr lang="en-US" dirty="0" err="1"/>
              <a:t>McNelis</a:t>
            </a:r>
            <a:r>
              <a:rPr lang="en-US" dirty="0"/>
              <a:t> (1998) Comparison of intradermal bacteriostatic 0.9% NS and intradermal Lidocaine </a:t>
            </a:r>
            <a:r>
              <a:rPr lang="en-US" dirty="0" err="1"/>
              <a:t>HCl</a:t>
            </a:r>
            <a:r>
              <a:rPr lang="en-US" dirty="0"/>
              <a:t> 1% for IV </a:t>
            </a:r>
            <a:r>
              <a:rPr lang="en-US" dirty="0" smtClean="0"/>
              <a:t>pain</a:t>
            </a:r>
          </a:p>
          <a:p>
            <a:pPr>
              <a:buNone/>
            </a:pPr>
            <a:r>
              <a:rPr lang="en-US" dirty="0" smtClean="0"/>
              <a:t>Relevance of Research Article to Nursing Practice:</a:t>
            </a:r>
          </a:p>
          <a:p>
            <a:r>
              <a:rPr lang="en-US" dirty="0"/>
              <a:t>Promoting pain management related to Intravenous (IV) insertion</a:t>
            </a:r>
          </a:p>
          <a:p>
            <a:r>
              <a:rPr lang="en-US" dirty="0"/>
              <a:t>Benefits of bacteriostatic 0.9% normal saline use as an anesthetic</a:t>
            </a:r>
          </a:p>
          <a:p>
            <a:pPr>
              <a:buNone/>
            </a:pP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2700" u="sng" dirty="0" smtClean="0"/>
              <a:t>Article #2</a:t>
            </a:r>
            <a:r>
              <a:rPr lang="en-US" sz="2700" dirty="0" smtClean="0"/>
              <a:t/>
            </a:r>
            <a:br>
              <a:rPr lang="en-US" sz="2700" dirty="0" smtClean="0"/>
            </a:br>
            <a:r>
              <a:rPr lang="en-US" sz="2700" dirty="0" smtClean="0"/>
              <a:t>Comparison of </a:t>
            </a:r>
            <a:r>
              <a:rPr lang="en-US" sz="2700" dirty="0" err="1" smtClean="0"/>
              <a:t>Bacteriostatic</a:t>
            </a:r>
            <a:r>
              <a:rPr lang="en-US" sz="2700" dirty="0" smtClean="0"/>
              <a:t> Normal Saline and </a:t>
            </a:r>
            <a:r>
              <a:rPr lang="en-US" sz="2700" dirty="0" err="1" smtClean="0"/>
              <a:t>Lidocaine</a:t>
            </a:r>
            <a:r>
              <a:rPr lang="en-US" sz="2700" dirty="0" smtClean="0"/>
              <a:t> Used as </a:t>
            </a:r>
            <a:r>
              <a:rPr lang="en-US" sz="2700" dirty="0" err="1" smtClean="0"/>
              <a:t>Intradermal</a:t>
            </a:r>
            <a:r>
              <a:rPr lang="en-US" sz="2700" dirty="0" smtClean="0"/>
              <a:t> Anesthesia for the Placement of Intravenous Lines</a:t>
            </a:r>
            <a:r>
              <a:rPr lang="en-US" sz="61100" dirty="0" smtClean="0"/>
              <a:t/>
            </a:r>
            <a:br>
              <a:rPr lang="en-US" sz="61100" dirty="0" smtClean="0"/>
            </a:br>
            <a:r>
              <a:rPr lang="en-US" sz="2200" dirty="0" err="1" smtClean="0"/>
              <a:t>Windle</a:t>
            </a:r>
            <a:r>
              <a:rPr lang="en-US" sz="2200" dirty="0" smtClean="0"/>
              <a:t>, P., Kwan, M., Warwick, H., </a:t>
            </a:r>
            <a:r>
              <a:rPr lang="en-US" sz="2200" dirty="0" err="1" smtClean="0"/>
              <a:t>Sibayan</a:t>
            </a:r>
            <a:r>
              <a:rPr lang="en-US" sz="2200" dirty="0" smtClean="0"/>
              <a:t>, A., Espiritu, C., &amp; </a:t>
            </a:r>
            <a:r>
              <a:rPr lang="en-US" sz="2200" dirty="0" err="1" smtClean="0"/>
              <a:t>Vergara</a:t>
            </a:r>
            <a:r>
              <a:rPr lang="en-US" sz="2200" dirty="0" smtClean="0"/>
              <a:t>, J. (2006)</a:t>
            </a:r>
            <a:endParaRPr lang="en-US" sz="2200" dirty="0"/>
          </a:p>
        </p:txBody>
      </p:sp>
      <p:sp>
        <p:nvSpPr>
          <p:cNvPr id="3" name="Content Placeholder 2"/>
          <p:cNvSpPr>
            <a:spLocks noGrp="1"/>
          </p:cNvSpPr>
          <p:nvPr>
            <p:ph idx="1"/>
          </p:nvPr>
        </p:nvSpPr>
        <p:spPr/>
        <p:txBody>
          <a:bodyPr/>
          <a:lstStyle/>
          <a:p>
            <a:pPr>
              <a:buNone/>
            </a:pPr>
            <a:r>
              <a:rPr lang="en-US" dirty="0" smtClean="0"/>
              <a:t>Informed Consent Process:</a:t>
            </a:r>
          </a:p>
          <a:p>
            <a:pPr>
              <a:buNone/>
            </a:pPr>
            <a:endParaRPr lang="en-US" dirty="0" smtClean="0"/>
          </a:p>
          <a:p>
            <a:pPr>
              <a:buNone/>
            </a:pPr>
            <a:endParaRPr lang="en-US" dirty="0" smtClean="0"/>
          </a:p>
          <a:p>
            <a:pPr>
              <a:buNone/>
            </a:pPr>
            <a:endParaRPr lang="en-US" dirty="0" smtClean="0"/>
          </a:p>
          <a:p>
            <a:pPr>
              <a:buNone/>
            </a:pPr>
            <a:r>
              <a:rPr lang="en-US" dirty="0" smtClean="0"/>
              <a:t>Research Methodologies:</a:t>
            </a:r>
          </a:p>
          <a:p>
            <a:pPr>
              <a:buNone/>
            </a:pP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8229600" cy="1143000"/>
          </a:xfrm>
        </p:spPr>
        <p:txBody>
          <a:bodyPr/>
          <a:lstStyle/>
          <a:p>
            <a:pPr algn="ctr"/>
            <a:r>
              <a:rPr lang="en-US" dirty="0" smtClean="0"/>
              <a:t>References</a:t>
            </a:r>
            <a:endParaRPr lang="en-US" dirty="0"/>
          </a:p>
        </p:txBody>
      </p:sp>
      <p:sp>
        <p:nvSpPr>
          <p:cNvPr id="3" name="Content Placeholder 2"/>
          <p:cNvSpPr>
            <a:spLocks noGrp="1"/>
          </p:cNvSpPr>
          <p:nvPr>
            <p:ph idx="1"/>
          </p:nvPr>
        </p:nvSpPr>
        <p:spPr/>
        <p:txBody>
          <a:bodyPr>
            <a:normAutofit lnSpcReduction="10000"/>
          </a:bodyPr>
          <a:lstStyle/>
          <a:p>
            <a:pPr>
              <a:buNone/>
            </a:pPr>
            <a:r>
              <a:rPr lang="en-US" sz="2400" dirty="0" smtClean="0"/>
              <a:t>Burns, N., &amp; Grove, S. (2009). </a:t>
            </a:r>
            <a:r>
              <a:rPr lang="en-US" sz="2400" i="1" dirty="0" smtClean="0"/>
              <a:t>The practice of nursing research: Appraisal, synthesis, and generation of evidence</a:t>
            </a:r>
            <a:r>
              <a:rPr lang="en-US" sz="2400" dirty="0" smtClean="0"/>
              <a:t> (6th Ed.). St. Louis, MO: Saunders Elsevier.</a:t>
            </a:r>
          </a:p>
          <a:p>
            <a:pPr>
              <a:buNone/>
            </a:pPr>
            <a:r>
              <a:rPr lang="en-US" sz="2400" dirty="0" err="1" smtClean="0"/>
              <a:t>Eddenberger</a:t>
            </a:r>
            <a:r>
              <a:rPr lang="en-US" sz="2400" dirty="0" smtClean="0"/>
              <a:t>, T., Keller, K., &amp; </a:t>
            </a:r>
            <a:r>
              <a:rPr lang="en-US" sz="2400" dirty="0" err="1" smtClean="0"/>
              <a:t>Locsin</a:t>
            </a:r>
            <a:r>
              <a:rPr lang="en-US" sz="2400" dirty="0" smtClean="0"/>
              <a:t>, R., (2010). Valuing caring behaviors within simulated emergent nursing situations. In </a:t>
            </a:r>
            <a:r>
              <a:rPr lang="en-US" sz="2400" i="1" dirty="0" smtClean="0"/>
              <a:t>International Journal of Human Caring, 14(2), 23-29.</a:t>
            </a:r>
            <a:endParaRPr lang="en-US" sz="2400" dirty="0" smtClean="0"/>
          </a:p>
          <a:p>
            <a:pPr>
              <a:buNone/>
            </a:pPr>
            <a:r>
              <a:rPr lang="en-US" sz="2400" dirty="0" err="1" smtClean="0"/>
              <a:t>Windle</a:t>
            </a:r>
            <a:r>
              <a:rPr lang="en-US" sz="2400" dirty="0" smtClean="0"/>
              <a:t>, P., Kwan, M., Warwick, H., </a:t>
            </a:r>
            <a:r>
              <a:rPr lang="en-US" sz="2400" dirty="0" err="1" smtClean="0"/>
              <a:t>Sibayan</a:t>
            </a:r>
            <a:r>
              <a:rPr lang="en-US" sz="2400" dirty="0" smtClean="0"/>
              <a:t>, A., Espiritu, C., &amp; </a:t>
            </a:r>
            <a:r>
              <a:rPr lang="en-US" sz="2400" dirty="0" err="1" smtClean="0"/>
              <a:t>Vergara</a:t>
            </a:r>
            <a:r>
              <a:rPr lang="en-US" sz="2400" dirty="0" smtClean="0"/>
              <a:t>, J. (2006). Comparison of </a:t>
            </a:r>
            <a:r>
              <a:rPr lang="en-US" sz="2400" dirty="0" err="1" smtClean="0"/>
              <a:t>bacteriostatic</a:t>
            </a:r>
            <a:r>
              <a:rPr lang="en-US" sz="2400" dirty="0" smtClean="0"/>
              <a:t> normal saline and </a:t>
            </a:r>
            <a:r>
              <a:rPr lang="en-US" sz="2400" dirty="0" err="1" smtClean="0"/>
              <a:t>lidocaine</a:t>
            </a:r>
            <a:r>
              <a:rPr lang="en-US" sz="2400" dirty="0" smtClean="0"/>
              <a:t> used as </a:t>
            </a:r>
            <a:r>
              <a:rPr lang="en-US" sz="2400" dirty="0" err="1" smtClean="0"/>
              <a:t>intradermal</a:t>
            </a:r>
            <a:r>
              <a:rPr lang="en-US" sz="2400" dirty="0" smtClean="0"/>
              <a:t> anesthesia for the placement of intravenous lines. </a:t>
            </a:r>
            <a:r>
              <a:rPr lang="en-US" sz="2400" i="1" dirty="0" smtClean="0"/>
              <a:t>Journal of </a:t>
            </a:r>
            <a:r>
              <a:rPr lang="en-US" sz="2400" i="1" dirty="0" err="1" smtClean="0"/>
              <a:t>PeriAnesthesia</a:t>
            </a:r>
            <a:r>
              <a:rPr lang="en-US" sz="2400" i="1" dirty="0" smtClean="0"/>
              <a:t> Nursing</a:t>
            </a:r>
            <a:r>
              <a:rPr lang="en-US" sz="2400" dirty="0" smtClean="0"/>
              <a:t>, </a:t>
            </a:r>
            <a:r>
              <a:rPr lang="en-US" sz="2400" i="1" dirty="0" smtClean="0"/>
              <a:t>21</a:t>
            </a:r>
            <a:r>
              <a:rPr lang="en-US" sz="2400" dirty="0" smtClean="0"/>
              <a:t>(4), 251-258</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lstStyle/>
          <a:p>
            <a:pPr algn="ctr"/>
            <a:r>
              <a:rPr lang="en-US" dirty="0" smtClean="0"/>
              <a:t>Objectives</a:t>
            </a:r>
            <a:endParaRPr lang="en-US" dirty="0"/>
          </a:p>
        </p:txBody>
      </p:sp>
      <p:sp>
        <p:nvSpPr>
          <p:cNvPr id="3" name="Content Placeholder 2"/>
          <p:cNvSpPr>
            <a:spLocks noGrp="1"/>
          </p:cNvSpPr>
          <p:nvPr>
            <p:ph idx="1"/>
          </p:nvPr>
        </p:nvSpPr>
        <p:spPr/>
        <p:txBody>
          <a:bodyPr/>
          <a:lstStyle/>
          <a:p>
            <a:r>
              <a:rPr lang="en-US" dirty="0" smtClean="0"/>
              <a:t>Identify components from a quantitative and qualitative research article</a:t>
            </a:r>
          </a:p>
          <a:p>
            <a:r>
              <a:rPr lang="en-US" dirty="0" smtClean="0"/>
              <a:t>Critique the value of the assigned articles to the nursing profession</a:t>
            </a:r>
          </a:p>
          <a:p>
            <a:r>
              <a:rPr lang="en-US" dirty="0" smtClean="0"/>
              <a:t>Identify the informed consent process used in each of the articles</a:t>
            </a:r>
          </a:p>
          <a:p>
            <a:r>
              <a:rPr lang="en-US" dirty="0" smtClean="0"/>
              <a:t>Compare the methodologies of a quantitative and a qualitative research article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1618488"/>
          </a:xfrm>
        </p:spPr>
        <p:txBody>
          <a:bodyPr>
            <a:normAutofit fontScale="90000"/>
          </a:bodyPr>
          <a:lstStyle/>
          <a:p>
            <a:pPr algn="ctr"/>
            <a:r>
              <a:rPr lang="en-US" sz="3100" dirty="0" smtClean="0"/>
              <a:t/>
            </a:r>
            <a:br>
              <a:rPr lang="en-US" sz="3100" dirty="0" smtClean="0"/>
            </a:br>
            <a:r>
              <a:rPr lang="en-US" sz="3100" dirty="0" smtClean="0"/>
              <a:t/>
            </a:r>
            <a:br>
              <a:rPr lang="en-US" sz="3100" dirty="0" smtClean="0"/>
            </a:br>
            <a:r>
              <a:rPr lang="en-US" sz="3100" dirty="0" smtClean="0"/>
              <a:t/>
            </a:r>
            <a:br>
              <a:rPr lang="en-US" sz="3100" dirty="0" smtClean="0"/>
            </a:br>
            <a:r>
              <a:rPr lang="en-US" sz="3100" u="sng" dirty="0" smtClean="0"/>
              <a:t>Article #1</a:t>
            </a:r>
            <a:r>
              <a:rPr lang="en-US" sz="3100" dirty="0" smtClean="0"/>
              <a:t/>
            </a:r>
            <a:br>
              <a:rPr lang="en-US" sz="3100" dirty="0" smtClean="0"/>
            </a:br>
            <a:r>
              <a:rPr lang="en-US" sz="3100" dirty="0" smtClean="0"/>
              <a:t>Valuing Caring Behaviors Within Simulated Emergent Nursing Situations</a:t>
            </a:r>
            <a:br>
              <a:rPr lang="en-US" sz="3100" dirty="0" smtClean="0"/>
            </a:br>
            <a:r>
              <a:rPr lang="en-US" sz="2200" dirty="0" err="1" smtClean="0"/>
              <a:t>Eggenberger</a:t>
            </a:r>
            <a:r>
              <a:rPr lang="en-US" sz="2200" dirty="0" smtClean="0"/>
              <a:t>, T., Keller, K., &amp; </a:t>
            </a:r>
            <a:r>
              <a:rPr lang="en-US" sz="2200" dirty="0" err="1" smtClean="0"/>
              <a:t>Locsin</a:t>
            </a:r>
            <a:r>
              <a:rPr lang="en-US" sz="2200" dirty="0" smtClean="0"/>
              <a:t>, R., (2010)</a:t>
            </a:r>
            <a:r>
              <a:rPr lang="en-US" dirty="0" smtClean="0"/>
              <a:t/>
            </a:r>
            <a:br>
              <a:rPr lang="en-US" dirty="0" smtClean="0"/>
            </a:br>
            <a:endParaRPr lang="en-US" dirty="0"/>
          </a:p>
        </p:txBody>
      </p:sp>
      <p:sp>
        <p:nvSpPr>
          <p:cNvPr id="3" name="Content Placeholder 2"/>
          <p:cNvSpPr>
            <a:spLocks noGrp="1"/>
          </p:cNvSpPr>
          <p:nvPr>
            <p:ph idx="1"/>
          </p:nvPr>
        </p:nvSpPr>
        <p:spPr/>
        <p:txBody>
          <a:bodyPr/>
          <a:lstStyle/>
          <a:p>
            <a:pPr>
              <a:buNone/>
            </a:pPr>
            <a:r>
              <a:rPr lang="en-US" dirty="0" smtClean="0"/>
              <a:t>Research Question Being Addressed:</a:t>
            </a:r>
          </a:p>
          <a:p>
            <a:pPr>
              <a:buNone/>
            </a:pPr>
            <a:endParaRPr lang="en-US" dirty="0" smtClean="0"/>
          </a:p>
          <a:p>
            <a:pPr>
              <a:buNone/>
            </a:pPr>
            <a:endParaRPr lang="en-US" dirty="0" smtClean="0"/>
          </a:p>
          <a:p>
            <a:pPr>
              <a:buNone/>
            </a:pPr>
            <a:endParaRPr lang="en-US" dirty="0" smtClean="0"/>
          </a:p>
          <a:p>
            <a:pPr>
              <a:buNone/>
            </a:pPr>
            <a:r>
              <a:rPr lang="en-US" dirty="0" smtClean="0"/>
              <a:t>Why the Study was Conducted:</a:t>
            </a:r>
          </a:p>
          <a:p>
            <a:pPr>
              <a:buNone/>
            </a:pPr>
            <a:endParaRPr lang="en-US" dirty="0" smtClean="0"/>
          </a:p>
          <a:p>
            <a:pPr>
              <a:buNone/>
            </a:pPr>
            <a:endParaRPr lang="en-US" dirty="0" smtClean="0"/>
          </a:p>
          <a:p>
            <a:pPr>
              <a:buNone/>
            </a:pPr>
            <a:endParaRPr lang="en-US" dirty="0" smtClean="0"/>
          </a:p>
          <a:p>
            <a:pPr>
              <a:buNone/>
            </a:pP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3100" u="sng" dirty="0" smtClean="0"/>
              <a:t>Article #1</a:t>
            </a:r>
            <a:r>
              <a:rPr lang="en-US" sz="3100" dirty="0" smtClean="0"/>
              <a:t/>
            </a:r>
            <a:br>
              <a:rPr lang="en-US" sz="3100" dirty="0" smtClean="0"/>
            </a:br>
            <a:r>
              <a:rPr lang="en-US" sz="3100" dirty="0" smtClean="0"/>
              <a:t>Valuing Caring Behaviors Within Simulated Emergent Nursing Situations</a:t>
            </a:r>
            <a:r>
              <a:rPr lang="en-US" dirty="0" smtClean="0"/>
              <a:t/>
            </a:r>
            <a:br>
              <a:rPr lang="en-US" dirty="0" smtClean="0"/>
            </a:br>
            <a:r>
              <a:rPr lang="en-US" sz="2200" dirty="0" smtClean="0"/>
              <a:t> </a:t>
            </a:r>
            <a:r>
              <a:rPr lang="en-US" sz="2200" dirty="0" err="1" smtClean="0"/>
              <a:t>Eggenberger</a:t>
            </a:r>
            <a:r>
              <a:rPr lang="en-US" sz="2200" dirty="0" smtClean="0"/>
              <a:t>, T., Keller, K., &amp; </a:t>
            </a:r>
            <a:r>
              <a:rPr lang="en-US" sz="2200" dirty="0" err="1" smtClean="0"/>
              <a:t>Locsin</a:t>
            </a:r>
            <a:r>
              <a:rPr lang="en-US" sz="2200" dirty="0" smtClean="0"/>
              <a:t>, R., (2010)</a:t>
            </a:r>
            <a:endParaRPr lang="en-US" sz="2200" dirty="0"/>
          </a:p>
        </p:txBody>
      </p:sp>
      <p:sp>
        <p:nvSpPr>
          <p:cNvPr id="3" name="Content Placeholder 2"/>
          <p:cNvSpPr>
            <a:spLocks noGrp="1"/>
          </p:cNvSpPr>
          <p:nvPr>
            <p:ph idx="1"/>
          </p:nvPr>
        </p:nvSpPr>
        <p:spPr/>
        <p:txBody>
          <a:bodyPr/>
          <a:lstStyle/>
          <a:p>
            <a:pPr>
              <a:buNone/>
            </a:pPr>
            <a:r>
              <a:rPr lang="en-US" dirty="0" smtClean="0"/>
              <a:t>Independent and Dependent Variables:</a:t>
            </a:r>
          </a:p>
          <a:p>
            <a:pPr>
              <a:buNone/>
            </a:pPr>
            <a:endParaRPr lang="en-US" dirty="0" smtClean="0"/>
          </a:p>
          <a:p>
            <a:pPr>
              <a:buNone/>
            </a:pPr>
            <a:endParaRPr lang="en-US" dirty="0" smtClean="0"/>
          </a:p>
          <a:p>
            <a:pPr>
              <a:buNone/>
            </a:pPr>
            <a:endParaRPr lang="en-US" dirty="0" smtClean="0"/>
          </a:p>
          <a:p>
            <a:pPr>
              <a:buNone/>
            </a:pPr>
            <a:r>
              <a:rPr lang="en-US" dirty="0" smtClean="0"/>
              <a:t>Concepts the Researchers were Analyzing:</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3100" u="sng" dirty="0" smtClean="0"/>
              <a:t>Article #1</a:t>
            </a:r>
            <a:r>
              <a:rPr lang="en-US" sz="3100" dirty="0" smtClean="0"/>
              <a:t/>
            </a:r>
            <a:br>
              <a:rPr lang="en-US" sz="3100" dirty="0" smtClean="0"/>
            </a:br>
            <a:r>
              <a:rPr lang="en-US" sz="3100" dirty="0" smtClean="0"/>
              <a:t>Valuing Caring Behaviors Within Simulated Emergent Nursing Situations</a:t>
            </a:r>
            <a:r>
              <a:rPr lang="en-US" sz="6600" dirty="0" smtClean="0"/>
              <a:t/>
            </a:r>
            <a:br>
              <a:rPr lang="en-US" sz="6600" dirty="0" smtClean="0"/>
            </a:br>
            <a:r>
              <a:rPr lang="en-US" sz="2200" dirty="0" smtClean="0"/>
              <a:t> </a:t>
            </a:r>
            <a:r>
              <a:rPr lang="en-US" sz="2200" dirty="0" err="1" smtClean="0"/>
              <a:t>Eggenberger</a:t>
            </a:r>
            <a:r>
              <a:rPr lang="en-US" sz="2200" dirty="0" smtClean="0"/>
              <a:t>, T., Keller, K., &amp; </a:t>
            </a:r>
            <a:r>
              <a:rPr lang="en-US" sz="2200" dirty="0" err="1" smtClean="0"/>
              <a:t>Locsin</a:t>
            </a:r>
            <a:r>
              <a:rPr lang="en-US" sz="2200" dirty="0" smtClean="0"/>
              <a:t>, R., (2010)</a:t>
            </a:r>
            <a:endParaRPr lang="en-US" sz="2200" dirty="0"/>
          </a:p>
        </p:txBody>
      </p:sp>
      <p:sp>
        <p:nvSpPr>
          <p:cNvPr id="3" name="Content Placeholder 2"/>
          <p:cNvSpPr>
            <a:spLocks noGrp="1"/>
          </p:cNvSpPr>
          <p:nvPr>
            <p:ph idx="1"/>
          </p:nvPr>
        </p:nvSpPr>
        <p:spPr/>
        <p:txBody>
          <a:bodyPr/>
          <a:lstStyle/>
          <a:p>
            <a:pPr>
              <a:buNone/>
            </a:pPr>
            <a:r>
              <a:rPr lang="en-US" dirty="0" smtClean="0"/>
              <a:t>Study Samples:</a:t>
            </a:r>
          </a:p>
          <a:p>
            <a:pPr>
              <a:buNone/>
            </a:pPr>
            <a:endParaRPr lang="en-US" dirty="0" smtClean="0"/>
          </a:p>
          <a:p>
            <a:pPr>
              <a:buNone/>
            </a:pPr>
            <a:endParaRPr lang="en-US" dirty="0" smtClean="0"/>
          </a:p>
          <a:p>
            <a:pPr>
              <a:buNone/>
            </a:pPr>
            <a:endParaRPr lang="en-US" dirty="0" smtClean="0"/>
          </a:p>
          <a:p>
            <a:pPr>
              <a:buNone/>
            </a:pPr>
            <a:endParaRPr lang="en-US" dirty="0" smtClean="0"/>
          </a:p>
          <a:p>
            <a:pPr>
              <a:buNone/>
            </a:pPr>
            <a:r>
              <a:rPr lang="en-US" dirty="0" smtClean="0"/>
              <a:t>Method of Data Collection:</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3100" u="sng" dirty="0" smtClean="0"/>
              <a:t>Article #1</a:t>
            </a:r>
            <a:r>
              <a:rPr lang="en-US" sz="3100" dirty="0" smtClean="0"/>
              <a:t/>
            </a:r>
            <a:br>
              <a:rPr lang="en-US" sz="3100" dirty="0" smtClean="0"/>
            </a:br>
            <a:r>
              <a:rPr lang="en-US" sz="3100" dirty="0" smtClean="0"/>
              <a:t>Valuing Caring Behaviors Within Simulated Emergent Nursing Situations</a:t>
            </a:r>
            <a:r>
              <a:rPr lang="en-US" sz="6600" dirty="0" smtClean="0"/>
              <a:t/>
            </a:r>
            <a:br>
              <a:rPr lang="en-US" sz="6600" dirty="0" smtClean="0"/>
            </a:br>
            <a:r>
              <a:rPr lang="en-US" sz="2200" dirty="0" smtClean="0"/>
              <a:t> </a:t>
            </a:r>
            <a:r>
              <a:rPr lang="en-US" sz="2200" dirty="0" err="1" smtClean="0"/>
              <a:t>Eggenberger</a:t>
            </a:r>
            <a:r>
              <a:rPr lang="en-US" sz="2200" dirty="0" smtClean="0"/>
              <a:t>, T., Keller, K., &amp; </a:t>
            </a:r>
            <a:r>
              <a:rPr lang="en-US" sz="2200" dirty="0" err="1" smtClean="0"/>
              <a:t>Locsin</a:t>
            </a:r>
            <a:r>
              <a:rPr lang="en-US" sz="2200" dirty="0" smtClean="0"/>
              <a:t>, R., (2010)</a:t>
            </a:r>
            <a:endParaRPr lang="en-US" sz="2200" dirty="0"/>
          </a:p>
        </p:txBody>
      </p:sp>
      <p:sp>
        <p:nvSpPr>
          <p:cNvPr id="3" name="Content Placeholder 2"/>
          <p:cNvSpPr>
            <a:spLocks noGrp="1"/>
          </p:cNvSpPr>
          <p:nvPr>
            <p:ph idx="1"/>
          </p:nvPr>
        </p:nvSpPr>
        <p:spPr/>
        <p:txBody>
          <a:bodyPr/>
          <a:lstStyle/>
          <a:p>
            <a:pPr>
              <a:buNone/>
            </a:pPr>
            <a:r>
              <a:rPr lang="en-US" dirty="0" smtClean="0"/>
              <a:t>Research Findings:</a:t>
            </a:r>
          </a:p>
          <a:p>
            <a:pPr>
              <a:buNone/>
            </a:pPr>
            <a:endParaRPr lang="en-US" dirty="0" smtClean="0"/>
          </a:p>
          <a:p>
            <a:pPr>
              <a:buNone/>
            </a:pPr>
            <a:endParaRPr lang="en-US" dirty="0" smtClean="0"/>
          </a:p>
          <a:p>
            <a:pPr>
              <a:buNone/>
            </a:pPr>
            <a:endParaRPr lang="en-US" dirty="0" smtClean="0"/>
          </a:p>
          <a:p>
            <a:pPr>
              <a:buNone/>
            </a:pPr>
            <a:r>
              <a:rPr lang="en-US" dirty="0" smtClean="0"/>
              <a:t>Research Conclusion:</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3100" u="sng" dirty="0" smtClean="0"/>
              <a:t>Article #1</a:t>
            </a:r>
            <a:r>
              <a:rPr lang="en-US" sz="3100" dirty="0" smtClean="0"/>
              <a:t/>
            </a:r>
            <a:br>
              <a:rPr lang="en-US" sz="3100" dirty="0" smtClean="0"/>
            </a:br>
            <a:r>
              <a:rPr lang="en-US" sz="3100" dirty="0" smtClean="0"/>
              <a:t>Valuing Caring Behaviors Within Simulated Emergent Nursing Situations</a:t>
            </a:r>
            <a:r>
              <a:rPr lang="en-US" sz="6600" dirty="0" smtClean="0"/>
              <a:t/>
            </a:r>
            <a:br>
              <a:rPr lang="en-US" sz="6600" dirty="0" smtClean="0"/>
            </a:br>
            <a:r>
              <a:rPr lang="en-US" sz="2200" dirty="0" smtClean="0"/>
              <a:t> </a:t>
            </a:r>
            <a:r>
              <a:rPr lang="en-US" sz="2200" dirty="0" err="1" smtClean="0"/>
              <a:t>Eggenberger</a:t>
            </a:r>
            <a:r>
              <a:rPr lang="en-US" sz="2200" dirty="0" smtClean="0"/>
              <a:t>, T., Keller, K., &amp; </a:t>
            </a:r>
            <a:r>
              <a:rPr lang="en-US" sz="2200" dirty="0" err="1" smtClean="0"/>
              <a:t>Locsin</a:t>
            </a:r>
            <a:r>
              <a:rPr lang="en-US" sz="2200" dirty="0" smtClean="0"/>
              <a:t>, R., (2010)</a:t>
            </a:r>
            <a:endParaRPr lang="en-US" sz="2200" dirty="0"/>
          </a:p>
        </p:txBody>
      </p:sp>
      <p:sp>
        <p:nvSpPr>
          <p:cNvPr id="3" name="Content Placeholder 2"/>
          <p:cNvSpPr>
            <a:spLocks noGrp="1"/>
          </p:cNvSpPr>
          <p:nvPr>
            <p:ph idx="1"/>
          </p:nvPr>
        </p:nvSpPr>
        <p:spPr/>
        <p:txBody>
          <a:bodyPr>
            <a:normAutofit fontScale="92500"/>
          </a:bodyPr>
          <a:lstStyle/>
          <a:p>
            <a:pPr>
              <a:buNone/>
            </a:pPr>
            <a:r>
              <a:rPr lang="en-US" dirty="0" smtClean="0"/>
              <a:t>Information from Secondary Sources:</a:t>
            </a:r>
          </a:p>
          <a:p>
            <a:r>
              <a:rPr lang="en-US" dirty="0"/>
              <a:t>Boykin (2001) caring nurses and transforming practice</a:t>
            </a:r>
          </a:p>
          <a:p>
            <a:r>
              <a:rPr lang="en-US" dirty="0"/>
              <a:t>Carper (1978) fundamental patterns of knowing in nursing</a:t>
            </a:r>
          </a:p>
          <a:p>
            <a:pPr>
              <a:buNone/>
            </a:pPr>
            <a:r>
              <a:rPr lang="en-US" dirty="0" smtClean="0"/>
              <a:t>Relevance of Research Article to Nursing Practice:</a:t>
            </a:r>
          </a:p>
          <a:p>
            <a:r>
              <a:rPr lang="en-US" dirty="0"/>
              <a:t>Simulation technology as a necessary tool for nursing education</a:t>
            </a:r>
          </a:p>
          <a:p>
            <a:r>
              <a:rPr lang="en-US" dirty="0"/>
              <a:t>Questions of whether or not simulation technology interferes with the development of caring nurses</a:t>
            </a:r>
          </a:p>
          <a:p>
            <a:r>
              <a:rPr lang="en-US" dirty="0"/>
              <a:t>Debriefing and reflection of knowing related to growth of caring nurses through simulation</a:t>
            </a:r>
          </a:p>
          <a:p>
            <a:pPr>
              <a:buNone/>
            </a:pPr>
            <a:endParaRPr lang="en-US"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3100" u="sng" dirty="0" smtClean="0"/>
              <a:t>Article #1</a:t>
            </a:r>
            <a:r>
              <a:rPr lang="en-US" sz="3100" dirty="0" smtClean="0"/>
              <a:t/>
            </a:r>
            <a:br>
              <a:rPr lang="en-US" sz="3100" dirty="0" smtClean="0"/>
            </a:br>
            <a:r>
              <a:rPr lang="en-US" sz="3100" dirty="0" smtClean="0"/>
              <a:t>Valuing Caring Behaviors Within Simulated Emergent Nursing Situations</a:t>
            </a:r>
            <a:r>
              <a:rPr lang="en-US" sz="6600" dirty="0" smtClean="0"/>
              <a:t/>
            </a:r>
            <a:br>
              <a:rPr lang="en-US" sz="6600" dirty="0" smtClean="0"/>
            </a:br>
            <a:r>
              <a:rPr lang="en-US" sz="2200" dirty="0" smtClean="0"/>
              <a:t> </a:t>
            </a:r>
            <a:r>
              <a:rPr lang="en-US" sz="2200" dirty="0" err="1" smtClean="0"/>
              <a:t>Eggenberger</a:t>
            </a:r>
            <a:r>
              <a:rPr lang="en-US" sz="2200" dirty="0" smtClean="0"/>
              <a:t>, T., Keller, K., &amp; </a:t>
            </a:r>
            <a:r>
              <a:rPr lang="en-US" sz="2200" dirty="0" err="1" smtClean="0"/>
              <a:t>Locsin</a:t>
            </a:r>
            <a:r>
              <a:rPr lang="en-US" sz="2200" dirty="0" smtClean="0"/>
              <a:t>, R., (2010)</a:t>
            </a:r>
            <a:endParaRPr lang="en-US" sz="2200" dirty="0"/>
          </a:p>
        </p:txBody>
      </p:sp>
      <p:sp>
        <p:nvSpPr>
          <p:cNvPr id="3" name="Content Placeholder 2"/>
          <p:cNvSpPr>
            <a:spLocks noGrp="1"/>
          </p:cNvSpPr>
          <p:nvPr>
            <p:ph idx="1"/>
          </p:nvPr>
        </p:nvSpPr>
        <p:spPr/>
        <p:txBody>
          <a:bodyPr/>
          <a:lstStyle/>
          <a:p>
            <a:pPr>
              <a:buNone/>
            </a:pPr>
            <a:r>
              <a:rPr lang="en-US" dirty="0" smtClean="0"/>
              <a:t>Informed Consent Process:</a:t>
            </a:r>
          </a:p>
          <a:p>
            <a:pPr>
              <a:buNone/>
            </a:pPr>
            <a:endParaRPr lang="en-US" dirty="0" smtClean="0"/>
          </a:p>
          <a:p>
            <a:pPr>
              <a:buNone/>
            </a:pPr>
            <a:endParaRPr lang="en-US" dirty="0" smtClean="0"/>
          </a:p>
          <a:p>
            <a:pPr>
              <a:buNone/>
            </a:pPr>
            <a:endParaRPr lang="en-US" dirty="0" smtClean="0"/>
          </a:p>
          <a:p>
            <a:pPr>
              <a:buNone/>
            </a:pPr>
            <a:r>
              <a:rPr lang="en-US" dirty="0" smtClean="0"/>
              <a:t>Research Methodologies: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704088"/>
            <a:ext cx="8763000" cy="1143000"/>
          </a:xfrm>
        </p:spPr>
        <p:txBody>
          <a:bodyPr>
            <a:normAutofit fontScale="90000"/>
          </a:bodyPr>
          <a:lstStyle/>
          <a:p>
            <a:pPr algn="ctr"/>
            <a:r>
              <a:rPr lang="en-US" sz="2800" u="sng" dirty="0" smtClean="0"/>
              <a:t>Article #2</a:t>
            </a:r>
            <a:r>
              <a:rPr lang="en-US" sz="2800" dirty="0" smtClean="0"/>
              <a:t/>
            </a:r>
            <a:br>
              <a:rPr lang="en-US" sz="2800" dirty="0" smtClean="0"/>
            </a:br>
            <a:r>
              <a:rPr lang="en-US" sz="2800" dirty="0" smtClean="0"/>
              <a:t>Comparison of </a:t>
            </a:r>
            <a:r>
              <a:rPr lang="en-US" sz="2800" dirty="0" err="1" smtClean="0"/>
              <a:t>Bacteriostatic</a:t>
            </a:r>
            <a:r>
              <a:rPr lang="en-US" sz="2800" dirty="0" smtClean="0"/>
              <a:t> Normal Saline and </a:t>
            </a:r>
            <a:r>
              <a:rPr lang="en-US" sz="2800" dirty="0" err="1" smtClean="0"/>
              <a:t>Lidocaine</a:t>
            </a:r>
            <a:r>
              <a:rPr lang="en-US" sz="2800" dirty="0" smtClean="0"/>
              <a:t> Used as </a:t>
            </a:r>
            <a:r>
              <a:rPr lang="en-US" sz="2800" dirty="0" err="1" smtClean="0"/>
              <a:t>Intradermal</a:t>
            </a:r>
            <a:r>
              <a:rPr lang="en-US" sz="2800" dirty="0" smtClean="0"/>
              <a:t> Anesthesia for the Placement of Intravenous Lines</a:t>
            </a:r>
            <a:br>
              <a:rPr lang="en-US" sz="2800" dirty="0" smtClean="0"/>
            </a:br>
            <a:r>
              <a:rPr lang="en-US" sz="2800" dirty="0" smtClean="0"/>
              <a:t> </a:t>
            </a:r>
            <a:r>
              <a:rPr lang="en-US" sz="2200" dirty="0" err="1" smtClean="0"/>
              <a:t>Windle</a:t>
            </a:r>
            <a:r>
              <a:rPr lang="en-US" sz="2200" dirty="0" smtClean="0"/>
              <a:t>, P., Kwan, M., Warwick, H., </a:t>
            </a:r>
            <a:r>
              <a:rPr lang="en-US" sz="2200" dirty="0" err="1" smtClean="0"/>
              <a:t>Sibayan</a:t>
            </a:r>
            <a:r>
              <a:rPr lang="en-US" sz="2200" dirty="0" smtClean="0"/>
              <a:t>, A., Espiritu, C., &amp; </a:t>
            </a:r>
            <a:r>
              <a:rPr lang="en-US" sz="2200" dirty="0" err="1" smtClean="0"/>
              <a:t>Vergara</a:t>
            </a:r>
            <a:r>
              <a:rPr lang="en-US" sz="2200" dirty="0" smtClean="0"/>
              <a:t>, J. (2006) </a:t>
            </a:r>
            <a:endParaRPr lang="en-US" sz="2800" dirty="0"/>
          </a:p>
        </p:txBody>
      </p:sp>
      <p:sp>
        <p:nvSpPr>
          <p:cNvPr id="3" name="Content Placeholder 2"/>
          <p:cNvSpPr>
            <a:spLocks noGrp="1"/>
          </p:cNvSpPr>
          <p:nvPr>
            <p:ph idx="1"/>
          </p:nvPr>
        </p:nvSpPr>
        <p:spPr/>
        <p:txBody>
          <a:bodyPr/>
          <a:lstStyle/>
          <a:p>
            <a:pPr>
              <a:buNone/>
            </a:pPr>
            <a:r>
              <a:rPr lang="en-US" dirty="0" smtClean="0"/>
              <a:t>Research Question Being Addressed:</a:t>
            </a:r>
          </a:p>
          <a:p>
            <a:pPr>
              <a:buNone/>
            </a:pPr>
            <a:endParaRPr lang="en-US" dirty="0" smtClean="0"/>
          </a:p>
          <a:p>
            <a:pPr>
              <a:buNone/>
            </a:pPr>
            <a:endParaRPr lang="en-US" dirty="0" smtClean="0"/>
          </a:p>
          <a:p>
            <a:pPr>
              <a:buNone/>
            </a:pPr>
            <a:endParaRPr lang="en-US" dirty="0" smtClean="0"/>
          </a:p>
          <a:p>
            <a:pPr>
              <a:buNone/>
            </a:pPr>
            <a:r>
              <a:rPr lang="en-US" dirty="0" smtClean="0"/>
              <a:t>Why the Study was Conducted:</a:t>
            </a:r>
          </a:p>
          <a:p>
            <a:pPr>
              <a:buNone/>
            </a:pPr>
            <a:endParaRPr lang="en-US" dirty="0" smtClean="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301</TotalTime>
  <Words>1325</Words>
  <Application>Microsoft Office PowerPoint</Application>
  <PresentationFormat>On-screen Show (4:3)</PresentationFormat>
  <Paragraphs>101</Paragraphs>
  <Slides>15</Slides>
  <Notes>2</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Flow</vt:lpstr>
      <vt:lpstr>Analyzing &amp; Critiquing Research Articles</vt:lpstr>
      <vt:lpstr>Objectives</vt:lpstr>
      <vt:lpstr>   Article #1 Valuing Caring Behaviors Within Simulated Emergent Nursing Situations Eggenberger, T., Keller, K., &amp; Locsin, R., (2010) </vt:lpstr>
      <vt:lpstr>Article #1 Valuing Caring Behaviors Within Simulated Emergent Nursing Situations  Eggenberger, T., Keller, K., &amp; Locsin, R., (2010)</vt:lpstr>
      <vt:lpstr>Article #1 Valuing Caring Behaviors Within Simulated Emergent Nursing Situations  Eggenberger, T., Keller, K., &amp; Locsin, R., (2010)</vt:lpstr>
      <vt:lpstr>Article #1 Valuing Caring Behaviors Within Simulated Emergent Nursing Situations  Eggenberger, T., Keller, K., &amp; Locsin, R., (2010)</vt:lpstr>
      <vt:lpstr>Article #1 Valuing Caring Behaviors Within Simulated Emergent Nursing Situations  Eggenberger, T., Keller, K., &amp; Locsin, R., (2010)</vt:lpstr>
      <vt:lpstr>Article #1 Valuing Caring Behaviors Within Simulated Emergent Nursing Situations  Eggenberger, T., Keller, K., &amp; Locsin, R., (2010)</vt:lpstr>
      <vt:lpstr>Article #2 Comparison of Bacteriostatic Normal Saline and Lidocaine Used as Intradermal Anesthesia for the Placement of Intravenous Lines  Windle, P., Kwan, M., Warwick, H., Sibayan, A., Espiritu, C., &amp; Vergara, J. (2006) </vt:lpstr>
      <vt:lpstr>Article #2 Comparison of Bacteriostatic Normal Saline and Lidocaine Used as Intradermal Anesthesia for the Placement of Intravenous Lines  Windle, P., Kwan, M., Warwick, H., Sibayan, A., Espiritu, C., &amp; Vergara, J. (2006) </vt:lpstr>
      <vt:lpstr>Article #2 Comparison of Bacteriostatic Normal Saline and Lidocaine Used as Intradermal Anesthesia for the Placement of Intravenous Lines Windle, P., Kwan, M., Warwick, H., Sibayan, A., Espiritu, C., &amp; Vergara, J. (2006) </vt:lpstr>
      <vt:lpstr>Article #2 Comparison of Bacteriostatic Normal Saline and Lidocaine Used as Intradermal Anesthesia for the Placement of Intravenous Lines Windle, P., Kwan, M., Warwick, H., Sibayan, A., Espiritu, C., &amp; Vergara, J. (2006) </vt:lpstr>
      <vt:lpstr>Article #2 Comparison of Bacteriostatic Normal Saline and Lidocaine Used as Intradermal Anesthesia for the Placement of Intravenous Lines Windle, P., Kwan, M., Warwick, H., Sibayan, A., Espiritu, C., &amp; Vergara, J. (2006)</vt:lpstr>
      <vt:lpstr>Article #2 Comparison of Bacteriostatic Normal Saline and Lidocaine Used as Intradermal Anesthesia for the Placement of Intravenous Lines Windle, P., Kwan, M., Warwick, H., Sibayan, A., Espiritu, C., &amp; Vergara, J. (2006)</vt:lpstr>
      <vt:lpstr>References</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Analyzing &amp; Critiquing Research Articles</dc:title>
  <dc:creator>Lindsey</dc:creator>
  <cp:lastModifiedBy>Owner</cp:lastModifiedBy>
  <cp:revision>26</cp:revision>
  <dcterms:created xsi:type="dcterms:W3CDTF">2011-09-17T15:38:10Z</dcterms:created>
  <dcterms:modified xsi:type="dcterms:W3CDTF">2011-09-19T02:52:59Z</dcterms:modified>
</cp:coreProperties>
</file>