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23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76C32F-C7EC-4F05-B516-30585F099384}" type="datetimeFigureOut">
              <a:rPr lang="en-US" smtClean="0"/>
              <a:t>7/2/2012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C13267-28F6-48D2-B889-D9F43642C933}" type="slidenum">
              <a:rPr lang="en-US" smtClean="0"/>
              <a:t>‹#›</a:t>
            </a:fld>
            <a:endParaRPr lang="en-US"/>
          </a:p>
        </p:txBody>
      </p:sp>
    </p:spTree>
    <p:extLst>
      <p:ext uri="{BB962C8B-B14F-4D97-AF65-F5344CB8AC3E}">
        <p14:creationId xmlns:p14="http://schemas.microsoft.com/office/powerpoint/2010/main" val="3277856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The purpose of this presentation is to discuss Rosemary Parse’s nursing theory- the Human Becoming Theory.  It will discuss who Rosemary Parse is, both her and her theory’s background.  It will then describe the theory and go into detail about it’s concepts, how it impacts the care nurses provide to patients, and what the theory means for the profession of nursing.   </a:t>
            </a:r>
          </a:p>
        </p:txBody>
      </p:sp>
      <p:sp>
        <p:nvSpPr>
          <p:cNvPr id="143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2B9F522-95F4-4316-94D2-7E9B214778F9}" type="slidenum">
              <a:rPr lang="en-US" smtClean="0"/>
              <a:pPr eaLnBrk="1" hangingPunct="1"/>
              <a:t>2</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Parse’s theory is not widely used for structure</a:t>
            </a:r>
            <a:r>
              <a:rPr lang="en-US" baseline="0" dirty="0" smtClean="0"/>
              <a:t> research, however, she has influenced some areas of nursing (Chen, 2010, p. 1140). Parse has laid out influences on the ethics of human dignity, created teaching-learning processes, and mentoring advice (Cody &amp; </a:t>
            </a:r>
            <a:r>
              <a:rPr lang="en-US" baseline="0" dirty="0" err="1" smtClean="0"/>
              <a:t>Bournes</a:t>
            </a:r>
            <a:r>
              <a:rPr lang="en-US" baseline="0" dirty="0" smtClean="0"/>
              <a:t>, 2010). </a:t>
            </a:r>
            <a:r>
              <a:rPr lang="en-US" baseline="0" dirty="0" smtClean="0"/>
              <a:t> Parse’s </a:t>
            </a:r>
            <a:r>
              <a:rPr lang="en-US" baseline="0" dirty="0" smtClean="0"/>
              <a:t>theory and focus of care developed into a school of thought, and with that an organization was created called the International Consortium of Parse Scholars (Cody &amp; </a:t>
            </a:r>
            <a:r>
              <a:rPr lang="en-US" baseline="0" dirty="0" err="1" smtClean="0"/>
              <a:t>Bournes</a:t>
            </a:r>
            <a:r>
              <a:rPr lang="en-US" baseline="0" dirty="0" smtClean="0"/>
              <a:t>, 2010). </a:t>
            </a:r>
            <a:r>
              <a:rPr lang="en-US" baseline="0" dirty="0" smtClean="0"/>
              <a:t> “</a:t>
            </a:r>
            <a:r>
              <a:rPr lang="en-US" baseline="0" dirty="0" smtClean="0"/>
              <a:t>The human becoming school of thought presents an alternative to both the conventional bio-medical approach and the bio-psycho-social-spiritual approach of theories of nursing” (Cody &amp; </a:t>
            </a:r>
            <a:r>
              <a:rPr lang="en-US" baseline="0" dirty="0" err="1" smtClean="0"/>
              <a:t>Bournes</a:t>
            </a:r>
            <a:r>
              <a:rPr lang="en-US" baseline="0" dirty="0" smtClean="0"/>
              <a:t>, 2010). </a:t>
            </a:r>
            <a:r>
              <a:rPr lang="en-US" baseline="0" dirty="0" smtClean="0"/>
              <a:t> This </a:t>
            </a:r>
            <a:r>
              <a:rPr lang="en-US" baseline="0" dirty="0" smtClean="0"/>
              <a:t>organization promotes Parse’s theory. Another influence is a journal called </a:t>
            </a:r>
            <a:r>
              <a:rPr lang="en-US" i="1" baseline="0" dirty="0" smtClean="0"/>
              <a:t>The Illuminations File</a:t>
            </a:r>
            <a:r>
              <a:rPr lang="en-US" i="0" baseline="0" dirty="0" smtClean="0"/>
              <a:t>. </a:t>
            </a:r>
            <a:r>
              <a:rPr lang="en-US" i="0" baseline="0" dirty="0" smtClean="0"/>
              <a:t> This </a:t>
            </a:r>
            <a:r>
              <a:rPr lang="en-US" i="0" baseline="0" dirty="0" smtClean="0"/>
              <a:t>journal is about nurses who support Parse and practice her theory (Cruz, 2010, p. 7). </a:t>
            </a:r>
            <a:r>
              <a:rPr lang="en-US" i="0" baseline="0" dirty="0" smtClean="0"/>
              <a:t> There </a:t>
            </a:r>
            <a:r>
              <a:rPr lang="en-US" i="0" baseline="0" dirty="0" smtClean="0"/>
              <a:t>are several issues about nurses practicing in the commitment to Parse’s theory of human becoming. </a:t>
            </a:r>
            <a:r>
              <a:rPr lang="en-US" i="0" baseline="0" dirty="0" smtClean="0"/>
              <a:t> Even </a:t>
            </a:r>
            <a:r>
              <a:rPr lang="en-US" i="0" baseline="0" dirty="0" smtClean="0"/>
              <a:t>though this is not a common use of practice Rosemary Parse allowed for a change in the focus of patient-care and is still essentially influencing the medical field today.</a:t>
            </a:r>
            <a:endParaRPr lang="en-US" dirty="0"/>
          </a:p>
        </p:txBody>
      </p:sp>
      <p:sp>
        <p:nvSpPr>
          <p:cNvPr id="4" name="Slide Number Placeholder 3"/>
          <p:cNvSpPr>
            <a:spLocks noGrp="1"/>
          </p:cNvSpPr>
          <p:nvPr>
            <p:ph type="sldNum" sz="quarter" idx="10"/>
          </p:nvPr>
        </p:nvSpPr>
        <p:spPr/>
        <p:txBody>
          <a:bodyPr/>
          <a:lstStyle/>
          <a:p>
            <a:fld id="{AE600FC7-C03E-4478-B4C0-6DF809F5DA08}" type="slidenum">
              <a:rPr lang="en-US" smtClean="0"/>
              <a:t>11</a:t>
            </a:fld>
            <a:endParaRPr lang="en-US"/>
          </a:p>
        </p:txBody>
      </p:sp>
    </p:spTree>
    <p:extLst>
      <p:ext uri="{BB962C8B-B14F-4D97-AF65-F5344CB8AC3E}">
        <p14:creationId xmlns:p14="http://schemas.microsoft.com/office/powerpoint/2010/main" val="672086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564C5962-F484-4BF0-BAB5-7C9A8E1439DF}" type="slidenum">
              <a:rPr lang="en-US" smtClean="0"/>
              <a:pPr eaLnBrk="1" hangingPunct="1"/>
              <a:t>3</a:t>
            </a:fld>
            <a:endParaRPr lang="en-US" smtClean="0"/>
          </a:p>
        </p:txBody>
      </p:sp>
      <p:sp>
        <p:nvSpPr>
          <p:cNvPr id="15363" name="Rectangle 2"/>
          <p:cNvSpPr>
            <a:spLocks noRo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Rosemary Parse is a nursing theorist and one of her greatest accomplishments that has affected the field of nursing is her development of a theory called the Human Becoming Theory of Nursing in 1981 (“Rosemary </a:t>
            </a:r>
            <a:r>
              <a:rPr lang="en-US" dirty="0" smtClean="0"/>
              <a:t>Rizzo </a:t>
            </a:r>
            <a:r>
              <a:rPr lang="en-US" dirty="0" smtClean="0"/>
              <a:t>Parse”, </a:t>
            </a:r>
            <a:r>
              <a:rPr lang="en-US" dirty="0" err="1" smtClean="0"/>
              <a:t>n.d.</a:t>
            </a:r>
            <a:r>
              <a:rPr lang="en-US" dirty="0" smtClean="0"/>
              <a:t>).  This theory focused on the quality of life from each person’s perspective as a goal of nursing (“Human Becoming Theory”, 2011).  She also became founder of the Institute of </a:t>
            </a:r>
            <a:r>
              <a:rPr lang="en-US" dirty="0" err="1" smtClean="0"/>
              <a:t>Humanbecoming</a:t>
            </a:r>
            <a:r>
              <a:rPr lang="en-US" dirty="0" smtClean="0"/>
              <a:t> in 1992 </a:t>
            </a:r>
            <a:r>
              <a:rPr lang="en-US" dirty="0" smtClean="0"/>
              <a:t>(“Rosemary </a:t>
            </a:r>
            <a:r>
              <a:rPr lang="en-US" dirty="0" smtClean="0"/>
              <a:t>Rizzo </a:t>
            </a:r>
            <a:r>
              <a:rPr lang="en-US" dirty="0" smtClean="0"/>
              <a:t>Parse”, </a:t>
            </a:r>
            <a:r>
              <a:rPr lang="en-US" dirty="0" err="1" smtClean="0"/>
              <a:t>n.d.</a:t>
            </a:r>
            <a:r>
              <a:rPr lang="en-US" dirty="0" smtClean="0"/>
              <a:t>). </a:t>
            </a:r>
            <a:r>
              <a:rPr lang="en-US" dirty="0" smtClean="0"/>
              <a:t> The Institute of Human Becoming is a network of nurses and other medical professionals that have</a:t>
            </a:r>
            <a:r>
              <a:rPr lang="en-US" baseline="0" dirty="0" smtClean="0"/>
              <a:t> a goal of advancing the profession of nursing as a scientific discipline (</a:t>
            </a:r>
            <a:r>
              <a:rPr lang="en-US" dirty="0" smtClean="0"/>
              <a:t>“Rosemary Rizzo Parse”, </a:t>
            </a:r>
            <a:r>
              <a:rPr lang="en-US" dirty="0" err="1" smtClean="0"/>
              <a:t>n.d.</a:t>
            </a:r>
            <a:r>
              <a:rPr lang="en-US" dirty="0" smtClean="0"/>
              <a:t>).</a:t>
            </a:r>
            <a:r>
              <a:rPr lang="en-US" baseline="0" dirty="0" smtClean="0"/>
              <a:t>  The purpose is “to contribute to human health and quality of life through research and practice in the </a:t>
            </a:r>
            <a:r>
              <a:rPr lang="en-US" baseline="0" dirty="0" err="1" smtClean="0"/>
              <a:t>humanbecoming</a:t>
            </a:r>
            <a:r>
              <a:rPr lang="en-US" baseline="0" dirty="0" smtClean="0"/>
              <a:t> school of thought” (“Rosemary Rizzo Parse”, </a:t>
            </a:r>
            <a:r>
              <a:rPr lang="en-US" baseline="0" dirty="0" err="1" smtClean="0"/>
              <a:t>n.d.</a:t>
            </a:r>
            <a:r>
              <a:rPr lang="en-US" baseline="0" dirty="0" smtClean="0"/>
              <a:t>).  </a:t>
            </a:r>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06C7D9A-42ED-45D1-8F88-02D4A04DD7DC}" type="slidenum">
              <a:rPr lang="en-US" smtClean="0"/>
              <a:pPr eaLnBrk="1" hangingPunct="1"/>
              <a:t>4</a:t>
            </a:fld>
            <a:endParaRPr lang="en-US" smtClean="0"/>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Rosemary Parse is a graduate of Duquesne University in Pittsburgh and got her Masters and PhD from then University of Pittsburgh (“Human Becoming Theory”, 2011).  On top of developing her theory, she also has an incredible background.  She has been a Consultant and Visiting Scholar at the New York University College of Nursing since 2007 and is also the founder and current Editor of Nursing Science Quarterly (“Rosemary Pizzo Parse”, n.d.).  Along with that, she is also works at the Loyola University in Chicago as a professor and Niehoff Chair (“Rosemary Pizzo Parse”, n.d.).</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Rosemary Parse first published her theory in 1981 (“Human Becoming Theory”, 2011).  It is classified as a human science nursing theory (“Human Becoming Theory”, 2011).  It was previously known as “Man-Living-Health” but the name was changed in 1992 when the dictionary changed the meaning of the word man (“Human Becoming Theory”, 2011).  No other aspect of the theory was changed except the name (</a:t>
            </a:r>
            <a:r>
              <a:rPr lang="en-US" dirty="0" smtClean="0"/>
              <a:t>Parse, 1992</a:t>
            </a:r>
            <a:r>
              <a:rPr lang="en-US" dirty="0" smtClean="0"/>
              <a:t>).  The assumptions of her theory were adapted from European philosophers (“Human Becoming Theory”, 2011).  She developed her theory to help guide nurses to focus on quality of life, based off of each patient’s perspective of what quality of life is and means to them (“Human Becoming Theory”, 2011). </a:t>
            </a:r>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86C230A-3E4C-47EE-929B-A932AB426879}" type="slidenum">
              <a:rPr lang="en-US" smtClean="0"/>
              <a:pPr eaLnBrk="1" hangingPunct="1"/>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Parse’s theory was developed by adapting assumptions from </a:t>
            </a:r>
            <a:r>
              <a:rPr lang="en-US" dirty="0" smtClean="0"/>
              <a:t>the European </a:t>
            </a:r>
            <a:r>
              <a:rPr lang="en-US" dirty="0" smtClean="0"/>
              <a:t>philosophers </a:t>
            </a:r>
            <a:r>
              <a:rPr lang="en-US" dirty="0" smtClean="0"/>
              <a:t>Heidegger, Sartre, and </a:t>
            </a:r>
            <a:r>
              <a:rPr lang="en-US" dirty="0" err="1" smtClean="0"/>
              <a:t>Merleau-Ponty</a:t>
            </a:r>
            <a:r>
              <a:rPr lang="en-US" dirty="0" smtClean="0"/>
              <a:t>, as well as the American nurse theorist Martha Rogers (“</a:t>
            </a:r>
            <a:r>
              <a:rPr lang="en-US" dirty="0" smtClean="0"/>
              <a:t>Parse’s Human Becoming Theory”, 2011).  The assumptions included The Human Becoming Theory is centered around assumptions about Human Becoming: meaning, rhythmicity, and transcendence (“Parse’s Human Becoming Theory”, 2011). Principle </a:t>
            </a:r>
            <a:r>
              <a:rPr lang="en-US" dirty="0" smtClean="0"/>
              <a:t>one </a:t>
            </a:r>
            <a:r>
              <a:rPr lang="en-US" dirty="0" smtClean="0"/>
              <a:t>states that “Structuring meaning </a:t>
            </a:r>
            <a:r>
              <a:rPr lang="en-US" dirty="0" err="1" smtClean="0"/>
              <a:t>mulitidimensionally</a:t>
            </a:r>
            <a:r>
              <a:rPr lang="en-US" dirty="0" smtClean="0"/>
              <a:t> is </a:t>
            </a:r>
            <a:r>
              <a:rPr lang="en-US" dirty="0" err="1" smtClean="0"/>
              <a:t>cocreating</a:t>
            </a:r>
            <a:r>
              <a:rPr lang="en-US" dirty="0" smtClean="0"/>
              <a:t> reality through the language of valuing and imaging” (</a:t>
            </a:r>
            <a:r>
              <a:rPr lang="en-US" dirty="0" smtClean="0"/>
              <a:t>Parse, 1996</a:t>
            </a:r>
            <a:r>
              <a:rPr lang="en-US" dirty="0" smtClean="0"/>
              <a:t>, p.56 ).  This means that human beings construct personal significance by choosing various options from different aspect of the world (</a:t>
            </a:r>
            <a:r>
              <a:rPr lang="en-US" dirty="0" smtClean="0"/>
              <a:t>Parse, 1996</a:t>
            </a:r>
            <a:r>
              <a:rPr lang="en-US" dirty="0" smtClean="0"/>
              <a:t>).  Meaning will continually change for each individual as they grow more diverse, experience new things and create new images (</a:t>
            </a:r>
            <a:r>
              <a:rPr lang="en-US" dirty="0" smtClean="0"/>
              <a:t>Parse, 1996</a:t>
            </a:r>
            <a:r>
              <a:rPr lang="en-US" dirty="0" smtClean="0"/>
              <a:t>).  Principle </a:t>
            </a:r>
            <a:r>
              <a:rPr lang="en-US" dirty="0" smtClean="0"/>
              <a:t>two </a:t>
            </a:r>
            <a:r>
              <a:rPr lang="en-US" dirty="0" smtClean="0"/>
              <a:t>states that “</a:t>
            </a:r>
            <a:r>
              <a:rPr lang="en-US" dirty="0" err="1" smtClean="0"/>
              <a:t>Cocreating</a:t>
            </a:r>
            <a:r>
              <a:rPr lang="en-US" dirty="0" smtClean="0"/>
              <a:t> rhythmical patterns of relating is living the paradoxical unity of revealing-concealing, enabling-limiting while connecting-separating” (Parse, </a:t>
            </a:r>
            <a:r>
              <a:rPr lang="en-US" dirty="0" smtClean="0"/>
              <a:t>1996</a:t>
            </a:r>
            <a:r>
              <a:rPr lang="en-US" dirty="0" smtClean="0"/>
              <a:t>, p. 56).  These three word grouping appear to be paradoxical, but according to Parse (1996), they are two sides of the same rhythm that coincide with each other.  By moving in one direction, it limits the movement in the other direction (Parse, </a:t>
            </a:r>
            <a:r>
              <a:rPr lang="en-US" dirty="0" smtClean="0"/>
              <a:t>1996</a:t>
            </a:r>
            <a:r>
              <a:rPr lang="en-US" dirty="0" smtClean="0"/>
              <a:t>).  Principle </a:t>
            </a:r>
            <a:r>
              <a:rPr lang="en-US" dirty="0" smtClean="0"/>
              <a:t>three </a:t>
            </a:r>
            <a:r>
              <a:rPr lang="en-US" dirty="0" smtClean="0"/>
              <a:t>states that “</a:t>
            </a:r>
            <a:r>
              <a:rPr lang="en-US" dirty="0" err="1" smtClean="0"/>
              <a:t>Cotranscending</a:t>
            </a:r>
            <a:r>
              <a:rPr lang="en-US" dirty="0" smtClean="0"/>
              <a:t> with the possibilities is powering unique ways of originating in the process of transforming” (Parse, </a:t>
            </a:r>
            <a:r>
              <a:rPr lang="en-US" dirty="0" smtClean="0"/>
              <a:t>1996 </a:t>
            </a:r>
            <a:r>
              <a:rPr lang="en-US" dirty="0" smtClean="0"/>
              <a:t>p. 57).  Parse (1996) believed that conflict gave a person an opportunity to clarify their perspective of issues, and develop a new way of seeing things.  According to Parse (1996), conflict is not a negative thing, but an opportunity for an individual to see things more clear.  Individuals are constantly changing; part of this is because new meanings develop out of how individuals connect new experiences to current meaning causing a transformation of the individual (Parse, </a:t>
            </a:r>
            <a:r>
              <a:rPr lang="en-US" dirty="0" smtClean="0"/>
              <a:t>1996</a:t>
            </a:r>
            <a:r>
              <a:rPr lang="en-US" dirty="0" smtClean="0"/>
              <a:t>).</a:t>
            </a:r>
          </a:p>
          <a:p>
            <a:pPr eaLnBrk="1" hangingPunct="1"/>
            <a:r>
              <a:rPr lang="en-US" dirty="0" smtClean="0"/>
              <a:t>Rosemary Parse’s theory also includes what is called Total Paradigm (“Parse’s Human Becoming Theory”, 2011).  She believed that man is made up of biological, psychological, sociological, and spiritual factors (“Parse’s Human Becoming Theory”, 2011).  Each of these factors relates back to the development of the theory, focusing on quality of life (“Parse’s Human Becoming Theory”, 2011). </a:t>
            </a:r>
          </a:p>
        </p:txBody>
      </p:sp>
      <p:sp>
        <p:nvSpPr>
          <p:cNvPr id="184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9CEF104-C1DA-437D-9BB1-C5FFDC8DBDE6}" type="slidenum">
              <a:rPr lang="en-US" smtClean="0"/>
              <a:pPr eaLnBrk="1" hangingPunct="1"/>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t>According to Parse (1996), this theory takes into account that individuals live their life based off of their own values, experiences, and ideas of the </a:t>
            </a:r>
            <a:r>
              <a:rPr lang="en-US" dirty="0" smtClean="0"/>
              <a:t>world.  </a:t>
            </a:r>
            <a:r>
              <a:rPr lang="en-US" dirty="0" smtClean="0"/>
              <a:t>Parse’s (1992) theory is rooted in the idea of meaning, patterns of relationships, and hopes and dreams.  Human </a:t>
            </a:r>
            <a:r>
              <a:rPr lang="en-US" dirty="0" smtClean="0"/>
              <a:t>becoming  theory </a:t>
            </a:r>
            <a:r>
              <a:rPr lang="en-US" dirty="0" smtClean="0"/>
              <a:t>is different from many other nursing theories because it’s main goal is not to “fix” a problem (“Human Becoming Theory”, 2011).  The theory embraces the thought that the profession of nursing is about the patient’s own feelings and thoughts (Parse, </a:t>
            </a:r>
            <a:r>
              <a:rPr lang="en-US" dirty="0" smtClean="0"/>
              <a:t>1996</a:t>
            </a:r>
            <a:r>
              <a:rPr lang="en-US" dirty="0" smtClean="0"/>
              <a:t>).  It embodies the shift towards focusing on the patient’s perspective (Parse, </a:t>
            </a:r>
            <a:r>
              <a:rPr lang="en-US" dirty="0" smtClean="0"/>
              <a:t>1996</a:t>
            </a:r>
            <a:r>
              <a:rPr lang="en-US" dirty="0" smtClean="0"/>
              <a:t>).  </a:t>
            </a:r>
          </a:p>
        </p:txBody>
      </p:sp>
      <p:sp>
        <p:nvSpPr>
          <p:cNvPr id="194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581C377-C712-4BB1-8B06-B5E54E43E70C}" type="slidenum">
              <a:rPr lang="en-US" smtClean="0"/>
              <a:pPr eaLnBrk="1" hangingPunct="1"/>
              <a:t>7</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t>The goal of the human becoming theory is not to go in and </a:t>
            </a:r>
            <a:r>
              <a:rPr lang="en-US" dirty="0" smtClean="0"/>
              <a:t>inform </a:t>
            </a:r>
            <a:r>
              <a:rPr lang="en-US" dirty="0" smtClean="0"/>
              <a:t>the patient what they should do and how, but to allow the patient to experience a high quality of life, from their own perspective (Parse, </a:t>
            </a:r>
            <a:r>
              <a:rPr lang="en-US" dirty="0" smtClean="0"/>
              <a:t>1996</a:t>
            </a:r>
            <a:r>
              <a:rPr lang="en-US" dirty="0" smtClean="0"/>
              <a:t>).  Parse (1996, p. 57) states that “the person is the only one who can describe his or her quality of life”.  Nurses do not have a set of standards of  a “good” life, it is all up to how the patient takes meaning out of their life (Parse, </a:t>
            </a:r>
            <a:r>
              <a:rPr lang="en-US" dirty="0" smtClean="0"/>
              <a:t>1996</a:t>
            </a:r>
            <a:r>
              <a:rPr lang="en-US" dirty="0" smtClean="0"/>
              <a:t>).  A nurse needs to allow herself to open up to possibilities and listen to what the patient or family has to say (Parse, 1996).  This is different from the traditional nursing view point where </a:t>
            </a:r>
            <a:r>
              <a:rPr lang="en-US" dirty="0" smtClean="0"/>
              <a:t>the</a:t>
            </a:r>
            <a:r>
              <a:rPr lang="en-US" baseline="0" dirty="0" smtClean="0"/>
              <a:t> nurse</a:t>
            </a:r>
            <a:r>
              <a:rPr lang="en-US" dirty="0" smtClean="0"/>
              <a:t> </a:t>
            </a:r>
            <a:r>
              <a:rPr lang="en-US" dirty="0" smtClean="0"/>
              <a:t>know what is best and they are able to fully assess the patient and their needs; this does not happen in the human becoming practice (</a:t>
            </a:r>
            <a:r>
              <a:rPr lang="en-US" dirty="0" smtClean="0"/>
              <a:t>Parse,</a:t>
            </a:r>
            <a:r>
              <a:rPr lang="en-US" baseline="0" dirty="0" smtClean="0"/>
              <a:t> </a:t>
            </a:r>
            <a:r>
              <a:rPr lang="en-US" dirty="0" smtClean="0"/>
              <a:t>1996</a:t>
            </a:r>
            <a:r>
              <a:rPr lang="en-US" dirty="0" smtClean="0"/>
              <a:t>).   Parse (1996, p. 58)  states that “that nurse’s major focus is on the meaning the person or family gives to the situation”.  A nurse is there to help the patient shed new light on the meanings of the various experiences they have had in their life (Parse, </a:t>
            </a:r>
            <a:r>
              <a:rPr lang="en-US" dirty="0" smtClean="0"/>
              <a:t>1992</a:t>
            </a:r>
            <a:r>
              <a:rPr lang="en-US" dirty="0" smtClean="0"/>
              <a:t>).  Another key aspect of this theory is that the nurses do not pass </a:t>
            </a:r>
            <a:r>
              <a:rPr lang="en-US" dirty="0" smtClean="0"/>
              <a:t>judgment </a:t>
            </a:r>
            <a:r>
              <a:rPr lang="en-US" dirty="0" smtClean="0"/>
              <a:t>on their patients, they are there to listen and to aid as best they can (Parse, </a:t>
            </a:r>
            <a:r>
              <a:rPr lang="en-US" dirty="0" smtClean="0"/>
              <a:t>1996</a:t>
            </a:r>
            <a:r>
              <a:rPr lang="en-US" dirty="0" smtClean="0"/>
              <a:t>) </a:t>
            </a:r>
          </a:p>
        </p:txBody>
      </p:sp>
      <p:sp>
        <p:nvSpPr>
          <p:cNvPr id="20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377B8E27-7F9D-42F3-B054-C6ED0EB8F4D7}" type="slidenum">
              <a:rPr lang="en-US" smtClean="0"/>
              <a:pPr eaLnBrk="1" hangingPunct="1"/>
              <a:t>8</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latin typeface="Apple Chancery"/>
                <a:cs typeface="Apple Chancery"/>
              </a:rPr>
              <a:t>The human becoming theory encourages patients to interact with their environment, and to be responsible for the decisions they</a:t>
            </a:r>
            <a:r>
              <a:rPr lang="en-US" baseline="0" dirty="0" smtClean="0">
                <a:latin typeface="Apple Chancery"/>
                <a:cs typeface="Apple Chancery"/>
              </a:rPr>
              <a:t> are making</a:t>
            </a:r>
            <a:r>
              <a:rPr lang="en-US" dirty="0" smtClean="0">
                <a:latin typeface="Apple Chancery"/>
                <a:cs typeface="Apple Chancery"/>
              </a:rPr>
              <a:t> (“Human Becoming Theory”, 2011).  The patient is the person of authority and the primary decision maker in regards to their own health care (“Human Becoming Theory”, 2011).  This really puts the focus</a:t>
            </a:r>
            <a:r>
              <a:rPr lang="en-US" baseline="0" dirty="0" smtClean="0">
                <a:latin typeface="Apple Chancery"/>
                <a:cs typeface="Apple Chancery"/>
              </a:rPr>
              <a:t> on the patient, and encourages nurses to be open to their patients (Parse, 1996).  The Human becoming Theory (2011) says the pati</a:t>
            </a:r>
            <a:r>
              <a:rPr lang="en-US" sz="1200" dirty="0" smtClean="0">
                <a:latin typeface="Apple Chancery"/>
                <a:cs typeface="Apple Chancery"/>
              </a:rPr>
              <a:t>ent should actively participate in</a:t>
            </a:r>
            <a:r>
              <a:rPr lang="en-US" sz="1200" baseline="0" dirty="0" smtClean="0">
                <a:latin typeface="Apple Chancery"/>
                <a:cs typeface="Apple Chancery"/>
              </a:rPr>
              <a:t> </a:t>
            </a:r>
            <a:r>
              <a:rPr lang="en-US" sz="1200" dirty="0" smtClean="0">
                <a:latin typeface="Apple Chancery"/>
                <a:cs typeface="Apple Chancery"/>
              </a:rPr>
              <a:t>making decisions and learning about their treatment, making both the nurse and patient</a:t>
            </a:r>
            <a:r>
              <a:rPr lang="en-US" sz="1200" baseline="0" dirty="0" smtClean="0">
                <a:latin typeface="Apple Chancery"/>
                <a:cs typeface="Apple Chancery"/>
              </a:rPr>
              <a:t> </a:t>
            </a:r>
            <a:r>
              <a:rPr lang="en-US" sz="1200" dirty="0" smtClean="0">
                <a:latin typeface="Apple Chancery"/>
                <a:cs typeface="Apple Chancery"/>
              </a:rPr>
              <a:t>responsible for patient learning</a:t>
            </a:r>
            <a:r>
              <a:rPr lang="en-US" sz="1200" baseline="0" dirty="0" smtClean="0">
                <a:latin typeface="Apple Chancery"/>
                <a:cs typeface="Apple Chancery"/>
              </a:rPr>
              <a:t> (“Human Becoming Theory”, 2011).  </a:t>
            </a:r>
            <a:endParaRPr lang="en-US" baseline="0" dirty="0" smtClean="0">
              <a:latin typeface="Apple Chancery"/>
              <a:cs typeface="Apple Chancery"/>
            </a:endParaRPr>
          </a:p>
          <a:p>
            <a:endParaRPr lang="en-US" sz="1200" baseline="0" dirty="0" smtClean="0">
              <a:latin typeface="Apple Chancery"/>
              <a:cs typeface="Apple Chancery"/>
            </a:endParaRPr>
          </a:p>
          <a:p>
            <a:r>
              <a:rPr lang="en-US" sz="1200" dirty="0" smtClean="0">
                <a:latin typeface="Apple Chancery"/>
                <a:cs typeface="Apple Chancery"/>
              </a:rPr>
              <a:t>This theory contributed the idea that the</a:t>
            </a:r>
            <a:r>
              <a:rPr lang="en-US" sz="1200" baseline="0" dirty="0" smtClean="0">
                <a:latin typeface="Apple Chancery"/>
                <a:cs typeface="Apple Chancery"/>
              </a:rPr>
              <a:t> medical field</a:t>
            </a:r>
            <a:r>
              <a:rPr lang="en-US" sz="1200" dirty="0" smtClean="0">
                <a:latin typeface="Apple Chancery"/>
                <a:cs typeface="Apple Chancery"/>
              </a:rPr>
              <a:t> should optimize the patient’s quality of life, based on how the patient views things (“Human becoming Theory”, 2011).  Nurses want to be proactive in teaching their patients about all necessary information and answer any questions they may have in order to improve their outcome pre and post discharge</a:t>
            </a:r>
            <a:r>
              <a:rPr lang="en-US" sz="1200" baseline="0" dirty="0" smtClean="0">
                <a:latin typeface="Apple Chancery"/>
                <a:cs typeface="Apple Chancery"/>
              </a:rPr>
              <a:t>;</a:t>
            </a:r>
            <a:r>
              <a:rPr lang="en-US" sz="1200" dirty="0" smtClean="0">
                <a:latin typeface="Apple Chancery"/>
                <a:cs typeface="Apple Chancery"/>
              </a:rPr>
              <a:t> although the client must also be proactive about learning (“Human</a:t>
            </a:r>
            <a:r>
              <a:rPr lang="en-US" sz="1200" baseline="0" dirty="0" smtClean="0">
                <a:latin typeface="Apple Chancery"/>
                <a:cs typeface="Apple Chancery"/>
              </a:rPr>
              <a:t> Becoming Theory”, 2011)</a:t>
            </a:r>
            <a:r>
              <a:rPr lang="en-US" sz="1200" dirty="0" smtClean="0">
                <a:latin typeface="Apple Chancery"/>
                <a:cs typeface="Apple Chancery"/>
              </a:rPr>
              <a:t>.  Nurses should help patients be directed toward reaching their desired health goals</a:t>
            </a:r>
            <a:r>
              <a:rPr lang="en-US" sz="1200" baseline="0" dirty="0" smtClean="0">
                <a:latin typeface="Apple Chancery"/>
                <a:cs typeface="Apple Chancery"/>
              </a:rPr>
              <a:t> </a:t>
            </a:r>
            <a:r>
              <a:rPr lang="en-US" sz="1200" dirty="0" smtClean="0">
                <a:latin typeface="Apple Chancery"/>
                <a:cs typeface="Apple Chancery"/>
              </a:rPr>
              <a:t>(“Human Becoming Theory”, 2011).  </a:t>
            </a:r>
            <a:r>
              <a:rPr lang="en-US" dirty="0" smtClean="0">
                <a:latin typeface="Apple Chancery"/>
                <a:cs typeface="Apple Chancery"/>
              </a:rPr>
              <a:t>The RN does not specifically treat to “fix” any problems, but to help the patient toward health goals and outcomes that they</a:t>
            </a:r>
            <a:r>
              <a:rPr lang="en-US" baseline="0" dirty="0" smtClean="0">
                <a:latin typeface="Apple Chancery"/>
                <a:cs typeface="Apple Chancery"/>
              </a:rPr>
              <a:t> have set for themselves </a:t>
            </a:r>
            <a:r>
              <a:rPr lang="en-US" dirty="0" smtClean="0">
                <a:latin typeface="Apple Chancery"/>
                <a:cs typeface="Apple Chancery"/>
              </a:rPr>
              <a:t>(“Human Becoming Theory”, 2011).</a:t>
            </a:r>
          </a:p>
          <a:p>
            <a:r>
              <a:rPr lang="en-US" dirty="0" smtClean="0">
                <a:latin typeface="Apple Chancery"/>
                <a:cs typeface="Apple Chancery"/>
              </a:rPr>
              <a:t>While this theory is useful in education, it is used</a:t>
            </a:r>
            <a:r>
              <a:rPr lang="en-US" baseline="0" dirty="0" smtClean="0">
                <a:latin typeface="Apple Chancery"/>
                <a:cs typeface="Apple Chancery"/>
              </a:rPr>
              <a:t> </a:t>
            </a:r>
            <a:r>
              <a:rPr lang="en-US" dirty="0" smtClean="0">
                <a:latin typeface="Apple Chancery"/>
                <a:cs typeface="Apple Chancery"/>
              </a:rPr>
              <a:t>mostly by an experienced RN (“Human</a:t>
            </a:r>
            <a:r>
              <a:rPr lang="en-US" baseline="0" dirty="0" smtClean="0">
                <a:latin typeface="Apple Chancery"/>
                <a:cs typeface="Apple Chancery"/>
              </a:rPr>
              <a:t> Becoming Theory”, 2011)</a:t>
            </a:r>
            <a:r>
              <a:rPr lang="en-US" dirty="0" smtClean="0">
                <a:latin typeface="Apple Chancery"/>
                <a:cs typeface="Apple Chancery"/>
              </a:rPr>
              <a:t>.  It is not as useful to the newer nurses because it can be a difficult train of thought, and is not applicable in acute or emergent care settings (“Human Becoming Theory”, 2011).  </a:t>
            </a:r>
          </a:p>
          <a:p>
            <a:endParaRPr lang="en-US" dirty="0"/>
          </a:p>
        </p:txBody>
      </p:sp>
      <p:sp>
        <p:nvSpPr>
          <p:cNvPr id="4" name="Slide Number Placeholder 3"/>
          <p:cNvSpPr>
            <a:spLocks noGrp="1"/>
          </p:cNvSpPr>
          <p:nvPr>
            <p:ph type="sldNum" sz="quarter" idx="10"/>
          </p:nvPr>
        </p:nvSpPr>
        <p:spPr/>
        <p:txBody>
          <a:bodyPr/>
          <a:lstStyle/>
          <a:p>
            <a:pPr>
              <a:defRPr/>
            </a:pPr>
            <a:fld id="{9932F717-8B89-4DE5-B8AA-B172CDBE231C}" type="slidenum">
              <a:rPr lang="en-US" smtClean="0"/>
              <a:pPr>
                <a:defRPr/>
              </a:pPr>
              <a:t>9</a:t>
            </a:fld>
            <a:endParaRPr lang="en-US" dirty="0"/>
          </a:p>
        </p:txBody>
      </p:sp>
    </p:spTree>
    <p:extLst>
      <p:ext uri="{BB962C8B-B14F-4D97-AF65-F5344CB8AC3E}">
        <p14:creationId xmlns:p14="http://schemas.microsoft.com/office/powerpoint/2010/main" val="23982739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Rosemary Parse created a theory that allowed nurses to relate to patients when giving care. </a:t>
            </a:r>
            <a:r>
              <a:rPr lang="en-US" dirty="0" smtClean="0"/>
              <a:t> Through </a:t>
            </a:r>
            <a:r>
              <a:rPr lang="en-US" dirty="0" smtClean="0"/>
              <a:t>the three dimensions of the meaning of the human, the rhythmicity of relations, and the transcendence of change, Parse developed a personal theory of nursing</a:t>
            </a:r>
            <a:r>
              <a:rPr lang="en-US" baseline="0" dirty="0" smtClean="0"/>
              <a:t> (Cody &amp; </a:t>
            </a:r>
            <a:r>
              <a:rPr lang="en-US" baseline="0" dirty="0" err="1" smtClean="0"/>
              <a:t>Bournes</a:t>
            </a:r>
            <a:r>
              <a:rPr lang="en-US" baseline="0" dirty="0" smtClean="0"/>
              <a:t>, 2010</a:t>
            </a:r>
            <a:r>
              <a:rPr lang="en-US" baseline="0" dirty="0" smtClean="0"/>
              <a:t>)</a:t>
            </a:r>
            <a:r>
              <a:rPr lang="en-US" dirty="0" smtClean="0"/>
              <a:t>.  </a:t>
            </a:r>
            <a:r>
              <a:rPr lang="en-US" dirty="0" smtClean="0"/>
              <a:t>Parse attempted to change the focus of nursing</a:t>
            </a:r>
            <a:r>
              <a:rPr lang="en-US" baseline="0" dirty="0" smtClean="0"/>
              <a:t> to</a:t>
            </a:r>
            <a:r>
              <a:rPr lang="en-US" dirty="0" smtClean="0"/>
              <a:t> give physical “and” spiritual care in order to benefit the patient in their recovery process. </a:t>
            </a:r>
            <a:r>
              <a:rPr lang="en-US" dirty="0" smtClean="0"/>
              <a:t> Parse</a:t>
            </a:r>
            <a:r>
              <a:rPr lang="en-US" baseline="0" dirty="0" smtClean="0"/>
              <a:t> </a:t>
            </a:r>
            <a:r>
              <a:rPr lang="en-US" baseline="0" dirty="0" smtClean="0"/>
              <a:t>believes that we should not only focus on the science of the patient, but rather nursing is “a human science and art that uses an abstract body of knowledge to people” </a:t>
            </a:r>
            <a:r>
              <a:rPr lang="en-US" baseline="0" dirty="0" smtClean="0"/>
              <a:t>(“</a:t>
            </a:r>
            <a:r>
              <a:rPr lang="en-US" i="0" baseline="0" dirty="0" smtClean="0"/>
              <a:t>Human </a:t>
            </a:r>
            <a:r>
              <a:rPr lang="en-US" i="0" baseline="0" dirty="0" smtClean="0"/>
              <a:t>Becoming </a:t>
            </a:r>
            <a:r>
              <a:rPr lang="en-US" i="0" baseline="0" dirty="0" smtClean="0"/>
              <a:t>Theory”, </a:t>
            </a:r>
            <a:r>
              <a:rPr lang="en-US" i="0" baseline="0" dirty="0" smtClean="0"/>
              <a:t>2011). </a:t>
            </a:r>
            <a:r>
              <a:rPr lang="en-US" i="0" baseline="0" dirty="0" smtClean="0"/>
              <a:t> </a:t>
            </a:r>
            <a:r>
              <a:rPr lang="en-US" i="0" dirty="0" smtClean="0"/>
              <a:t>Developing</a:t>
            </a:r>
            <a:r>
              <a:rPr lang="en-US" dirty="0" smtClean="0"/>
              <a:t> </a:t>
            </a:r>
            <a:r>
              <a:rPr lang="en-US" dirty="0" smtClean="0"/>
              <a:t>this relationship, the nurse can learn the desires of the patient and help with the patient instead of for the patient. </a:t>
            </a:r>
            <a:r>
              <a:rPr lang="en-US" dirty="0" smtClean="0"/>
              <a:t> The </a:t>
            </a:r>
            <a:r>
              <a:rPr lang="en-US" dirty="0" smtClean="0"/>
              <a:t>theory has helped shape thoughts on the nurse-patient relationship. </a:t>
            </a:r>
            <a:r>
              <a:rPr lang="en-US" dirty="0" smtClean="0"/>
              <a:t> Parse </a:t>
            </a:r>
            <a:r>
              <a:rPr lang="en-US" dirty="0" smtClean="0"/>
              <a:t>opened up a view for nurses to “step in their shoes”, and</a:t>
            </a:r>
            <a:r>
              <a:rPr lang="en-US" baseline="0" dirty="0" smtClean="0"/>
              <a:t> look at the importance of human experiences and their uniqueness (Chen, 2010, p. 1140)</a:t>
            </a:r>
            <a:r>
              <a:rPr lang="en-US" dirty="0" smtClean="0"/>
              <a:t>. </a:t>
            </a:r>
            <a:r>
              <a:rPr lang="en-US" dirty="0" smtClean="0"/>
              <a:t> Relating </a:t>
            </a:r>
            <a:r>
              <a:rPr lang="en-US" dirty="0" smtClean="0"/>
              <a:t>to the patient also helps the patient gain confidence, hope, and trust in their caregivers. </a:t>
            </a:r>
            <a:r>
              <a:rPr lang="en-US" dirty="0" smtClean="0"/>
              <a:t> By </a:t>
            </a:r>
            <a:r>
              <a:rPr lang="en-US" dirty="0" smtClean="0"/>
              <a:t>adding human quality to caregiving, nurses can grant the patient better care </a:t>
            </a:r>
            <a:r>
              <a:rPr lang="en-US" i="0" dirty="0" smtClean="0"/>
              <a:t>(“Human</a:t>
            </a:r>
            <a:r>
              <a:rPr lang="en-US" i="0" baseline="0" dirty="0" smtClean="0"/>
              <a:t> </a:t>
            </a:r>
            <a:r>
              <a:rPr lang="en-US" i="0" baseline="0" dirty="0" smtClean="0"/>
              <a:t>Becoming </a:t>
            </a:r>
            <a:r>
              <a:rPr lang="en-US" i="0" baseline="0" dirty="0" smtClean="0"/>
              <a:t>Theory”, </a:t>
            </a:r>
            <a:r>
              <a:rPr lang="en-US" i="0" baseline="0" dirty="0" smtClean="0"/>
              <a:t>2011). </a:t>
            </a:r>
            <a:r>
              <a:rPr lang="en-US" dirty="0" smtClean="0"/>
              <a:t> </a:t>
            </a:r>
          </a:p>
          <a:p>
            <a:endParaRPr lang="en-US" dirty="0"/>
          </a:p>
        </p:txBody>
      </p:sp>
      <p:sp>
        <p:nvSpPr>
          <p:cNvPr id="4" name="Slide Number Placeholder 3"/>
          <p:cNvSpPr>
            <a:spLocks noGrp="1"/>
          </p:cNvSpPr>
          <p:nvPr>
            <p:ph type="sldNum" sz="quarter" idx="10"/>
          </p:nvPr>
        </p:nvSpPr>
        <p:spPr/>
        <p:txBody>
          <a:bodyPr/>
          <a:lstStyle/>
          <a:p>
            <a:fld id="{AE600FC7-C03E-4478-B4C0-6DF809F5DA08}" type="slidenum">
              <a:rPr lang="en-US" smtClean="0"/>
              <a:t>10</a:t>
            </a:fld>
            <a:endParaRPr lang="en-US"/>
          </a:p>
        </p:txBody>
      </p:sp>
    </p:spTree>
    <p:extLst>
      <p:ext uri="{BB962C8B-B14F-4D97-AF65-F5344CB8AC3E}">
        <p14:creationId xmlns:p14="http://schemas.microsoft.com/office/powerpoint/2010/main" val="499077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CDBD4EFA-69A8-447C-9668-9E974FE754D4}" type="datetimeFigureOut">
              <a:rPr lang="en-US" smtClean="0"/>
              <a:t>7/2/2012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4059BFFC-D043-4C17-BA0F-C3F31E212CD9}"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BD4EFA-69A8-447C-9668-9E974FE754D4}" type="datetimeFigureOut">
              <a:rPr lang="en-US" smtClean="0"/>
              <a:t>7/2/2012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9BFFC-D043-4C17-BA0F-C3F31E212CD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BD4EFA-69A8-447C-9668-9E974FE754D4}" type="datetimeFigureOut">
              <a:rPr lang="en-US" smtClean="0"/>
              <a:t>7/2/2012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9BFFC-D043-4C17-BA0F-C3F31E212CD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BD4EFA-69A8-447C-9668-9E974FE754D4}" type="datetimeFigureOut">
              <a:rPr lang="en-US" smtClean="0"/>
              <a:t>7/2/2012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9BFFC-D043-4C17-BA0F-C3F31E212CD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BD4EFA-69A8-447C-9668-9E974FE754D4}" type="datetimeFigureOut">
              <a:rPr lang="en-US" smtClean="0"/>
              <a:t>7/2/2012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4059BFFC-D043-4C17-BA0F-C3F31E212CD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BD4EFA-69A8-447C-9668-9E974FE754D4}" type="datetimeFigureOut">
              <a:rPr lang="en-US" smtClean="0"/>
              <a:t>7/2/2012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59BFFC-D043-4C17-BA0F-C3F31E212CD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DBD4EFA-69A8-447C-9668-9E974FE754D4}" type="datetimeFigureOut">
              <a:rPr lang="en-US" smtClean="0"/>
              <a:t>7/2/2012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59BFFC-D043-4C17-BA0F-C3F31E212CD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BD4EFA-69A8-447C-9668-9E974FE754D4}" type="datetimeFigureOut">
              <a:rPr lang="en-US" smtClean="0"/>
              <a:t>7/2/2012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59BFFC-D043-4C17-BA0F-C3F31E212CD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BD4EFA-69A8-447C-9668-9E974FE754D4}" type="datetimeFigureOut">
              <a:rPr lang="en-US" smtClean="0"/>
              <a:t>7/2/2012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59BFFC-D043-4C17-BA0F-C3F31E212CD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BD4EFA-69A8-447C-9668-9E974FE754D4}" type="datetimeFigureOut">
              <a:rPr lang="en-US" smtClean="0"/>
              <a:t>7/2/2012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59BFFC-D043-4C17-BA0F-C3F31E212CD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DBD4EFA-69A8-447C-9668-9E974FE754D4}" type="datetimeFigureOut">
              <a:rPr lang="en-US" smtClean="0"/>
              <a:t>7/2/2012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59BFFC-D043-4C17-BA0F-C3F31E212CD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DBD4EFA-69A8-447C-9668-9E974FE754D4}" type="datetimeFigureOut">
              <a:rPr lang="en-US" smtClean="0"/>
              <a:t>7/2/2012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059BFFC-D043-4C17-BA0F-C3F31E212CD9}"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Grp="1" noChangeArrowheads="1"/>
          </p:cNvSpPr>
          <p:nvPr>
            <p:ph type="ctrTitle"/>
          </p:nvPr>
        </p:nvSpPr>
        <p:spPr>
          <a:xfrm>
            <a:off x="381000" y="533400"/>
            <a:ext cx="8229600" cy="1828800"/>
          </a:xfrm>
        </p:spPr>
        <p:txBody>
          <a:bodyPr/>
          <a:lstStyle/>
          <a:p>
            <a:pPr fontAlgn="auto">
              <a:spcAft>
                <a:spcPts val="0"/>
              </a:spcAft>
              <a:defRPr/>
            </a:pPr>
            <a:r>
              <a:rPr lang="en-US" dirty="0" smtClean="0"/>
              <a:t>ROSEMARY PARSE</a:t>
            </a:r>
            <a:br>
              <a:rPr lang="en-US" dirty="0" smtClean="0"/>
            </a:br>
            <a:r>
              <a:rPr lang="en-US" sz="2800" b="0" dirty="0" smtClean="0"/>
              <a:t>Founder of the </a:t>
            </a:r>
            <a:br>
              <a:rPr lang="en-US" sz="2800" b="0" dirty="0" smtClean="0"/>
            </a:br>
            <a:r>
              <a:rPr lang="en-US" sz="2800" b="0" dirty="0" smtClean="0"/>
              <a:t>Human Becoming theory</a:t>
            </a:r>
          </a:p>
        </p:txBody>
      </p:sp>
      <p:sp>
        <p:nvSpPr>
          <p:cNvPr id="3075" name="Rectangle 5"/>
          <p:cNvSpPr>
            <a:spLocks noGrp="1" noChangeArrowheads="1"/>
          </p:cNvSpPr>
          <p:nvPr>
            <p:ph type="subTitle" idx="1"/>
          </p:nvPr>
        </p:nvSpPr>
        <p:spPr>
          <a:xfrm>
            <a:off x="1371600" y="2895600"/>
            <a:ext cx="6400800" cy="2189163"/>
          </a:xfrm>
        </p:spPr>
        <p:txBody>
          <a:bodyPr/>
          <a:lstStyle/>
          <a:p>
            <a:r>
              <a:rPr lang="en-US" sz="2400" smtClean="0"/>
              <a:t>Learning Team I</a:t>
            </a:r>
          </a:p>
          <a:p>
            <a:r>
              <a:rPr lang="en-US" sz="2400" smtClean="0"/>
              <a:t>Megan Johnson, Megan Kroeger, Melanie Nguyen, Kendra Stoerger, Megan Ward</a:t>
            </a:r>
          </a:p>
          <a:p>
            <a:endParaRPr lang="en-US" sz="2400" smtClean="0"/>
          </a:p>
          <a:p>
            <a:r>
              <a:rPr lang="en-US" sz="2400" smtClean="0"/>
              <a:t>July 2, 2012</a:t>
            </a:r>
          </a:p>
        </p:txBody>
      </p:sp>
    </p:spTree>
    <p:extLst>
      <p:ext uri="{BB962C8B-B14F-4D97-AF65-F5344CB8AC3E}">
        <p14:creationId xmlns:p14="http://schemas.microsoft.com/office/powerpoint/2010/main" val="7311639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Human Becoming Theory and Nursing</a:t>
            </a:r>
            <a:endParaRPr lang="en-US" dirty="0"/>
          </a:p>
        </p:txBody>
      </p:sp>
      <p:sp>
        <p:nvSpPr>
          <p:cNvPr id="3" name="Content Placeholder 2"/>
          <p:cNvSpPr>
            <a:spLocks noGrp="1"/>
          </p:cNvSpPr>
          <p:nvPr>
            <p:ph idx="1"/>
          </p:nvPr>
        </p:nvSpPr>
        <p:spPr/>
        <p:txBody>
          <a:bodyPr/>
          <a:lstStyle/>
          <a:p>
            <a:r>
              <a:rPr lang="en-US" dirty="0" smtClean="0"/>
              <a:t>Shaped a different view of caregiving</a:t>
            </a:r>
          </a:p>
          <a:p>
            <a:pPr lvl="1"/>
            <a:r>
              <a:rPr lang="en-US" dirty="0" smtClean="0"/>
              <a:t>Meaning, Rhythmicity, and Transcendence</a:t>
            </a:r>
          </a:p>
          <a:p>
            <a:pPr lvl="1"/>
            <a:r>
              <a:rPr lang="en-US" dirty="0" smtClean="0"/>
              <a:t>Physical and Spiritual</a:t>
            </a:r>
          </a:p>
          <a:p>
            <a:pPr lvl="1"/>
            <a:r>
              <a:rPr lang="en-US" dirty="0" smtClean="0"/>
              <a:t>Realizing </a:t>
            </a:r>
            <a:r>
              <a:rPr lang="en-US" dirty="0" smtClean="0"/>
              <a:t>uniqueness</a:t>
            </a:r>
          </a:p>
          <a:p>
            <a:pPr lvl="1"/>
            <a:endParaRPr lang="en-US" dirty="0" smtClean="0"/>
          </a:p>
          <a:p>
            <a:r>
              <a:rPr lang="en-US" dirty="0" smtClean="0"/>
              <a:t>Personal relationship with the patient</a:t>
            </a:r>
          </a:p>
          <a:p>
            <a:pPr lvl="1"/>
            <a:r>
              <a:rPr lang="en-US" dirty="0" smtClean="0"/>
              <a:t>Human experiences</a:t>
            </a:r>
          </a:p>
          <a:p>
            <a:pPr lvl="1"/>
            <a:r>
              <a:rPr lang="en-US" dirty="0" smtClean="0"/>
              <a:t>Gains confidence, trust, and hope</a:t>
            </a:r>
          </a:p>
          <a:p>
            <a:pPr lvl="1"/>
            <a:endParaRPr lang="en-US" dirty="0"/>
          </a:p>
        </p:txBody>
      </p:sp>
      <p:sp>
        <p:nvSpPr>
          <p:cNvPr id="4" name="TextBox 3"/>
          <p:cNvSpPr txBox="1"/>
          <p:nvPr/>
        </p:nvSpPr>
        <p:spPr>
          <a:xfrm>
            <a:off x="1295400" y="6324600"/>
            <a:ext cx="7696200" cy="369332"/>
          </a:xfrm>
          <a:prstGeom prst="rect">
            <a:avLst/>
          </a:prstGeom>
          <a:noFill/>
        </p:spPr>
        <p:txBody>
          <a:bodyPr wrap="square" rtlCol="0">
            <a:spAutoFit/>
          </a:bodyPr>
          <a:lstStyle/>
          <a:p>
            <a:r>
              <a:rPr lang="en-US" dirty="0" smtClean="0"/>
              <a:t>(Chen, 2012; Cody &amp; </a:t>
            </a:r>
            <a:r>
              <a:rPr lang="en-US" dirty="0" err="1" smtClean="0"/>
              <a:t>Bournes</a:t>
            </a:r>
            <a:r>
              <a:rPr lang="en-US" dirty="0" smtClean="0"/>
              <a:t>, 2012; “Human Becoming Theory”, 2011)</a:t>
            </a:r>
            <a:endParaRPr lang="en-US" dirty="0"/>
          </a:p>
        </p:txBody>
      </p:sp>
    </p:spTree>
    <p:extLst>
      <p:ext uri="{BB962C8B-B14F-4D97-AF65-F5344CB8AC3E}">
        <p14:creationId xmlns:p14="http://schemas.microsoft.com/office/powerpoint/2010/main" val="23328177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Influences of Rosemary </a:t>
            </a:r>
            <a:r>
              <a:rPr lang="en-US" dirty="0" smtClean="0"/>
              <a:t>Parse</a:t>
            </a:r>
            <a:endParaRPr lang="en-US" dirty="0"/>
          </a:p>
        </p:txBody>
      </p:sp>
      <p:sp>
        <p:nvSpPr>
          <p:cNvPr id="3" name="Content Placeholder 2"/>
          <p:cNvSpPr>
            <a:spLocks noGrp="1"/>
          </p:cNvSpPr>
          <p:nvPr>
            <p:ph idx="1"/>
          </p:nvPr>
        </p:nvSpPr>
        <p:spPr/>
        <p:txBody>
          <a:bodyPr>
            <a:normAutofit/>
          </a:bodyPr>
          <a:lstStyle/>
          <a:p>
            <a:r>
              <a:rPr lang="en-US" dirty="0" smtClean="0"/>
              <a:t>Human Becoming Theory put to use</a:t>
            </a:r>
          </a:p>
          <a:p>
            <a:pPr lvl="1"/>
            <a:r>
              <a:rPr lang="en-US" dirty="0" smtClean="0"/>
              <a:t>Ethical concerns</a:t>
            </a:r>
          </a:p>
          <a:p>
            <a:pPr lvl="1"/>
            <a:r>
              <a:rPr lang="en-US" dirty="0" smtClean="0"/>
              <a:t>Teaching-learning processes</a:t>
            </a:r>
          </a:p>
          <a:p>
            <a:pPr lvl="1"/>
            <a:r>
              <a:rPr lang="en-US" dirty="0" smtClean="0"/>
              <a:t>Mentoring</a:t>
            </a:r>
          </a:p>
          <a:p>
            <a:pPr lvl="1"/>
            <a:endParaRPr lang="en-US" dirty="0" smtClean="0"/>
          </a:p>
          <a:p>
            <a:r>
              <a:rPr lang="en-US" dirty="0" smtClean="0"/>
              <a:t>School of Thought</a:t>
            </a:r>
          </a:p>
          <a:p>
            <a:pPr lvl="1"/>
            <a:r>
              <a:rPr lang="en-US" dirty="0" smtClean="0"/>
              <a:t>International Consortium of Parse </a:t>
            </a:r>
            <a:r>
              <a:rPr lang="en-US" dirty="0" smtClean="0"/>
              <a:t>Scholars</a:t>
            </a:r>
          </a:p>
          <a:p>
            <a:pPr lvl="1"/>
            <a:endParaRPr lang="en-US" dirty="0" smtClean="0"/>
          </a:p>
          <a:p>
            <a:r>
              <a:rPr lang="en-US" i="1" dirty="0" smtClean="0"/>
              <a:t>The Illuminations File</a:t>
            </a:r>
          </a:p>
          <a:p>
            <a:pPr indent="0">
              <a:buNone/>
            </a:pPr>
            <a:endParaRPr lang="en-US" i="1" dirty="0"/>
          </a:p>
        </p:txBody>
      </p:sp>
      <p:sp>
        <p:nvSpPr>
          <p:cNvPr id="4" name="TextBox 3"/>
          <p:cNvSpPr txBox="1"/>
          <p:nvPr/>
        </p:nvSpPr>
        <p:spPr>
          <a:xfrm>
            <a:off x="3505200" y="6324600"/>
            <a:ext cx="5486400" cy="369332"/>
          </a:xfrm>
          <a:prstGeom prst="rect">
            <a:avLst/>
          </a:prstGeom>
          <a:noFill/>
        </p:spPr>
        <p:txBody>
          <a:bodyPr wrap="square" rtlCol="0">
            <a:spAutoFit/>
          </a:bodyPr>
          <a:lstStyle/>
          <a:p>
            <a:r>
              <a:rPr lang="en-US" dirty="0" smtClean="0"/>
              <a:t>(Chen, 2012; Cody &amp; </a:t>
            </a:r>
            <a:r>
              <a:rPr lang="en-US" dirty="0" err="1" smtClean="0"/>
              <a:t>Bournes</a:t>
            </a:r>
            <a:r>
              <a:rPr lang="en-US" dirty="0" smtClean="0"/>
              <a:t>, 2010; Cruz, 2010)</a:t>
            </a:r>
            <a:endParaRPr lang="en-US" dirty="0"/>
          </a:p>
        </p:txBody>
      </p:sp>
    </p:spTree>
    <p:extLst>
      <p:ext uri="{BB962C8B-B14F-4D97-AF65-F5344CB8AC3E}">
        <p14:creationId xmlns:p14="http://schemas.microsoft.com/office/powerpoint/2010/main" val="42784695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pPr lvl="1"/>
            <a:r>
              <a:rPr lang="en-US" dirty="0" smtClean="0"/>
              <a:t>Implications for Nursing Leadership</a:t>
            </a:r>
            <a:endParaRPr lang="en-US" dirty="0"/>
          </a:p>
          <a:p>
            <a:pPr lvl="1"/>
            <a:endParaRPr lang="en-US" dirty="0" smtClean="0"/>
          </a:p>
          <a:p>
            <a:pPr lvl="1"/>
            <a:endParaRPr lang="en-US" dirty="0"/>
          </a:p>
        </p:txBody>
      </p:sp>
    </p:spTree>
    <p:extLst>
      <p:ext uri="{BB962C8B-B14F-4D97-AF65-F5344CB8AC3E}">
        <p14:creationId xmlns:p14="http://schemas.microsoft.com/office/powerpoint/2010/main" val="347780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fontAlgn="auto">
              <a:spcAft>
                <a:spcPts val="0"/>
              </a:spcAft>
              <a:defRPr/>
            </a:pPr>
            <a:r>
              <a:rPr lang="en-US" smtClean="0"/>
              <a:t>REFERENCES</a:t>
            </a:r>
          </a:p>
        </p:txBody>
      </p:sp>
      <p:sp>
        <p:nvSpPr>
          <p:cNvPr id="11267" name="Rectangle 3"/>
          <p:cNvSpPr>
            <a:spLocks noGrp="1" noChangeArrowheads="1"/>
          </p:cNvSpPr>
          <p:nvPr>
            <p:ph idx="1"/>
          </p:nvPr>
        </p:nvSpPr>
        <p:spPr/>
        <p:txBody>
          <a:bodyPr/>
          <a:lstStyle/>
          <a:p>
            <a:pPr>
              <a:lnSpc>
                <a:spcPct val="90000"/>
              </a:lnSpc>
            </a:pPr>
            <a:r>
              <a:rPr lang="en-US" sz="2000" dirty="0" smtClean="0"/>
              <a:t>Chen, H-Y. (2010). The lived experience of moving forward for clients with spinal cord injury: Parse research method study. </a:t>
            </a:r>
            <a:r>
              <a:rPr lang="en-US" sz="2000" i="1" dirty="0" smtClean="0"/>
              <a:t>Journal of Advanced Nursing,</a:t>
            </a:r>
            <a:r>
              <a:rPr lang="en-US" sz="2000" dirty="0" smtClean="0"/>
              <a:t> 66(5), 1132-1141. </a:t>
            </a:r>
            <a:r>
              <a:rPr lang="en-US" sz="2000" dirty="0" err="1" smtClean="0"/>
              <a:t>doi</a:t>
            </a:r>
            <a:r>
              <a:rPr lang="en-US" sz="2000" dirty="0" smtClean="0"/>
              <a:t>: 10.1111/j.1365-2648.2010.05271.x</a:t>
            </a:r>
          </a:p>
          <a:p>
            <a:pPr>
              <a:lnSpc>
                <a:spcPct val="90000"/>
              </a:lnSpc>
            </a:pPr>
            <a:r>
              <a:rPr lang="en-US" sz="2000" dirty="0" smtClean="0"/>
              <a:t>Cody, W. K. &amp; </a:t>
            </a:r>
            <a:r>
              <a:rPr lang="en-US" sz="2000" dirty="0" err="1" smtClean="0"/>
              <a:t>Bournes</a:t>
            </a:r>
            <a:r>
              <a:rPr lang="en-US" sz="2000" dirty="0" smtClean="0"/>
              <a:t>, D.A. (2010). </a:t>
            </a:r>
            <a:r>
              <a:rPr lang="en-US" sz="2000" dirty="0" err="1" smtClean="0"/>
              <a:t>Humanbecoming</a:t>
            </a:r>
            <a:r>
              <a:rPr lang="en-US" sz="2000" dirty="0" smtClean="0"/>
              <a:t>: Parse's </a:t>
            </a:r>
            <a:r>
              <a:rPr lang="en-US" sz="2000" dirty="0" err="1" smtClean="0"/>
              <a:t>humanbecoming</a:t>
            </a:r>
            <a:r>
              <a:rPr lang="en-US" sz="2000" dirty="0" smtClean="0"/>
              <a:t> school of thought. </a:t>
            </a:r>
            <a:r>
              <a:rPr lang="en-US" sz="2000" i="1" dirty="0" smtClean="0"/>
              <a:t>International </a:t>
            </a:r>
            <a:r>
              <a:rPr lang="en-US" sz="2000" i="1" dirty="0" err="1" smtClean="0"/>
              <a:t>Consoritum</a:t>
            </a:r>
            <a:r>
              <a:rPr lang="en-US" sz="2000" i="1" dirty="0" smtClean="0"/>
              <a:t> of Parse Scholars</a:t>
            </a:r>
            <a:r>
              <a:rPr lang="en-US" sz="2000" dirty="0" smtClean="0"/>
              <a:t>. Retrieved from http://www.humanbecoming.org</a:t>
            </a:r>
          </a:p>
          <a:p>
            <a:pPr>
              <a:lnSpc>
                <a:spcPct val="90000"/>
              </a:lnSpc>
            </a:pPr>
            <a:r>
              <a:rPr lang="en-US" sz="2000" dirty="0" smtClean="0"/>
              <a:t>Cruz, E. (2010). A </a:t>
            </a:r>
            <a:r>
              <a:rPr lang="en-US" sz="2000" dirty="0" err="1" smtClean="0"/>
              <a:t>humanbecoming</a:t>
            </a:r>
            <a:r>
              <a:rPr lang="en-US" sz="2000" dirty="0" smtClean="0"/>
              <a:t> theory-guided practice: </a:t>
            </a:r>
            <a:r>
              <a:rPr lang="en-US" sz="2000" dirty="0" err="1" smtClean="0"/>
              <a:t>i</a:t>
            </a:r>
            <a:r>
              <a:rPr lang="en-US" sz="2000" dirty="0" smtClean="0"/>
              <a:t> will be here. </a:t>
            </a:r>
            <a:r>
              <a:rPr lang="en-US" sz="2000" i="1" dirty="0" smtClean="0"/>
              <a:t>Illuminations</a:t>
            </a:r>
            <a:r>
              <a:rPr lang="en-US" sz="2000" dirty="0" smtClean="0"/>
              <a:t>, 19(2), 7-8.</a:t>
            </a:r>
            <a:endParaRPr lang="en-US" sz="2000" i="1" dirty="0"/>
          </a:p>
          <a:p>
            <a:pPr>
              <a:lnSpc>
                <a:spcPct val="90000"/>
              </a:lnSpc>
            </a:pPr>
            <a:r>
              <a:rPr lang="en-US" sz="2000" i="1" dirty="0" smtClean="0"/>
              <a:t>Human </a:t>
            </a:r>
            <a:r>
              <a:rPr lang="en-US" sz="2000" i="1" dirty="0" smtClean="0"/>
              <a:t>Becoming Theory</a:t>
            </a:r>
            <a:r>
              <a:rPr lang="en-US" sz="2000" dirty="0" smtClean="0"/>
              <a:t>. (2011).Retrieved from http://currentnursing.com/nursing_theory/Rosemary_Pars_Human_Becoming_Theory.html</a:t>
            </a:r>
          </a:p>
          <a:p>
            <a:pPr>
              <a:lnSpc>
                <a:spcPct val="90000"/>
              </a:lnSpc>
            </a:pPr>
            <a:r>
              <a:rPr lang="en-US" sz="2000" i="1" dirty="0" smtClean="0"/>
              <a:t>Parse’s Human Becoming </a:t>
            </a:r>
            <a:r>
              <a:rPr lang="en-US" sz="2000" i="1" dirty="0" smtClean="0"/>
              <a:t>Theory</a:t>
            </a:r>
            <a:r>
              <a:rPr lang="en-US" sz="2000" dirty="0"/>
              <a:t>.</a:t>
            </a:r>
            <a:r>
              <a:rPr lang="en-US" sz="2000" dirty="0" smtClean="0"/>
              <a:t> </a:t>
            </a:r>
            <a:r>
              <a:rPr lang="en-US" sz="2000" dirty="0" smtClean="0"/>
              <a:t>(2011). Retrieved from http://</a:t>
            </a:r>
            <a:r>
              <a:rPr lang="en-US" sz="2000" dirty="0" smtClean="0"/>
              <a:t>nursing-theory.org/theories-and-models/parse-human-becoming-theory.php</a:t>
            </a:r>
            <a:endParaRPr lang="en-US" sz="2000" dirty="0" smtClean="0"/>
          </a:p>
        </p:txBody>
      </p:sp>
    </p:spTree>
    <p:extLst>
      <p:ext uri="{BB962C8B-B14F-4D97-AF65-F5344CB8AC3E}">
        <p14:creationId xmlns:p14="http://schemas.microsoft.com/office/powerpoint/2010/main" val="2363904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fontAlgn="auto">
              <a:spcAft>
                <a:spcPts val="0"/>
              </a:spcAft>
              <a:defRPr/>
            </a:pPr>
            <a:r>
              <a:rPr lang="en-US" smtClean="0"/>
              <a:t>REFERENCES</a:t>
            </a:r>
          </a:p>
        </p:txBody>
      </p:sp>
      <p:sp>
        <p:nvSpPr>
          <p:cNvPr id="12291" name="Content Placeholder 2"/>
          <p:cNvSpPr>
            <a:spLocks noGrp="1"/>
          </p:cNvSpPr>
          <p:nvPr>
            <p:ph idx="1"/>
          </p:nvPr>
        </p:nvSpPr>
        <p:spPr>
          <a:xfrm>
            <a:off x="457200" y="1371600"/>
            <a:ext cx="8229600" cy="4525963"/>
          </a:xfrm>
        </p:spPr>
        <p:txBody>
          <a:bodyPr/>
          <a:lstStyle/>
          <a:p>
            <a:r>
              <a:rPr lang="en-US" sz="2000" dirty="0" smtClean="0"/>
              <a:t>Parse, R.R. (1992). Human becoming: Parse’s theory of nursing. </a:t>
            </a:r>
            <a:r>
              <a:rPr lang="en-US" sz="2000" i="1" dirty="0" smtClean="0"/>
              <a:t>Nursing Science Quarterly, 5(1), </a:t>
            </a:r>
            <a:r>
              <a:rPr lang="en-US" sz="2000" dirty="0" smtClean="0"/>
              <a:t>35- 42. </a:t>
            </a:r>
            <a:r>
              <a:rPr lang="en-US" sz="2000" dirty="0" err="1" smtClean="0"/>
              <a:t>doi</a:t>
            </a:r>
            <a:r>
              <a:rPr lang="en-US" sz="2000" dirty="0" smtClean="0"/>
              <a:t>: 10.1177/089431849200500109</a:t>
            </a:r>
            <a:endParaRPr lang="en-US" sz="2000" dirty="0"/>
          </a:p>
          <a:p>
            <a:r>
              <a:rPr lang="en-US" sz="2000" dirty="0" smtClean="0"/>
              <a:t>Parse, R.R. (1996). The human becoming theory: Challenges in practice and research. </a:t>
            </a:r>
            <a:r>
              <a:rPr lang="en-US" sz="2000" i="1" dirty="0" smtClean="0"/>
              <a:t>Nursing Science Quarterly, 9(2), </a:t>
            </a:r>
            <a:r>
              <a:rPr lang="en-US" sz="2000" dirty="0" smtClean="0"/>
              <a:t>55-60. </a:t>
            </a:r>
            <a:r>
              <a:rPr lang="en-US" sz="2000" dirty="0" err="1" smtClean="0"/>
              <a:t>doi</a:t>
            </a:r>
            <a:r>
              <a:rPr lang="en-US" sz="2000" dirty="0" smtClean="0"/>
              <a:t>: 10.1177/089431849600900205 </a:t>
            </a:r>
          </a:p>
          <a:p>
            <a:r>
              <a:rPr lang="en-US" sz="2000" i="1" dirty="0" smtClean="0"/>
              <a:t>Rosemary </a:t>
            </a:r>
            <a:r>
              <a:rPr lang="en-US" sz="2000" i="1" dirty="0"/>
              <a:t>R</a:t>
            </a:r>
            <a:r>
              <a:rPr lang="en-US" sz="2000" i="1" dirty="0" smtClean="0"/>
              <a:t>izzo </a:t>
            </a:r>
            <a:r>
              <a:rPr lang="en-US" sz="2000" i="1" dirty="0" smtClean="0"/>
              <a:t>Parse</a:t>
            </a:r>
            <a:r>
              <a:rPr lang="en-US" sz="2000" dirty="0" smtClean="0"/>
              <a:t>. (</a:t>
            </a:r>
            <a:r>
              <a:rPr lang="en-US" sz="2000" dirty="0" err="1" smtClean="0"/>
              <a:t>n.d.</a:t>
            </a:r>
            <a:r>
              <a:rPr lang="en-US" sz="2000" dirty="0" smtClean="0"/>
              <a:t>). Retrieved from http://</a:t>
            </a:r>
            <a:r>
              <a:rPr lang="en-US" sz="2000" dirty="0" smtClean="0"/>
              <a:t>www.humanbecoming.org/rosemarie-rizzo-parse.php</a:t>
            </a:r>
          </a:p>
          <a:p>
            <a:endParaRPr lang="en-US" sz="2400" dirty="0"/>
          </a:p>
          <a:p>
            <a:endParaRPr lang="en-US" dirty="0" smtClean="0"/>
          </a:p>
        </p:txBody>
      </p:sp>
    </p:spTree>
    <p:extLst>
      <p:ext uri="{BB962C8B-B14F-4D97-AF65-F5344CB8AC3E}">
        <p14:creationId xmlns:p14="http://schemas.microsoft.com/office/powerpoint/2010/main" val="3934466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Introduction</a:t>
            </a:r>
            <a:endParaRPr lang="en-US" dirty="0"/>
          </a:p>
        </p:txBody>
      </p:sp>
      <p:sp>
        <p:nvSpPr>
          <p:cNvPr id="4099" name="Content Placeholder 2"/>
          <p:cNvSpPr>
            <a:spLocks noGrp="1"/>
          </p:cNvSpPr>
          <p:nvPr>
            <p:ph idx="1"/>
          </p:nvPr>
        </p:nvSpPr>
        <p:spPr/>
        <p:txBody>
          <a:bodyPr>
            <a:normAutofit/>
          </a:bodyPr>
          <a:lstStyle/>
          <a:p>
            <a:r>
              <a:rPr lang="en-US" dirty="0" smtClean="0"/>
              <a:t>Rosemary Parse- Nursing Theory</a:t>
            </a:r>
            <a:endParaRPr lang="en-US" dirty="0" smtClean="0"/>
          </a:p>
          <a:p>
            <a:pPr lvl="1"/>
            <a:r>
              <a:rPr lang="en-US" dirty="0" smtClean="0"/>
              <a:t>Who is she</a:t>
            </a:r>
            <a:r>
              <a:rPr lang="en-US" dirty="0" smtClean="0"/>
              <a:t>?</a:t>
            </a:r>
          </a:p>
          <a:p>
            <a:pPr lvl="1"/>
            <a:endParaRPr lang="en-US" dirty="0" smtClean="0"/>
          </a:p>
          <a:p>
            <a:pPr lvl="1"/>
            <a:r>
              <a:rPr lang="en-US" dirty="0" smtClean="0"/>
              <a:t>Background of the Human Becoming </a:t>
            </a:r>
            <a:r>
              <a:rPr lang="en-US" dirty="0" smtClean="0"/>
              <a:t>theory</a:t>
            </a:r>
          </a:p>
          <a:p>
            <a:pPr lvl="1"/>
            <a:endParaRPr lang="en-US" dirty="0" smtClean="0"/>
          </a:p>
          <a:p>
            <a:pPr lvl="1"/>
            <a:r>
              <a:rPr lang="en-US" dirty="0" smtClean="0"/>
              <a:t>What are the basic </a:t>
            </a:r>
            <a:r>
              <a:rPr lang="en-US" dirty="0" smtClean="0"/>
              <a:t>concepts of the theory?</a:t>
            </a:r>
          </a:p>
          <a:p>
            <a:pPr lvl="1"/>
            <a:endParaRPr lang="en-US" dirty="0" smtClean="0"/>
          </a:p>
          <a:p>
            <a:pPr lvl="1"/>
            <a:r>
              <a:rPr lang="en-US" dirty="0" smtClean="0"/>
              <a:t>How does this impact direct patient care</a:t>
            </a:r>
            <a:r>
              <a:rPr lang="en-US" dirty="0" smtClean="0"/>
              <a:t>?</a:t>
            </a:r>
          </a:p>
          <a:p>
            <a:pPr lvl="1"/>
            <a:endParaRPr lang="en-US" dirty="0" smtClean="0"/>
          </a:p>
          <a:p>
            <a:pPr lvl="1"/>
            <a:r>
              <a:rPr lang="en-US" dirty="0" smtClean="0"/>
              <a:t>What does this theory mean for nursing?</a:t>
            </a:r>
          </a:p>
        </p:txBody>
      </p:sp>
    </p:spTree>
    <p:extLst>
      <p:ext uri="{BB962C8B-B14F-4D97-AF65-F5344CB8AC3E}">
        <p14:creationId xmlns:p14="http://schemas.microsoft.com/office/powerpoint/2010/main" val="29067838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title"/>
          </p:nvPr>
        </p:nvSpPr>
        <p:spPr/>
        <p:txBody>
          <a:bodyPr/>
          <a:lstStyle/>
          <a:p>
            <a:pPr fontAlgn="auto">
              <a:spcAft>
                <a:spcPts val="0"/>
              </a:spcAft>
              <a:defRPr/>
            </a:pPr>
            <a:r>
              <a:rPr lang="en-US" smtClean="0"/>
              <a:t>Who is Rosemary Parse?</a:t>
            </a:r>
          </a:p>
        </p:txBody>
      </p:sp>
      <p:sp>
        <p:nvSpPr>
          <p:cNvPr id="5123" name="Rectangle 5"/>
          <p:cNvSpPr>
            <a:spLocks noGrp="1" noChangeArrowheads="1"/>
          </p:cNvSpPr>
          <p:nvPr>
            <p:ph idx="1"/>
          </p:nvPr>
        </p:nvSpPr>
        <p:spPr/>
        <p:txBody>
          <a:bodyPr/>
          <a:lstStyle/>
          <a:p>
            <a:r>
              <a:rPr lang="en-US" smtClean="0"/>
              <a:t>Nursing theorist</a:t>
            </a:r>
          </a:p>
          <a:p>
            <a:endParaRPr lang="en-US" smtClean="0"/>
          </a:p>
          <a:p>
            <a:r>
              <a:rPr lang="en-US" smtClean="0"/>
              <a:t>1981: Developed the Human Becoming Theory of Nursing</a:t>
            </a:r>
          </a:p>
          <a:p>
            <a:pPr lvl="1"/>
            <a:r>
              <a:rPr lang="en-US" smtClean="0"/>
              <a:t>Focused on quality of life from each person’s perspective</a:t>
            </a:r>
          </a:p>
          <a:p>
            <a:pPr lvl="2"/>
            <a:r>
              <a:rPr lang="en-US" sz="2000" smtClean="0"/>
              <a:t>Goal of nursing</a:t>
            </a:r>
          </a:p>
          <a:p>
            <a:pPr lvl="2"/>
            <a:endParaRPr lang="en-US" sz="2000" smtClean="0"/>
          </a:p>
          <a:p>
            <a:r>
              <a:rPr lang="en-US" smtClean="0"/>
              <a:t>Founder of the Institute of Humanbecoming</a:t>
            </a:r>
          </a:p>
          <a:p>
            <a:pPr lvl="1">
              <a:buFontTx/>
              <a:buNone/>
            </a:pPr>
            <a:endParaRPr lang="en-US" smtClean="0"/>
          </a:p>
          <a:p>
            <a:pPr lvl="1">
              <a:buFontTx/>
              <a:buNone/>
            </a:pPr>
            <a:endParaRPr lang="en-US" smtClean="0"/>
          </a:p>
        </p:txBody>
      </p:sp>
      <p:sp>
        <p:nvSpPr>
          <p:cNvPr id="5124" name="Rectangle 3"/>
          <p:cNvSpPr>
            <a:spLocks noChangeArrowheads="1"/>
          </p:cNvSpPr>
          <p:nvPr/>
        </p:nvSpPr>
        <p:spPr bwMode="auto">
          <a:xfrm>
            <a:off x="2133600" y="6248400"/>
            <a:ext cx="69301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dirty="0"/>
              <a:t>(“Human Becoming Theory,” 2011; “Rosemarie </a:t>
            </a:r>
            <a:r>
              <a:rPr lang="en-US" dirty="0" smtClean="0"/>
              <a:t>Rizzo </a:t>
            </a:r>
            <a:r>
              <a:rPr lang="en-US" dirty="0"/>
              <a:t>Parse”, </a:t>
            </a:r>
            <a:r>
              <a:rPr lang="en-US" dirty="0" err="1"/>
              <a:t>n.d.</a:t>
            </a:r>
            <a:r>
              <a:rPr lang="en-US" dirty="0"/>
              <a:t>)</a:t>
            </a:r>
          </a:p>
        </p:txBody>
      </p:sp>
    </p:spTree>
    <p:extLst>
      <p:ext uri="{BB962C8B-B14F-4D97-AF65-F5344CB8AC3E}">
        <p14:creationId xmlns:p14="http://schemas.microsoft.com/office/powerpoint/2010/main" val="29013788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fontAlgn="auto">
              <a:spcAft>
                <a:spcPts val="0"/>
              </a:spcAft>
              <a:defRPr/>
            </a:pPr>
            <a:r>
              <a:rPr lang="en-US" sz="4000" smtClean="0"/>
              <a:t>Parse’s Education and Accomplishments Background</a:t>
            </a:r>
          </a:p>
        </p:txBody>
      </p:sp>
      <p:sp>
        <p:nvSpPr>
          <p:cNvPr id="6147" name="Rectangle 3"/>
          <p:cNvSpPr>
            <a:spLocks noGrp="1" noChangeArrowheads="1"/>
          </p:cNvSpPr>
          <p:nvPr>
            <p:ph idx="1"/>
          </p:nvPr>
        </p:nvSpPr>
        <p:spPr/>
        <p:txBody>
          <a:bodyPr/>
          <a:lstStyle/>
          <a:p>
            <a:r>
              <a:rPr lang="en-US" smtClean="0"/>
              <a:t>Undergraduate of Duquesne University in Pittsburgh </a:t>
            </a:r>
          </a:p>
          <a:p>
            <a:r>
              <a:rPr lang="en-US" smtClean="0"/>
              <a:t>Masters and PhD from the University of Pittsburgh</a:t>
            </a:r>
          </a:p>
          <a:p>
            <a:r>
              <a:rPr lang="en-US" smtClean="0"/>
              <a:t>Editor and founder of the Nursing Science Quarterly</a:t>
            </a:r>
          </a:p>
          <a:p>
            <a:r>
              <a:rPr lang="en-US" smtClean="0"/>
              <a:t>Professor and Niehoff Chair at Loyola University, Chicago </a:t>
            </a:r>
          </a:p>
        </p:txBody>
      </p:sp>
      <p:sp>
        <p:nvSpPr>
          <p:cNvPr id="6148" name="Rectangle 6"/>
          <p:cNvSpPr>
            <a:spLocks noChangeArrowheads="1"/>
          </p:cNvSpPr>
          <p:nvPr/>
        </p:nvSpPr>
        <p:spPr bwMode="auto">
          <a:xfrm>
            <a:off x="2133600" y="6248400"/>
            <a:ext cx="70580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t>(“Human Becoming Theory,” 2011; “Rosemarie Pizzo Parse”, n.d.)</a:t>
            </a:r>
          </a:p>
        </p:txBody>
      </p:sp>
    </p:spTree>
    <p:extLst>
      <p:ext uri="{BB962C8B-B14F-4D97-AF65-F5344CB8AC3E}">
        <p14:creationId xmlns:p14="http://schemas.microsoft.com/office/powerpoint/2010/main" val="20844491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381000"/>
            <a:ext cx="8229600" cy="1143000"/>
          </a:xfrm>
        </p:spPr>
        <p:txBody>
          <a:bodyPr>
            <a:normAutofit fontScale="90000"/>
          </a:bodyPr>
          <a:lstStyle/>
          <a:p>
            <a:pPr fontAlgn="auto">
              <a:spcAft>
                <a:spcPts val="0"/>
              </a:spcAft>
              <a:defRPr/>
            </a:pPr>
            <a:r>
              <a:rPr lang="en-US" smtClean="0"/>
              <a:t>Rosemary Parse’s Theory Development</a:t>
            </a:r>
          </a:p>
        </p:txBody>
      </p:sp>
      <p:sp>
        <p:nvSpPr>
          <p:cNvPr id="7171" name="Content Placeholder 2"/>
          <p:cNvSpPr>
            <a:spLocks noGrp="1"/>
          </p:cNvSpPr>
          <p:nvPr>
            <p:ph idx="1"/>
          </p:nvPr>
        </p:nvSpPr>
        <p:spPr>
          <a:xfrm>
            <a:off x="457200" y="1905000"/>
            <a:ext cx="8229600" cy="4191000"/>
          </a:xfrm>
        </p:spPr>
        <p:txBody>
          <a:bodyPr/>
          <a:lstStyle/>
          <a:p>
            <a:r>
              <a:rPr lang="en-US" smtClean="0"/>
              <a:t>First published in 1981</a:t>
            </a:r>
          </a:p>
          <a:p>
            <a:r>
              <a:rPr lang="en-US" smtClean="0"/>
              <a:t>Human Science Nursing Theory</a:t>
            </a:r>
          </a:p>
          <a:p>
            <a:r>
              <a:rPr lang="en-US" smtClean="0"/>
              <a:t>Previously known as “Man-Living-Health”</a:t>
            </a:r>
          </a:p>
          <a:p>
            <a:pPr lvl="1"/>
            <a:r>
              <a:rPr lang="en-US" smtClean="0"/>
              <a:t>Changed in 1992 to Human Becoming</a:t>
            </a:r>
          </a:p>
          <a:p>
            <a:r>
              <a:rPr lang="en-US" smtClean="0"/>
              <a:t>Assumptions of theory adapted from European philosophers </a:t>
            </a:r>
          </a:p>
          <a:p>
            <a:r>
              <a:rPr lang="en-US" smtClean="0"/>
              <a:t>Guides practice to focus on quality of life</a:t>
            </a:r>
          </a:p>
        </p:txBody>
      </p:sp>
      <p:sp>
        <p:nvSpPr>
          <p:cNvPr id="7172" name="TextBox 6"/>
          <p:cNvSpPr txBox="1">
            <a:spLocks noChangeArrowheads="1"/>
          </p:cNvSpPr>
          <p:nvPr/>
        </p:nvSpPr>
        <p:spPr bwMode="auto">
          <a:xfrm>
            <a:off x="3657600" y="6314692"/>
            <a:ext cx="5257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(“Human Becoming Theory”, 2011; </a:t>
            </a:r>
            <a:r>
              <a:rPr lang="en-US" dirty="0" smtClean="0"/>
              <a:t>Parse,1992</a:t>
            </a:r>
            <a:r>
              <a:rPr lang="en-US" dirty="0"/>
              <a:t>)</a:t>
            </a:r>
          </a:p>
        </p:txBody>
      </p:sp>
    </p:spTree>
    <p:extLst>
      <p:ext uri="{BB962C8B-B14F-4D97-AF65-F5344CB8AC3E}">
        <p14:creationId xmlns:p14="http://schemas.microsoft.com/office/powerpoint/2010/main" val="2522123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fontAlgn="auto">
              <a:spcAft>
                <a:spcPts val="0"/>
              </a:spcAft>
              <a:defRPr/>
            </a:pPr>
            <a:r>
              <a:rPr lang="en-US" dirty="0" smtClean="0"/>
              <a:t>Rosemary Parse’s Theory</a:t>
            </a:r>
          </a:p>
        </p:txBody>
      </p:sp>
      <p:sp>
        <p:nvSpPr>
          <p:cNvPr id="8195" name="Content Placeholder 2"/>
          <p:cNvSpPr>
            <a:spLocks noGrp="1"/>
          </p:cNvSpPr>
          <p:nvPr>
            <p:ph idx="1"/>
          </p:nvPr>
        </p:nvSpPr>
        <p:spPr>
          <a:xfrm>
            <a:off x="457200" y="1600200"/>
            <a:ext cx="8229600" cy="4953000"/>
          </a:xfrm>
        </p:spPr>
        <p:txBody>
          <a:bodyPr/>
          <a:lstStyle/>
          <a:p>
            <a:r>
              <a:rPr lang="en-US" smtClean="0"/>
              <a:t>Major Principles of Human Becoming</a:t>
            </a:r>
          </a:p>
          <a:p>
            <a:pPr lvl="1"/>
            <a:r>
              <a:rPr lang="en-US" smtClean="0"/>
              <a:t>Meaning</a:t>
            </a:r>
          </a:p>
          <a:p>
            <a:pPr lvl="1"/>
            <a:r>
              <a:rPr lang="en-US" smtClean="0"/>
              <a:t>Rhythmicity</a:t>
            </a:r>
          </a:p>
          <a:p>
            <a:pPr lvl="1"/>
            <a:r>
              <a:rPr lang="en-US" smtClean="0"/>
              <a:t>Transcendence</a:t>
            </a:r>
          </a:p>
          <a:p>
            <a:r>
              <a:rPr lang="en-US" smtClean="0"/>
              <a:t>Theory includes Total Paradigm</a:t>
            </a:r>
          </a:p>
          <a:p>
            <a:pPr lvl="1"/>
            <a:r>
              <a:rPr lang="en-US" smtClean="0"/>
              <a:t>Biological factors</a:t>
            </a:r>
          </a:p>
          <a:p>
            <a:pPr lvl="1"/>
            <a:r>
              <a:rPr lang="en-US" smtClean="0"/>
              <a:t>Psychological factors</a:t>
            </a:r>
          </a:p>
          <a:p>
            <a:pPr lvl="1"/>
            <a:r>
              <a:rPr lang="en-US" smtClean="0"/>
              <a:t>Sociological factors</a:t>
            </a:r>
          </a:p>
          <a:p>
            <a:pPr lvl="1"/>
            <a:r>
              <a:rPr lang="en-US" smtClean="0"/>
              <a:t>Spiritual factors</a:t>
            </a:r>
          </a:p>
        </p:txBody>
      </p:sp>
      <p:sp>
        <p:nvSpPr>
          <p:cNvPr id="8196" name="TextBox 4"/>
          <p:cNvSpPr txBox="1">
            <a:spLocks noChangeArrowheads="1"/>
          </p:cNvSpPr>
          <p:nvPr/>
        </p:nvSpPr>
        <p:spPr bwMode="auto">
          <a:xfrm>
            <a:off x="2743200" y="6259513"/>
            <a:ext cx="6705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(“Parse’s Human Becoming Theory”, 2011, Parse, </a:t>
            </a:r>
            <a:r>
              <a:rPr lang="en-US" dirty="0" smtClean="0"/>
              <a:t>1996</a:t>
            </a:r>
            <a:r>
              <a:rPr lang="en-US" dirty="0"/>
              <a:t>)</a:t>
            </a:r>
          </a:p>
        </p:txBody>
      </p:sp>
    </p:spTree>
    <p:extLst>
      <p:ext uri="{BB962C8B-B14F-4D97-AF65-F5344CB8AC3E}">
        <p14:creationId xmlns:p14="http://schemas.microsoft.com/office/powerpoint/2010/main" val="857891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Rosemary Parse’s Theory</a:t>
            </a:r>
            <a:endParaRPr lang="en-US" dirty="0"/>
          </a:p>
        </p:txBody>
      </p:sp>
      <p:sp>
        <p:nvSpPr>
          <p:cNvPr id="9219" name="Content Placeholder 2"/>
          <p:cNvSpPr>
            <a:spLocks noGrp="1"/>
          </p:cNvSpPr>
          <p:nvPr>
            <p:ph idx="1"/>
          </p:nvPr>
        </p:nvSpPr>
        <p:spPr/>
        <p:txBody>
          <a:bodyPr>
            <a:normAutofit/>
          </a:bodyPr>
          <a:lstStyle/>
          <a:p>
            <a:r>
              <a:rPr lang="en-US" smtClean="0"/>
              <a:t>The principles taken together are the Human Becoming Theory</a:t>
            </a:r>
          </a:p>
          <a:p>
            <a:endParaRPr lang="en-US" smtClean="0"/>
          </a:p>
          <a:p>
            <a:r>
              <a:rPr lang="en-US" smtClean="0"/>
              <a:t>Humans participate with the universe in the cocreation of health</a:t>
            </a:r>
          </a:p>
          <a:p>
            <a:endParaRPr lang="en-US" smtClean="0"/>
          </a:p>
          <a:p>
            <a:r>
              <a:rPr lang="en-US" smtClean="0"/>
              <a:t>Unlike most other human science nursing theories</a:t>
            </a:r>
          </a:p>
          <a:p>
            <a:pPr lvl="1"/>
            <a:r>
              <a:rPr lang="en-US" smtClean="0"/>
              <a:t>Focus is not on “medical somethingness” </a:t>
            </a:r>
          </a:p>
          <a:p>
            <a:endParaRPr lang="en-US" smtClean="0"/>
          </a:p>
        </p:txBody>
      </p:sp>
      <p:sp>
        <p:nvSpPr>
          <p:cNvPr id="9220" name="TextBox 3"/>
          <p:cNvSpPr txBox="1">
            <a:spLocks noChangeArrowheads="1"/>
          </p:cNvSpPr>
          <p:nvPr/>
        </p:nvSpPr>
        <p:spPr bwMode="auto">
          <a:xfrm>
            <a:off x="2362200" y="6280150"/>
            <a:ext cx="647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(“Human Becoming Theory”, 2011; Parse</a:t>
            </a:r>
            <a:r>
              <a:rPr lang="en-US" dirty="0" smtClean="0"/>
              <a:t>, </a:t>
            </a:r>
            <a:r>
              <a:rPr lang="en-US" dirty="0"/>
              <a:t>1992; Parse, </a:t>
            </a:r>
            <a:r>
              <a:rPr lang="en-US" dirty="0" smtClean="0"/>
              <a:t>1996</a:t>
            </a:r>
            <a:r>
              <a:rPr lang="en-US" dirty="0"/>
              <a:t>) </a:t>
            </a:r>
          </a:p>
        </p:txBody>
      </p:sp>
    </p:spTree>
    <p:extLst>
      <p:ext uri="{BB962C8B-B14F-4D97-AF65-F5344CB8AC3E}">
        <p14:creationId xmlns:p14="http://schemas.microsoft.com/office/powerpoint/2010/main" val="8371298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Rosemary Parse’s Theory</a:t>
            </a:r>
            <a:endParaRPr lang="en-US" dirty="0"/>
          </a:p>
        </p:txBody>
      </p:sp>
      <p:sp>
        <p:nvSpPr>
          <p:cNvPr id="10243" name="Content Placeholder 2"/>
          <p:cNvSpPr>
            <a:spLocks noGrp="1"/>
          </p:cNvSpPr>
          <p:nvPr>
            <p:ph idx="1"/>
          </p:nvPr>
        </p:nvSpPr>
        <p:spPr/>
        <p:txBody>
          <a:bodyPr/>
          <a:lstStyle/>
          <a:p>
            <a:r>
              <a:rPr lang="en-US" dirty="0" smtClean="0"/>
              <a:t>Goal is quality of life </a:t>
            </a:r>
          </a:p>
          <a:p>
            <a:pPr lvl="1"/>
            <a:r>
              <a:rPr lang="en-US" dirty="0" smtClean="0"/>
              <a:t>From patient’s perspective</a:t>
            </a:r>
          </a:p>
          <a:p>
            <a:pPr lvl="1"/>
            <a:r>
              <a:rPr lang="en-US" dirty="0" smtClean="0"/>
              <a:t>No set standards for “good” quality of life</a:t>
            </a:r>
          </a:p>
          <a:p>
            <a:pPr lvl="1"/>
            <a:endParaRPr lang="en-US" dirty="0" smtClean="0"/>
          </a:p>
          <a:p>
            <a:r>
              <a:rPr lang="en-US" dirty="0" smtClean="0"/>
              <a:t>Full attention is on patient or family</a:t>
            </a:r>
          </a:p>
          <a:p>
            <a:endParaRPr lang="en-US" dirty="0" smtClean="0"/>
          </a:p>
          <a:p>
            <a:r>
              <a:rPr lang="en-US" dirty="0" smtClean="0"/>
              <a:t>Nurse is an inspiring attentive presence</a:t>
            </a:r>
          </a:p>
          <a:p>
            <a:endParaRPr lang="en-US" dirty="0" smtClean="0"/>
          </a:p>
          <a:p>
            <a:endParaRPr lang="en-US" dirty="0" smtClean="0"/>
          </a:p>
          <a:p>
            <a:endParaRPr lang="en-US" dirty="0" smtClean="0"/>
          </a:p>
          <a:p>
            <a:endParaRPr lang="en-US" dirty="0" smtClean="0"/>
          </a:p>
          <a:p>
            <a:endParaRPr lang="en-US" dirty="0" smtClean="0"/>
          </a:p>
          <a:p>
            <a:pPr lvl="1"/>
            <a:endParaRPr lang="en-US" dirty="0" smtClean="0"/>
          </a:p>
        </p:txBody>
      </p:sp>
      <p:sp>
        <p:nvSpPr>
          <p:cNvPr id="10244" name="TextBox 3"/>
          <p:cNvSpPr txBox="1">
            <a:spLocks noChangeArrowheads="1"/>
          </p:cNvSpPr>
          <p:nvPr/>
        </p:nvSpPr>
        <p:spPr bwMode="auto">
          <a:xfrm>
            <a:off x="5867400" y="6342993"/>
            <a:ext cx="3124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(Parse, </a:t>
            </a:r>
            <a:r>
              <a:rPr lang="en-US" dirty="0" smtClean="0"/>
              <a:t>1992</a:t>
            </a:r>
            <a:r>
              <a:rPr lang="en-US" dirty="0"/>
              <a:t>; Parse, </a:t>
            </a:r>
            <a:r>
              <a:rPr lang="en-US" dirty="0" smtClean="0"/>
              <a:t>1996</a:t>
            </a:r>
            <a:r>
              <a:rPr lang="en-US" dirty="0"/>
              <a:t>)</a:t>
            </a:r>
          </a:p>
        </p:txBody>
      </p:sp>
    </p:spTree>
    <p:extLst>
      <p:ext uri="{BB962C8B-B14F-4D97-AF65-F5344CB8AC3E}">
        <p14:creationId xmlns:p14="http://schemas.microsoft.com/office/powerpoint/2010/main" val="15175539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on Direct Patient Care</a:t>
            </a:r>
            <a:endParaRPr lang="en-US" dirty="0"/>
          </a:p>
        </p:txBody>
      </p:sp>
      <p:sp>
        <p:nvSpPr>
          <p:cNvPr id="4" name="Content Placeholder 3"/>
          <p:cNvSpPr>
            <a:spLocks noGrp="1"/>
          </p:cNvSpPr>
          <p:nvPr>
            <p:ph idx="1"/>
          </p:nvPr>
        </p:nvSpPr>
        <p:spPr/>
        <p:txBody>
          <a:bodyPr>
            <a:normAutofit lnSpcReduction="10000"/>
          </a:bodyPr>
          <a:lstStyle/>
          <a:p>
            <a:r>
              <a:rPr lang="en-US" dirty="0" smtClean="0"/>
              <a:t>Human Becoming Theory</a:t>
            </a:r>
          </a:p>
          <a:p>
            <a:endParaRPr lang="en-US" dirty="0"/>
          </a:p>
          <a:p>
            <a:pPr lvl="1"/>
            <a:r>
              <a:rPr lang="en-US" dirty="0" smtClean="0"/>
              <a:t>Encourages direct patient care</a:t>
            </a:r>
          </a:p>
          <a:p>
            <a:endParaRPr lang="en-US" dirty="0" smtClean="0"/>
          </a:p>
          <a:p>
            <a:pPr lvl="1"/>
            <a:r>
              <a:rPr lang="en-US" dirty="0" smtClean="0"/>
              <a:t>Nurse is there to listen</a:t>
            </a:r>
          </a:p>
          <a:p>
            <a:pPr lvl="2"/>
            <a:r>
              <a:rPr lang="en-US" dirty="0" smtClean="0"/>
              <a:t>Helps ensure psychological and emotional needs are met </a:t>
            </a:r>
          </a:p>
          <a:p>
            <a:pPr lvl="1"/>
            <a:endParaRPr lang="en-US" dirty="0"/>
          </a:p>
          <a:p>
            <a:pPr lvl="1"/>
            <a:r>
              <a:rPr lang="en-US" dirty="0" smtClean="0"/>
              <a:t>Puts patient in charge </a:t>
            </a:r>
          </a:p>
          <a:p>
            <a:pPr lvl="2"/>
            <a:r>
              <a:rPr lang="en-US" dirty="0" smtClean="0"/>
              <a:t>Should actively participate</a:t>
            </a:r>
          </a:p>
          <a:p>
            <a:pPr lvl="2"/>
            <a:r>
              <a:rPr lang="en-US" dirty="0" smtClean="0"/>
              <a:t>Work towards the patient’s goals</a:t>
            </a:r>
          </a:p>
          <a:p>
            <a:pPr lvl="2"/>
            <a:endParaRPr lang="en-US" dirty="0"/>
          </a:p>
          <a:p>
            <a:pPr lvl="2"/>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p:txBody>
      </p:sp>
    </p:spTree>
    <p:extLst>
      <p:ext uri="{BB962C8B-B14F-4D97-AF65-F5344CB8AC3E}">
        <p14:creationId xmlns:p14="http://schemas.microsoft.com/office/powerpoint/2010/main" val="12772105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TotalTime>
  <Words>2665</Words>
  <Application>Microsoft Office PowerPoint</Application>
  <PresentationFormat>On-screen Show (4:3)</PresentationFormat>
  <Paragraphs>144</Paragraphs>
  <Slides>14</Slides>
  <Notes>10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Apex</vt:lpstr>
      <vt:lpstr>ROSEMARY PARSE Founder of the  Human Becoming theory</vt:lpstr>
      <vt:lpstr>Introduction</vt:lpstr>
      <vt:lpstr>Who is Rosemary Parse?</vt:lpstr>
      <vt:lpstr>Parse’s Education and Accomplishments Background</vt:lpstr>
      <vt:lpstr>Rosemary Parse’s Theory Development</vt:lpstr>
      <vt:lpstr>Rosemary Parse’s Theory</vt:lpstr>
      <vt:lpstr>Rosemary Parse’s Theory</vt:lpstr>
      <vt:lpstr>Rosemary Parse’s Theory</vt:lpstr>
      <vt:lpstr>Impact on Direct Patient Care</vt:lpstr>
      <vt:lpstr>Human Becoming Theory and Nursing</vt:lpstr>
      <vt:lpstr>Influences of Rosemary Parse</vt:lpstr>
      <vt:lpstr>Conclusion</vt:lpstr>
      <vt:lpstr>REFERENCES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ROSEMARY PARSE Founder of the  Human Becoming theory</dc:title>
  <dc:creator>Ward, Megan Marie</dc:creator>
  <cp:lastModifiedBy>Ward, Megan Marie</cp:lastModifiedBy>
  <cp:revision>1</cp:revision>
  <dcterms:created xsi:type="dcterms:W3CDTF">2012-07-02T20:59:43Z</dcterms:created>
  <dcterms:modified xsi:type="dcterms:W3CDTF">2012-07-02T21:02:34Z</dcterms:modified>
</cp:coreProperties>
</file>